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8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27" r:id="rId10"/>
    <p:sldId id="305" r:id="rId11"/>
    <p:sldId id="306" r:id="rId12"/>
    <p:sldId id="307" r:id="rId13"/>
    <p:sldId id="308" r:id="rId14"/>
    <p:sldId id="309" r:id="rId15"/>
    <p:sldId id="328" r:id="rId16"/>
    <p:sldId id="32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30" r:id="rId26"/>
    <p:sldId id="326" r:id="rId27"/>
    <p:sldId id="320" r:id="rId28"/>
    <p:sldId id="323" r:id="rId29"/>
    <p:sldId id="325" r:id="rId30"/>
  </p:sldIdLst>
  <p:sldSz cx="9144000" cy="5143500" type="screen16x9"/>
  <p:notesSz cx="6858000" cy="9144000"/>
  <p:defaultTextStyle>
    <a:defPPr>
      <a:defRPr lang="en-US"/>
    </a:defPPr>
    <a:lvl1pPr marL="0" algn="l" defTabSz="4395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62" algn="l" defTabSz="4395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25" algn="l" defTabSz="4395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687" algn="l" defTabSz="4395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250" algn="l" defTabSz="4395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13" algn="l" defTabSz="4395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375" algn="l" defTabSz="4395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6938" algn="l" defTabSz="4395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500" algn="l" defTabSz="43956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624"/>
    <a:srgbClr val="F2EAC6"/>
    <a:srgbClr val="ECDFAA"/>
    <a:srgbClr val="C67008"/>
    <a:srgbClr val="FFC475"/>
    <a:srgbClr val="FCA53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5" autoAdjust="0"/>
  </p:normalViewPr>
  <p:slideViewPr>
    <p:cSldViewPr snapToGrid="0" snapToObjects="1">
      <p:cViewPr varScale="1">
        <p:scale>
          <a:sx n="90" d="100"/>
          <a:sy n="90" d="100"/>
        </p:scale>
        <p:origin x="60" y="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C9739-D032-4D06-A774-A3D654DC1B2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99B32-A5B7-4ED5-A17E-DA4A031CF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9B32-A5B7-4ED5-A17E-DA4A031CF2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9B32-A5B7-4ED5-A17E-DA4A031CF2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7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2EAC6"/>
                </a:solidFill>
              </a:defRPr>
            </a:lvl1pPr>
            <a:lvl2pPr marL="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A0F-A1C0-F440-AAD1-C3629897A08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8397" y="4767264"/>
            <a:ext cx="1505802" cy="273844"/>
          </a:xfrm>
        </p:spPr>
        <p:txBody>
          <a:bodyPr/>
          <a:lstStyle/>
          <a:p>
            <a:fld id="{823E3170-C327-6549-83AD-2861637E1F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68844" y="3491394"/>
            <a:ext cx="2742932" cy="1092062"/>
          </a:xfrm>
        </p:spPr>
        <p:txBody>
          <a:bodyPr/>
          <a:lstStyle>
            <a:lvl1pPr algn="ctr">
              <a:buNone/>
              <a:defRPr sz="1000" baseline="0"/>
            </a:lvl1pPr>
          </a:lstStyle>
          <a:p>
            <a:pPr lvl="0"/>
            <a:r>
              <a:rPr lang="en-US" dirty="0" smtClean="0"/>
              <a:t>&lt;NAME&gt;</a:t>
            </a:r>
          </a:p>
          <a:p>
            <a:pPr lvl="0"/>
            <a:r>
              <a:rPr lang="en-US" dirty="0" smtClean="0"/>
              <a:t>&lt;TITLE&gt;</a:t>
            </a:r>
          </a:p>
          <a:p>
            <a:pPr lvl="0"/>
            <a:r>
              <a:rPr lang="en-US" dirty="0" smtClean="0"/>
              <a:t>&lt;ORGANIZATION&gt;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Email: &lt;EMAIL&gt;</a:t>
            </a:r>
          </a:p>
          <a:p>
            <a:pPr lvl="0"/>
            <a:r>
              <a:rPr lang="en-US" dirty="0" smtClean="0"/>
              <a:t>Twitter: &lt;@USER&gt;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27310" y="4479581"/>
            <a:ext cx="1328608" cy="207749"/>
          </a:xfrm>
          <a:prstGeom prst="rect">
            <a:avLst/>
          </a:prstGeom>
          <a:noFill/>
        </p:spPr>
        <p:txBody>
          <a:bodyPr wrap="square" lIns="51426" tIns="25713" rIns="51426" bIns="25713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2EAC6"/>
                </a:solidFill>
              </a:rPr>
              <a:t>#</a:t>
            </a:r>
            <a:r>
              <a:rPr lang="en-US" sz="1000" dirty="0" err="1" smtClean="0">
                <a:solidFill>
                  <a:srgbClr val="F2EAC6"/>
                </a:solidFill>
              </a:rPr>
              <a:t>citrt</a:t>
            </a:r>
            <a:r>
              <a:rPr lang="en-US" sz="1000" dirty="0" smtClean="0">
                <a:solidFill>
                  <a:srgbClr val="F2EAC6"/>
                </a:solidFill>
              </a:rPr>
              <a:t> #</a:t>
            </a:r>
            <a:r>
              <a:rPr lang="en-US" sz="1000" dirty="0" err="1" smtClean="0">
                <a:solidFill>
                  <a:srgbClr val="F2EAC6"/>
                </a:solidFill>
              </a:rPr>
              <a:t>RefreshCache</a:t>
            </a:r>
            <a:endParaRPr lang="en-US" sz="1000" dirty="0" smtClean="0">
              <a:solidFill>
                <a:srgbClr val="F2E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4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A0F-A1C0-F440-AAD1-C3629897A08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3170-C327-6549-83AD-2861637E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5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A0F-A1C0-F440-AAD1-C3629897A08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3170-C327-6549-83AD-2861637E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3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A0F-A1C0-F440-AAD1-C3629897A08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3170-C327-6549-83AD-2861637E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3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8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4"/>
            <a:ext cx="7772400" cy="1125141"/>
          </a:xfrm>
        </p:spPr>
        <p:txBody>
          <a:bodyPr anchor="b"/>
          <a:lstStyle>
            <a:lvl1pPr marL="0" indent="0">
              <a:buNone/>
              <a:defRPr sz="1900">
                <a:solidFill>
                  <a:srgbClr val="F2EAC6"/>
                </a:solidFill>
              </a:defRPr>
            </a:lvl1pPr>
            <a:lvl2pPr marL="4395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86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82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978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3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769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165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A0F-A1C0-F440-AAD1-C3629897A08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3170-C327-6549-83AD-2861637E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A0F-A1C0-F440-AAD1-C3629897A08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3170-C327-6549-83AD-2861637E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1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62" indent="0">
              <a:buNone/>
              <a:defRPr sz="1900" b="1"/>
            </a:lvl2pPr>
            <a:lvl3pPr marL="879125" indent="0">
              <a:buNone/>
              <a:defRPr sz="1700" b="1"/>
            </a:lvl3pPr>
            <a:lvl4pPr marL="1318687" indent="0">
              <a:buNone/>
              <a:defRPr sz="1500" b="1"/>
            </a:lvl4pPr>
            <a:lvl5pPr marL="1758250" indent="0">
              <a:buNone/>
              <a:defRPr sz="1500" b="1"/>
            </a:lvl5pPr>
            <a:lvl6pPr marL="2197813" indent="0">
              <a:buNone/>
              <a:defRPr sz="1500" b="1"/>
            </a:lvl6pPr>
            <a:lvl7pPr marL="2637375" indent="0">
              <a:buNone/>
              <a:defRPr sz="1500" b="1"/>
            </a:lvl7pPr>
            <a:lvl8pPr marL="3076938" indent="0">
              <a:buNone/>
              <a:defRPr sz="1500" b="1"/>
            </a:lvl8pPr>
            <a:lvl9pPr marL="35165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4"/>
            <a:ext cx="4041775" cy="47982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62" indent="0">
              <a:buNone/>
              <a:defRPr sz="1900" b="1"/>
            </a:lvl2pPr>
            <a:lvl3pPr marL="879125" indent="0">
              <a:buNone/>
              <a:defRPr sz="1700" b="1"/>
            </a:lvl3pPr>
            <a:lvl4pPr marL="1318687" indent="0">
              <a:buNone/>
              <a:defRPr sz="1500" b="1"/>
            </a:lvl4pPr>
            <a:lvl5pPr marL="1758250" indent="0">
              <a:buNone/>
              <a:defRPr sz="1500" b="1"/>
            </a:lvl5pPr>
            <a:lvl6pPr marL="2197813" indent="0">
              <a:buNone/>
              <a:defRPr sz="1500" b="1"/>
            </a:lvl6pPr>
            <a:lvl7pPr marL="2637375" indent="0">
              <a:buNone/>
              <a:defRPr sz="1500" b="1"/>
            </a:lvl7pPr>
            <a:lvl8pPr marL="3076938" indent="0">
              <a:buNone/>
              <a:defRPr sz="1500" b="1"/>
            </a:lvl8pPr>
            <a:lvl9pPr marL="35165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A0F-A1C0-F440-AAD1-C3629897A08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3170-C327-6549-83AD-2861637E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9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A0F-A1C0-F440-AAD1-C3629897A08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3170-C327-6549-83AD-2861637E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A0F-A1C0-F440-AAD1-C3629897A08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3170-C327-6549-83AD-2861637E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3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00439"/>
            <a:ext cx="3008313" cy="78619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0439"/>
            <a:ext cx="5111750" cy="369418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72959"/>
            <a:ext cx="3008313" cy="2821665"/>
          </a:xfrm>
        </p:spPr>
        <p:txBody>
          <a:bodyPr/>
          <a:lstStyle>
            <a:lvl1pPr marL="0" indent="0">
              <a:buNone/>
              <a:defRPr sz="1300"/>
            </a:lvl1pPr>
            <a:lvl2pPr marL="439562" indent="0">
              <a:buNone/>
              <a:defRPr sz="1200"/>
            </a:lvl2pPr>
            <a:lvl3pPr marL="879125" indent="0">
              <a:buNone/>
              <a:defRPr sz="1000"/>
            </a:lvl3pPr>
            <a:lvl4pPr marL="1318687" indent="0">
              <a:buNone/>
              <a:defRPr sz="800"/>
            </a:lvl4pPr>
            <a:lvl5pPr marL="1758250" indent="0">
              <a:buNone/>
              <a:defRPr sz="800"/>
            </a:lvl5pPr>
            <a:lvl6pPr marL="2197813" indent="0">
              <a:buNone/>
              <a:defRPr sz="800"/>
            </a:lvl6pPr>
            <a:lvl7pPr marL="2637375" indent="0">
              <a:buNone/>
              <a:defRPr sz="800"/>
            </a:lvl7pPr>
            <a:lvl8pPr marL="3076938" indent="0">
              <a:buNone/>
              <a:defRPr sz="800"/>
            </a:lvl8pPr>
            <a:lvl9pPr marL="35165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A0F-A1C0-F440-AAD1-C3629897A08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3170-C327-6549-83AD-2861637E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900" b="1">
                <a:solidFill>
                  <a:srgbClr val="F2EAC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21380"/>
            <a:ext cx="5486400" cy="2624302"/>
          </a:xfrm>
        </p:spPr>
        <p:txBody>
          <a:bodyPr/>
          <a:lstStyle>
            <a:lvl1pPr marL="0" indent="0">
              <a:buNone/>
              <a:defRPr sz="3100"/>
            </a:lvl1pPr>
            <a:lvl2pPr marL="439562" indent="0">
              <a:buNone/>
              <a:defRPr sz="2700"/>
            </a:lvl2pPr>
            <a:lvl3pPr marL="879125" indent="0">
              <a:buNone/>
              <a:defRPr sz="2300"/>
            </a:lvl3pPr>
            <a:lvl4pPr marL="1318687" indent="0">
              <a:buNone/>
              <a:defRPr sz="1900"/>
            </a:lvl4pPr>
            <a:lvl5pPr marL="1758250" indent="0">
              <a:buNone/>
              <a:defRPr sz="1900"/>
            </a:lvl5pPr>
            <a:lvl6pPr marL="2197813" indent="0">
              <a:buNone/>
              <a:defRPr sz="1900"/>
            </a:lvl6pPr>
            <a:lvl7pPr marL="2637375" indent="0">
              <a:buNone/>
              <a:defRPr sz="1900"/>
            </a:lvl7pPr>
            <a:lvl8pPr marL="3076938" indent="0">
              <a:buNone/>
              <a:defRPr sz="1900"/>
            </a:lvl8pPr>
            <a:lvl9pPr marL="3516500" indent="0">
              <a:buNone/>
              <a:defRPr sz="19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9562" indent="0">
              <a:buNone/>
              <a:defRPr sz="1200"/>
            </a:lvl2pPr>
            <a:lvl3pPr marL="879125" indent="0">
              <a:buNone/>
              <a:defRPr sz="1000"/>
            </a:lvl3pPr>
            <a:lvl4pPr marL="1318687" indent="0">
              <a:buNone/>
              <a:defRPr sz="800"/>
            </a:lvl4pPr>
            <a:lvl5pPr marL="1758250" indent="0">
              <a:buNone/>
              <a:defRPr sz="800"/>
            </a:lvl5pPr>
            <a:lvl6pPr marL="2197813" indent="0">
              <a:buNone/>
              <a:defRPr sz="800"/>
            </a:lvl6pPr>
            <a:lvl7pPr marL="2637375" indent="0">
              <a:buNone/>
              <a:defRPr sz="800"/>
            </a:lvl7pPr>
            <a:lvl8pPr marL="3076938" indent="0">
              <a:buNone/>
              <a:defRPr sz="800"/>
            </a:lvl8pPr>
            <a:lvl9pPr marL="35165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9FA0F-A1C0-F440-AAD1-C3629897A08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3170-C327-6549-83AD-2861637E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7303" y="49758"/>
            <a:ext cx="6819497" cy="857250"/>
          </a:xfrm>
          <a:prstGeom prst="rect">
            <a:avLst/>
          </a:prstGeom>
        </p:spPr>
        <p:txBody>
          <a:bodyPr vert="horz" lIns="87913" tIns="43956" rIns="87913" bIns="439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23627"/>
            <a:ext cx="8229600" cy="3270996"/>
          </a:xfrm>
          <a:prstGeom prst="rect">
            <a:avLst/>
          </a:prstGeom>
        </p:spPr>
        <p:txBody>
          <a:bodyPr vert="horz" lIns="87913" tIns="43956" rIns="87913" bIns="439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7913" tIns="43956" rIns="87913" bIns="43956" rtlCol="0" anchor="ctr"/>
          <a:lstStyle>
            <a:lvl1pPr algn="l">
              <a:defRPr sz="1200">
                <a:solidFill>
                  <a:srgbClr val="ECDFAA"/>
                </a:solidFill>
              </a:defRPr>
            </a:lvl1pPr>
          </a:lstStyle>
          <a:p>
            <a:fld id="{59B9FA0F-A1C0-F440-AAD1-C3629897A088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7913" tIns="43956" rIns="87913" bIns="43956" rtlCol="0" anchor="ctr"/>
          <a:lstStyle>
            <a:lvl1pPr algn="ctr">
              <a:defRPr sz="1200">
                <a:solidFill>
                  <a:srgbClr val="ECD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8391" y="4767264"/>
            <a:ext cx="1505802" cy="273844"/>
          </a:xfrm>
          <a:prstGeom prst="rect">
            <a:avLst/>
          </a:prstGeom>
        </p:spPr>
        <p:txBody>
          <a:bodyPr vert="horz" lIns="87913" tIns="43956" rIns="87913" bIns="43956" rtlCol="0" anchor="ctr"/>
          <a:lstStyle>
            <a:lvl1pPr algn="r">
              <a:defRPr sz="1200">
                <a:solidFill>
                  <a:srgbClr val="ECDFAA"/>
                </a:solidFill>
              </a:defRPr>
            </a:lvl1pPr>
          </a:lstStyle>
          <a:p>
            <a:fld id="{823E3170-C327-6549-83AD-2861637E1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15" y="3769282"/>
            <a:ext cx="1937165" cy="1381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77" y="1036"/>
            <a:ext cx="956282" cy="9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6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39562" rtl="0" eaLnBrk="1" latinLnBrk="0" hangingPunct="1">
        <a:spcBef>
          <a:spcPct val="0"/>
        </a:spcBef>
        <a:buNone/>
        <a:defRPr sz="4200" kern="1200">
          <a:solidFill>
            <a:srgbClr val="F69624"/>
          </a:solidFill>
          <a:latin typeface="+mj-lt"/>
          <a:ea typeface="+mj-ea"/>
          <a:cs typeface="+mj-cs"/>
        </a:defRPr>
      </a:lvl1pPr>
    </p:titleStyle>
    <p:bodyStyle>
      <a:lvl1pPr marL="329672" indent="-329672" algn="l" defTabSz="43956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289" indent="-274727" algn="l" defTabSz="439562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907" indent="-219781" algn="l" defTabSz="43956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469" indent="-219781" algn="l" defTabSz="43956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31" indent="-219781" algn="l" defTabSz="439562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594" indent="-219781" algn="l" defTabSz="43956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6" indent="-219781" algn="l" defTabSz="43956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719" indent="-219781" algn="l" defTabSz="43956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281" indent="-219781" algn="l" defTabSz="43956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62" algn="l" defTabSz="4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25" algn="l" defTabSz="4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687" algn="l" defTabSz="4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250" algn="l" defTabSz="4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13" algn="l" defTabSz="4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375" algn="l" defTabSz="4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938" algn="l" defTabSz="4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500" algn="l" defTabSz="4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 UC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CDFAA"/>
                </a:solidFill>
              </a:rPr>
              <a:t>Lync, Exchange, Office 365, S4B</a:t>
            </a:r>
            <a:endParaRPr lang="en-US" dirty="0">
              <a:solidFill>
                <a:srgbClr val="ECDFA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68844" y="3491394"/>
            <a:ext cx="2966196" cy="1092062"/>
          </a:xfrm>
        </p:spPr>
        <p:txBody>
          <a:bodyPr>
            <a:noAutofit/>
          </a:bodyPr>
          <a:lstStyle/>
          <a:p>
            <a:r>
              <a:rPr lang="en-US" sz="1600" dirty="0" smtClean="0"/>
              <a:t>Daryl Hunter, Solutions Architect</a:t>
            </a:r>
          </a:p>
          <a:p>
            <a:r>
              <a:rPr lang="en-US" sz="1600" dirty="0" smtClean="0"/>
              <a:t>UC &amp; Networking Practice Lead</a:t>
            </a:r>
          </a:p>
          <a:p>
            <a:r>
              <a:rPr lang="en-US" sz="1600" dirty="0" smtClean="0"/>
              <a:t>Mirazon.com, @</a:t>
            </a:r>
            <a:r>
              <a:rPr lang="en-US" sz="1600" dirty="0" err="1" smtClean="0"/>
              <a:t>darylhunter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70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Lync Helps You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Support </a:t>
            </a:r>
            <a:r>
              <a:rPr lang="en-US" sz="1800" dirty="0"/>
              <a:t>the Mobile Workforce</a:t>
            </a:r>
          </a:p>
          <a:p>
            <a:pPr lvl="1"/>
            <a:r>
              <a:rPr lang="en-US" sz="1800" dirty="0"/>
              <a:t>Any Internet Connection – No VPN Required</a:t>
            </a:r>
          </a:p>
          <a:p>
            <a:pPr lvl="1"/>
            <a:r>
              <a:rPr lang="en-US" sz="1800" dirty="0"/>
              <a:t>Single-user Experience – across PC, Mac, Mobile Device, Browser</a:t>
            </a:r>
          </a:p>
          <a:p>
            <a:r>
              <a:rPr lang="en-US" sz="1800" dirty="0"/>
              <a:t>Federation</a:t>
            </a:r>
          </a:p>
          <a:p>
            <a:pPr lvl="1"/>
            <a:r>
              <a:rPr lang="en-US" sz="1800" dirty="0"/>
              <a:t>B2B – Lync to Lync/XMPP</a:t>
            </a:r>
          </a:p>
          <a:p>
            <a:pPr lvl="1"/>
            <a:r>
              <a:rPr lang="en-US" sz="1800" dirty="0"/>
              <a:t>Skype</a:t>
            </a:r>
          </a:p>
          <a:p>
            <a:r>
              <a:rPr lang="en-US" sz="1800" dirty="0"/>
              <a:t>Maintain Regulatory Compliance</a:t>
            </a:r>
          </a:p>
          <a:p>
            <a:pPr lvl="1"/>
            <a:r>
              <a:rPr lang="en-US" sz="1800" dirty="0"/>
              <a:t>Built-in / Default Encryption</a:t>
            </a:r>
          </a:p>
          <a:p>
            <a:pPr lvl="1"/>
            <a:r>
              <a:rPr lang="en-US" sz="1800" dirty="0"/>
              <a:t>Archiving</a:t>
            </a:r>
          </a:p>
          <a:p>
            <a:pPr lvl="1"/>
            <a:r>
              <a:rPr lang="en-US" sz="1800" dirty="0"/>
              <a:t>Call Detail </a:t>
            </a:r>
            <a:r>
              <a:rPr lang="en-US" sz="1800" dirty="0" smtClean="0"/>
              <a:t>Records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21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HADR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Standard Edition</a:t>
            </a:r>
          </a:p>
          <a:p>
            <a:pPr lvl="1"/>
            <a:r>
              <a:rPr lang="en-US" dirty="0" smtClean="0"/>
              <a:t>No HA – Zero</a:t>
            </a:r>
          </a:p>
          <a:p>
            <a:pPr lvl="1"/>
            <a:r>
              <a:rPr lang="en-US" dirty="0" smtClean="0"/>
              <a:t>DR Only – Pool Pairing</a:t>
            </a:r>
          </a:p>
          <a:p>
            <a:r>
              <a:rPr lang="en-US" dirty="0" smtClean="0"/>
              <a:t>Enterprise Edition</a:t>
            </a:r>
          </a:p>
          <a:p>
            <a:pPr lvl="1"/>
            <a:r>
              <a:rPr lang="en-US" dirty="0" smtClean="0"/>
              <a:t>HA Pools – 3 Members for Best Practices Fabric</a:t>
            </a:r>
          </a:p>
          <a:p>
            <a:pPr lvl="1"/>
            <a:r>
              <a:rPr lang="en-US" dirty="0" smtClean="0"/>
              <a:t>SQL Server Backend Required</a:t>
            </a:r>
          </a:p>
          <a:p>
            <a:pPr lvl="1"/>
            <a:r>
              <a:rPr lang="en-US" dirty="0" smtClean="0"/>
              <a:t>Cannot cross physical sites</a:t>
            </a:r>
          </a:p>
          <a:p>
            <a:pPr lvl="1"/>
            <a:r>
              <a:rPr lang="en-US" dirty="0" smtClean="0"/>
              <a:t>DR – Pool Pairing</a:t>
            </a:r>
          </a:p>
          <a:p>
            <a:r>
              <a:rPr lang="en-US" dirty="0" smtClean="0"/>
              <a:t>License Cost is same – Depends on Architecture /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8039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Cost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Lync Server 2013 itself – with SA</a:t>
            </a:r>
          </a:p>
          <a:p>
            <a:pPr lvl="1"/>
            <a:r>
              <a:rPr lang="en-US" dirty="0" smtClean="0"/>
              <a:t>Upgrade Rights</a:t>
            </a:r>
          </a:p>
          <a:p>
            <a:pPr lvl="1"/>
            <a:r>
              <a:rPr lang="en-US" dirty="0" smtClean="0"/>
              <a:t>Virtualization Rights</a:t>
            </a:r>
          </a:p>
          <a:p>
            <a:r>
              <a:rPr lang="en-US" dirty="0" smtClean="0"/>
              <a:t>Lync Server 2013 </a:t>
            </a:r>
            <a:r>
              <a:rPr lang="en-US" dirty="0" smtClean="0"/>
              <a:t>CALs – with SA of course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Standard – IM/P</a:t>
            </a:r>
          </a:p>
          <a:p>
            <a:pPr lvl="1"/>
            <a:r>
              <a:rPr lang="en-US" dirty="0" smtClean="0"/>
              <a:t>Enterprise – Conferencing</a:t>
            </a:r>
          </a:p>
          <a:p>
            <a:pPr lvl="1"/>
            <a:r>
              <a:rPr lang="en-US" dirty="0" smtClean="0"/>
              <a:t>Plus – </a:t>
            </a:r>
            <a:r>
              <a:rPr lang="en-US" dirty="0" err="1" smtClean="0"/>
              <a:t>Dialtone</a:t>
            </a:r>
            <a:endParaRPr lang="en-US" dirty="0" smtClean="0"/>
          </a:p>
          <a:p>
            <a:r>
              <a:rPr lang="en-US" dirty="0" smtClean="0"/>
              <a:t>Lync 201x Client (PC or Mac)</a:t>
            </a:r>
          </a:p>
          <a:p>
            <a:pPr lvl="1"/>
            <a:r>
              <a:rPr lang="en-US" dirty="0" smtClean="0"/>
              <a:t>Included with Office 201x Pro/Plus</a:t>
            </a:r>
          </a:p>
          <a:p>
            <a:r>
              <a:rPr lang="en-US" dirty="0" smtClean="0"/>
              <a:t>Exchange Enterprise CAL for 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Public IPs, Public &amp; Private DNS</a:t>
            </a:r>
          </a:p>
          <a:p>
            <a:r>
              <a:rPr lang="en-US" dirty="0" smtClean="0"/>
              <a:t>Firewall Rules</a:t>
            </a:r>
          </a:p>
          <a:p>
            <a:r>
              <a:rPr lang="en-US" dirty="0" smtClean="0"/>
              <a:t>Reverse Proxy</a:t>
            </a:r>
          </a:p>
          <a:p>
            <a:r>
              <a:rPr lang="en-US" dirty="0" smtClean="0"/>
              <a:t>Lync Server(s)</a:t>
            </a:r>
          </a:p>
          <a:p>
            <a:r>
              <a:rPr lang="en-US" dirty="0" smtClean="0"/>
              <a:t>SBC – if Enterprise Voice</a:t>
            </a:r>
          </a:p>
          <a:p>
            <a:r>
              <a:rPr lang="en-US" dirty="0" smtClean="0"/>
              <a:t>Exchange UM – if Enterprise Voice</a:t>
            </a:r>
          </a:p>
          <a:p>
            <a:r>
              <a:rPr lang="en-US" dirty="0" smtClean="0"/>
              <a:t>Handsets and Headsets – if Enterprise Voice</a:t>
            </a:r>
          </a:p>
        </p:txBody>
      </p:sp>
    </p:spTree>
    <p:extLst>
      <p:ext uri="{BB962C8B-B14F-4D97-AF65-F5344CB8AC3E}">
        <p14:creationId xmlns:p14="http://schemas.microsoft.com/office/powerpoint/2010/main" val="29908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303" y="907008"/>
            <a:ext cx="5204057" cy="41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58" y="969975"/>
            <a:ext cx="5718810" cy="40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24" y="907008"/>
            <a:ext cx="4024387" cy="41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wrap up Lync</a:t>
            </a:r>
          </a:p>
          <a:p>
            <a:r>
              <a:rPr lang="en-US" dirty="0" smtClean="0"/>
              <a:t>Anything to talk about or discuss that we haven’t gotten to yet related to Lync?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Potentially A Giant Topic</a:t>
            </a:r>
          </a:p>
          <a:p>
            <a:pPr lvl="1"/>
            <a:r>
              <a:rPr lang="en-US" dirty="0" smtClean="0"/>
              <a:t>Interop</a:t>
            </a:r>
          </a:p>
          <a:p>
            <a:pPr lvl="1"/>
            <a:r>
              <a:rPr lang="en-US" dirty="0" smtClean="0"/>
              <a:t>Transition</a:t>
            </a:r>
          </a:p>
          <a:p>
            <a:pPr lvl="1"/>
            <a:r>
              <a:rPr lang="en-US" dirty="0" smtClean="0"/>
              <a:t>Licensing</a:t>
            </a:r>
          </a:p>
        </p:txBody>
      </p:sp>
    </p:spTree>
    <p:extLst>
      <p:ext uri="{BB962C8B-B14F-4D97-AF65-F5344CB8AC3E}">
        <p14:creationId xmlns:p14="http://schemas.microsoft.com/office/powerpoint/2010/main" val="83135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365 - Interop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Interop</a:t>
            </a:r>
          </a:p>
          <a:p>
            <a:pPr lvl="1"/>
            <a:r>
              <a:rPr lang="en-US" dirty="0" smtClean="0"/>
              <a:t>ADFS – Shoot me</a:t>
            </a:r>
          </a:p>
          <a:p>
            <a:pPr lvl="1"/>
            <a:r>
              <a:rPr lang="en-US" dirty="0" smtClean="0"/>
              <a:t>Directory Sync / Password Sync</a:t>
            </a:r>
          </a:p>
          <a:p>
            <a:pPr lvl="1"/>
            <a:r>
              <a:rPr lang="en-US" dirty="0" smtClean="0"/>
              <a:t>Hybrid Exchange is </a:t>
            </a:r>
            <a:r>
              <a:rPr lang="en-US" dirty="0" smtClean="0"/>
              <a:t>awesome &amp; flexible</a:t>
            </a:r>
            <a:endParaRPr lang="en-US" dirty="0" smtClean="0"/>
          </a:p>
          <a:p>
            <a:pPr lvl="1"/>
            <a:r>
              <a:rPr lang="en-US" dirty="0" smtClean="0"/>
              <a:t>You MUST have some method of SSO for Lync / Office 365 Interop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Microsoft Lync Server</a:t>
            </a:r>
            <a:endParaRPr lang="en-US" dirty="0"/>
          </a:p>
          <a:p>
            <a:r>
              <a:rPr lang="en-US" dirty="0" smtClean="0"/>
              <a:t>Office 365</a:t>
            </a:r>
          </a:p>
          <a:p>
            <a:r>
              <a:rPr lang="en-US" dirty="0" smtClean="0"/>
              <a:t>v.Next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Wrap Up / Q&amp;A</a:t>
            </a:r>
          </a:p>
        </p:txBody>
      </p:sp>
    </p:spTree>
    <p:extLst>
      <p:ext uri="{BB962C8B-B14F-4D97-AF65-F5344CB8AC3E}">
        <p14:creationId xmlns:p14="http://schemas.microsoft.com/office/powerpoint/2010/main" val="13554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365 - Interop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Lync &amp; Exchange Online (O365)</a:t>
            </a:r>
          </a:p>
          <a:p>
            <a:pPr lvl="1"/>
            <a:r>
              <a:rPr lang="en-US" dirty="0" smtClean="0"/>
              <a:t>Fully compatible</a:t>
            </a:r>
          </a:p>
          <a:p>
            <a:r>
              <a:rPr lang="en-US" dirty="0" smtClean="0"/>
              <a:t>Lync &amp; Exchange Hybrid (</a:t>
            </a:r>
            <a:r>
              <a:rPr lang="en-US" dirty="0" smtClean="0"/>
              <a:t>On-Premises </a:t>
            </a:r>
            <a:r>
              <a:rPr lang="en-US" dirty="0" smtClean="0"/>
              <a:t>&amp; O365)</a:t>
            </a:r>
          </a:p>
          <a:p>
            <a:pPr lvl="1"/>
            <a:r>
              <a:rPr lang="en-US" dirty="0" smtClean="0"/>
              <a:t>Fully compatible</a:t>
            </a:r>
          </a:p>
          <a:p>
            <a:r>
              <a:rPr lang="en-US" dirty="0" smtClean="0"/>
              <a:t>Exchange Online (O365) and </a:t>
            </a:r>
            <a:r>
              <a:rPr lang="en-US" dirty="0" smtClean="0"/>
              <a:t>On-premises </a:t>
            </a:r>
            <a:r>
              <a:rPr lang="en-US" dirty="0"/>
              <a:t>P</a:t>
            </a:r>
            <a:r>
              <a:rPr lang="en-US" dirty="0" smtClean="0"/>
              <a:t>BX</a:t>
            </a:r>
            <a:endParaRPr lang="en-US" dirty="0" smtClean="0"/>
          </a:p>
          <a:p>
            <a:pPr lvl="1"/>
            <a:r>
              <a:rPr lang="en-US" dirty="0" smtClean="0"/>
              <a:t>“It works” but may not be supported</a:t>
            </a:r>
          </a:p>
          <a:p>
            <a:pPr lvl="1"/>
            <a:r>
              <a:rPr lang="en-US" dirty="0" smtClean="0"/>
              <a:t>Cisco Example – easier to “see”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365 - Interop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68" y="1323975"/>
            <a:ext cx="4391864" cy="3270250"/>
          </a:xfrm>
        </p:spPr>
      </p:pic>
    </p:spTree>
    <p:extLst>
      <p:ext uri="{BB962C8B-B14F-4D97-AF65-F5344CB8AC3E}">
        <p14:creationId xmlns:p14="http://schemas.microsoft.com/office/powerpoint/2010/main" val="16506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365 - Interop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88" y="1035412"/>
            <a:ext cx="5170546" cy="3876584"/>
          </a:xfrm>
        </p:spPr>
      </p:pic>
    </p:spTree>
    <p:extLst>
      <p:ext uri="{BB962C8B-B14F-4D97-AF65-F5344CB8AC3E}">
        <p14:creationId xmlns:p14="http://schemas.microsoft.com/office/powerpoint/2010/main" val="10207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365 - Transitioning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Term Hybrid</a:t>
            </a:r>
          </a:p>
          <a:p>
            <a:r>
              <a:rPr lang="en-US" dirty="0" smtClean="0"/>
              <a:t>Staged</a:t>
            </a:r>
          </a:p>
          <a:p>
            <a:r>
              <a:rPr lang="en-US" dirty="0" smtClean="0"/>
              <a:t>Cutover</a:t>
            </a:r>
          </a:p>
          <a:p>
            <a:r>
              <a:rPr lang="en-US" dirty="0" smtClean="0"/>
              <a:t>There are third party products and services to help with this – like </a:t>
            </a:r>
            <a:r>
              <a:rPr lang="en-US" dirty="0" err="1" smtClean="0"/>
              <a:t>Skykick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22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365 -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Licensing Stuff – Quick Flyover</a:t>
            </a:r>
          </a:p>
          <a:p>
            <a:pPr lvl="1"/>
            <a:r>
              <a:rPr lang="en-US" sz="1600" dirty="0" smtClean="0"/>
              <a:t>E1 (or is that E2 now?)</a:t>
            </a:r>
          </a:p>
          <a:p>
            <a:pPr lvl="2"/>
            <a:r>
              <a:rPr lang="en-US" sz="1400" dirty="0" smtClean="0"/>
              <a:t>“Free” for non-profits</a:t>
            </a:r>
          </a:p>
          <a:p>
            <a:pPr lvl="2"/>
            <a:r>
              <a:rPr lang="en-US" sz="1400" dirty="0" smtClean="0"/>
              <a:t>$8/mo/user for Enterprise</a:t>
            </a:r>
          </a:p>
          <a:p>
            <a:pPr lvl="2"/>
            <a:r>
              <a:rPr lang="en-US" sz="1400" dirty="0" smtClean="0"/>
              <a:t>NO CAL Equivalencies</a:t>
            </a:r>
          </a:p>
          <a:p>
            <a:pPr lvl="2"/>
            <a:r>
              <a:rPr lang="en-US" sz="1400" dirty="0" smtClean="0"/>
              <a:t>NO “Installed” Office</a:t>
            </a:r>
          </a:p>
          <a:p>
            <a:pPr lvl="1"/>
            <a:r>
              <a:rPr lang="en-US" sz="1600" dirty="0" smtClean="0"/>
              <a:t>E3</a:t>
            </a:r>
          </a:p>
          <a:p>
            <a:pPr lvl="2"/>
            <a:r>
              <a:rPr lang="en-US" sz="1400" dirty="0" smtClean="0"/>
              <a:t>$4.50/mo/user for non-profits</a:t>
            </a:r>
          </a:p>
          <a:p>
            <a:pPr lvl="2"/>
            <a:r>
              <a:rPr lang="en-US" sz="1400" dirty="0" smtClean="0"/>
              <a:t>$20/mo/user for Enterprise</a:t>
            </a:r>
          </a:p>
          <a:p>
            <a:pPr lvl="2"/>
            <a:r>
              <a:rPr lang="en-US" sz="1400" dirty="0" smtClean="0"/>
              <a:t>Office 2013 Pro Plus included (could do $12 ala-carte) ($2 for non-profits)</a:t>
            </a:r>
          </a:p>
          <a:p>
            <a:pPr lvl="2"/>
            <a:r>
              <a:rPr lang="en-US" sz="1400" dirty="0" smtClean="0"/>
              <a:t>Exchange Standard &amp; Enterprise CAL Equivalency</a:t>
            </a:r>
          </a:p>
          <a:p>
            <a:pPr lvl="2"/>
            <a:r>
              <a:rPr lang="en-US" sz="1400" dirty="0" smtClean="0"/>
              <a:t>Lync Standard &amp; Enterprise CAL Equivalency (IM/P &amp; Conferencing)</a:t>
            </a:r>
          </a:p>
          <a:p>
            <a:pPr lvl="2"/>
            <a:r>
              <a:rPr lang="en-US" sz="1400" dirty="0" smtClean="0"/>
              <a:t>NO Lync PLUS CAL Equivalency (</a:t>
            </a:r>
            <a:r>
              <a:rPr lang="en-US" sz="1400" dirty="0" err="1" smtClean="0"/>
              <a:t>Dialtone</a:t>
            </a:r>
            <a:r>
              <a:rPr lang="en-US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08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365 -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Licensing Stuff – Quick Flyover</a:t>
            </a:r>
          </a:p>
          <a:p>
            <a:pPr lvl="1"/>
            <a:r>
              <a:rPr lang="en-US" dirty="0" smtClean="0"/>
              <a:t>E4</a:t>
            </a:r>
          </a:p>
          <a:p>
            <a:pPr lvl="2"/>
            <a:r>
              <a:rPr lang="en-US" dirty="0" smtClean="0"/>
              <a:t>$22/mo/user for Enterprise (no comparable non-profit plan)</a:t>
            </a:r>
          </a:p>
          <a:p>
            <a:pPr lvl="2"/>
            <a:r>
              <a:rPr lang="en-US" dirty="0" smtClean="0"/>
              <a:t>All of E3 - INCLUDING Lync PLUS CAL Equivalency (</a:t>
            </a:r>
            <a:r>
              <a:rPr lang="en-US" dirty="0" err="1" smtClean="0"/>
              <a:t>Dialtone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Lync for </a:t>
            </a:r>
            <a:r>
              <a:rPr lang="en-US" dirty="0" err="1" smtClean="0"/>
              <a:t>Dialtone</a:t>
            </a:r>
            <a:r>
              <a:rPr lang="en-US" dirty="0" smtClean="0"/>
              <a:t> – still have to handle Lync Server license &amp; on-premises deployment (for now)</a:t>
            </a:r>
          </a:p>
          <a:p>
            <a:pPr lvl="1"/>
            <a:r>
              <a:rPr lang="en-US" dirty="0" err="1" smtClean="0"/>
              <a:t>Dialtone</a:t>
            </a:r>
            <a:r>
              <a:rPr lang="en-US" dirty="0" smtClean="0"/>
              <a:t> via Skype For Business Online via Azure ExpressRoute (Details TBD)</a:t>
            </a:r>
          </a:p>
        </p:txBody>
      </p:sp>
    </p:spTree>
    <p:extLst>
      <p:ext uri="{BB962C8B-B14F-4D97-AF65-F5344CB8AC3E}">
        <p14:creationId xmlns:p14="http://schemas.microsoft.com/office/powerpoint/2010/main" val="19634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wrap up Office 365</a:t>
            </a:r>
          </a:p>
          <a:p>
            <a:r>
              <a:rPr lang="en-US" dirty="0" smtClean="0"/>
              <a:t>Anything to talk about or discuss that we haven’t gotten to yet related to Lync or Office 365?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v.Next – Skype For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April 2015 – Client Availability</a:t>
            </a:r>
          </a:p>
          <a:p>
            <a:r>
              <a:rPr lang="en-US" dirty="0" smtClean="0"/>
              <a:t>May 2015 – Server Availability</a:t>
            </a:r>
          </a:p>
          <a:p>
            <a:r>
              <a:rPr lang="en-US" dirty="0" smtClean="0"/>
              <a:t>Can Upgrade Pools, or Transition side-by-side</a:t>
            </a:r>
          </a:p>
          <a:p>
            <a:r>
              <a:rPr lang="en-US" dirty="0" smtClean="0"/>
              <a:t>New Server Role: VIS / Video Interoperability Server</a:t>
            </a:r>
          </a:p>
          <a:p>
            <a:r>
              <a:rPr lang="en-US" dirty="0" smtClean="0"/>
              <a:t>Client: </a:t>
            </a:r>
            <a:r>
              <a:rPr lang="en-US" dirty="0" err="1" smtClean="0"/>
              <a:t>Undockable</a:t>
            </a:r>
            <a:r>
              <a:rPr lang="en-US" dirty="0" smtClean="0"/>
              <a:t> Call Monitor</a:t>
            </a:r>
          </a:p>
          <a:p>
            <a:r>
              <a:rPr lang="en-US" dirty="0" smtClean="0"/>
              <a:t>Further Enhanced Consumer Skype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13091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 of Lync 2013 Client &amp; S4B Client</a:t>
            </a:r>
          </a:p>
          <a:p>
            <a:r>
              <a:rPr lang="en-US" dirty="0" smtClean="0"/>
              <a:t>Demo of </a:t>
            </a:r>
            <a:r>
              <a:rPr lang="en-US" dirty="0" smtClean="0"/>
              <a:t>Collaboration</a:t>
            </a:r>
            <a:endParaRPr lang="en-US" dirty="0" smtClean="0"/>
          </a:p>
          <a:p>
            <a:r>
              <a:rPr lang="en-US" dirty="0" smtClean="0"/>
              <a:t>Demo of </a:t>
            </a:r>
            <a:r>
              <a:rPr lang="en-US" dirty="0" smtClean="0"/>
              <a:t>Conferencing (Escalation from IM)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00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 – Wrap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804" y="2914650"/>
            <a:ext cx="6598596" cy="13144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ECDFAA"/>
                </a:solidFill>
              </a:rPr>
              <a:t>Email/Lync: daryl.hunter@mirazon.com </a:t>
            </a:r>
          </a:p>
          <a:p>
            <a:r>
              <a:rPr lang="en-US" dirty="0" smtClean="0">
                <a:solidFill>
                  <a:srgbClr val="ECDFAA"/>
                </a:solidFill>
              </a:rPr>
              <a:t>Blog: http://mirazon.com/blog</a:t>
            </a:r>
          </a:p>
          <a:p>
            <a:r>
              <a:rPr lang="en-US" dirty="0">
                <a:solidFill>
                  <a:srgbClr val="ECDFAA"/>
                </a:solidFill>
              </a:rPr>
              <a:t>Twitter: @</a:t>
            </a:r>
            <a:r>
              <a:rPr lang="en-US" dirty="0" err="1">
                <a:solidFill>
                  <a:srgbClr val="ECDFAA"/>
                </a:solidFill>
              </a:rPr>
              <a:t>darylhunter</a:t>
            </a:r>
            <a:endParaRPr lang="en-US" dirty="0">
              <a:solidFill>
                <a:srgbClr val="ECDFAA"/>
              </a:solidFill>
            </a:endParaRPr>
          </a:p>
          <a:p>
            <a:endParaRPr lang="en-US" dirty="0">
              <a:solidFill>
                <a:srgbClr val="ECD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the Peanut Gallery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of you have heard a talk about Lync?</a:t>
            </a:r>
          </a:p>
          <a:p>
            <a:r>
              <a:rPr lang="en-US" dirty="0" smtClean="0"/>
              <a:t>Who is using Lync today?</a:t>
            </a:r>
          </a:p>
          <a:p>
            <a:r>
              <a:rPr lang="en-US" dirty="0" smtClean="0"/>
              <a:t>All functionality – including voice (PBX?)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4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best place to “start” the Lync Conversation is with IM – Instant Messaging</a:t>
            </a:r>
          </a:p>
          <a:p>
            <a:r>
              <a:rPr lang="en-US" dirty="0" smtClean="0"/>
              <a:t>Pop Quiz – Hotshots…</a:t>
            </a:r>
          </a:p>
          <a:p>
            <a:r>
              <a:rPr lang="en-US" dirty="0" smtClean="0"/>
              <a:t>First use of instant messaging… was… when?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Lesson - 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1960s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multics</a:t>
            </a:r>
            <a:r>
              <a:rPr lang="en-US" dirty="0" smtClean="0"/>
              <a:t> – to notify users of shared systems maintenance</a:t>
            </a:r>
          </a:p>
          <a:p>
            <a:r>
              <a:rPr lang="en-US" dirty="0" smtClean="0"/>
              <a:t>Talk, </a:t>
            </a:r>
            <a:r>
              <a:rPr lang="en-US" dirty="0" err="1" smtClean="0"/>
              <a:t>ntalk</a:t>
            </a:r>
            <a:r>
              <a:rPr lang="en-US" dirty="0" smtClean="0"/>
              <a:t>, </a:t>
            </a:r>
            <a:r>
              <a:rPr lang="en-US" dirty="0" err="1" smtClean="0"/>
              <a:t>ytalk</a:t>
            </a:r>
            <a:endParaRPr lang="en-US" dirty="0" smtClean="0"/>
          </a:p>
          <a:p>
            <a:r>
              <a:rPr lang="en-US" dirty="0" err="1" smtClean="0"/>
              <a:t>BBSes</a:t>
            </a:r>
            <a:endParaRPr lang="en-US" dirty="0" smtClean="0"/>
          </a:p>
          <a:p>
            <a:r>
              <a:rPr lang="en-US" dirty="0" smtClean="0"/>
              <a:t>Talker and IRC</a:t>
            </a:r>
            <a:endParaRPr lang="en-US" dirty="0"/>
          </a:p>
          <a:p>
            <a:r>
              <a:rPr lang="en-US" dirty="0" smtClean="0"/>
              <a:t>ICQ (1996 – this is a key player here) then AOL ruined it</a:t>
            </a:r>
          </a:p>
          <a:p>
            <a:r>
              <a:rPr lang="en-US" smtClean="0"/>
              <a:t>~2000</a:t>
            </a:r>
            <a:endParaRPr lang="en-US" dirty="0" smtClean="0"/>
          </a:p>
          <a:p>
            <a:pPr lvl="1"/>
            <a:r>
              <a:rPr lang="en-US" dirty="0" smtClean="0"/>
              <a:t>Jabber / XMPP</a:t>
            </a:r>
          </a:p>
          <a:p>
            <a:pPr lvl="1"/>
            <a:r>
              <a:rPr lang="en-US" dirty="0" smtClean="0"/>
              <a:t>Exchange Instant Messaging Service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 care about 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Google Talk/Chat</a:t>
            </a:r>
          </a:p>
          <a:p>
            <a:r>
              <a:rPr lang="en-US" dirty="0" smtClean="0"/>
              <a:t>WeChat / QQ</a:t>
            </a:r>
          </a:p>
          <a:p>
            <a:r>
              <a:rPr lang="en-US" dirty="0" smtClean="0"/>
              <a:t>Microsoft – Lync &amp; Skype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Lesson – Microsoft 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Standalone – NetMeeting</a:t>
            </a:r>
          </a:p>
          <a:p>
            <a:r>
              <a:rPr lang="en-US" dirty="0" smtClean="0"/>
              <a:t>Exchange 2000 Instant Messaging</a:t>
            </a:r>
          </a:p>
          <a:p>
            <a:r>
              <a:rPr lang="en-US" dirty="0" smtClean="0"/>
              <a:t>LCS 2003</a:t>
            </a:r>
          </a:p>
          <a:p>
            <a:r>
              <a:rPr lang="en-US" dirty="0" smtClean="0"/>
              <a:t>LCS 2005 (then SP1)</a:t>
            </a:r>
          </a:p>
          <a:p>
            <a:r>
              <a:rPr lang="en-US" dirty="0" smtClean="0"/>
              <a:t>OCS 2007</a:t>
            </a:r>
          </a:p>
          <a:p>
            <a:r>
              <a:rPr lang="en-US" dirty="0" smtClean="0"/>
              <a:t>OCS 2007 R2</a:t>
            </a:r>
          </a:p>
          <a:p>
            <a:r>
              <a:rPr lang="en-US" dirty="0" smtClean="0"/>
              <a:t>Lync 2010</a:t>
            </a:r>
          </a:p>
          <a:p>
            <a:r>
              <a:rPr lang="en-US" dirty="0" smtClean="0"/>
              <a:t>Lync 2013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.Next</a:t>
            </a:r>
            <a:r>
              <a:rPr lang="en-US" dirty="0" smtClean="0"/>
              <a:t> – Skype For Business – April (Client) &amp; May (Server)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Lync – it’s more than IM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88" y="1076960"/>
            <a:ext cx="6947958" cy="39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Lync Helps You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Control Costs</a:t>
            </a:r>
          </a:p>
          <a:p>
            <a:pPr lvl="1"/>
            <a:r>
              <a:rPr lang="en-US" sz="2400" dirty="0"/>
              <a:t>Long Distance</a:t>
            </a:r>
          </a:p>
          <a:p>
            <a:pPr lvl="1"/>
            <a:r>
              <a:rPr lang="en-US" sz="2400" dirty="0"/>
              <a:t>Meeting Travel</a:t>
            </a:r>
          </a:p>
          <a:p>
            <a:r>
              <a:rPr lang="en-US" sz="2400" dirty="0"/>
              <a:t>Improve Productivity</a:t>
            </a:r>
          </a:p>
          <a:p>
            <a:pPr lvl="1"/>
            <a:r>
              <a:rPr lang="en-US" sz="2400" dirty="0"/>
              <a:t>Find the Right Person at the Right Time</a:t>
            </a:r>
          </a:p>
          <a:p>
            <a:pPr lvl="1"/>
            <a:r>
              <a:rPr lang="en-US" sz="2400" dirty="0"/>
              <a:t>Ad-hoc Collaboration</a:t>
            </a:r>
          </a:p>
          <a:p>
            <a:pPr lvl="1"/>
            <a:r>
              <a:rPr lang="en-US" sz="2400" dirty="0"/>
              <a:t>Find Me Anywhere (Single Number Reach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11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C2013-template-powerpoint">
  <a:themeElements>
    <a:clrScheme name="RC2012">
      <a:dk1>
        <a:sysClr val="windowText" lastClr="000000"/>
      </a:dk1>
      <a:lt1>
        <a:srgbClr val="00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8C481F1-6105-4A81-B470-E5C168007256}" vid="{B7CCE752-30A6-4C88-9D2E-CBCAF910E8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2014-template-powerpointV2</Template>
  <TotalTime>1234</TotalTime>
  <Words>831</Words>
  <Application>Microsoft Office PowerPoint</Application>
  <PresentationFormat>On-screen Show (16:9)</PresentationFormat>
  <Paragraphs>167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RC2013-template-powerpoint</vt:lpstr>
      <vt:lpstr>Microsoft UC Experience</vt:lpstr>
      <vt:lpstr>Quick Agenda</vt:lpstr>
      <vt:lpstr>Survey the Peanut Gallery</vt:lpstr>
      <vt:lpstr>Instant Messaging</vt:lpstr>
      <vt:lpstr>History Lesson - IM</vt:lpstr>
      <vt:lpstr>Why do I care about IM?</vt:lpstr>
      <vt:lpstr>History Lesson – Microsoft UC</vt:lpstr>
      <vt:lpstr>Lync – it’s more than IM</vt:lpstr>
      <vt:lpstr>How Lync Helps You Work</vt:lpstr>
      <vt:lpstr>How Lync Helps You Work</vt:lpstr>
      <vt:lpstr>Some HADR Discussion</vt:lpstr>
      <vt:lpstr>Some Cost Discussion</vt:lpstr>
      <vt:lpstr>Moving Parts</vt:lpstr>
      <vt:lpstr>Reference Architectures</vt:lpstr>
      <vt:lpstr>Reference Architectures</vt:lpstr>
      <vt:lpstr>Reference Architectures</vt:lpstr>
      <vt:lpstr>Shifting Topics</vt:lpstr>
      <vt:lpstr>Office 365</vt:lpstr>
      <vt:lpstr>Office 365 - Interop</vt:lpstr>
      <vt:lpstr>Office 365 - Interop</vt:lpstr>
      <vt:lpstr>Office 365 - Interop</vt:lpstr>
      <vt:lpstr>Office 365 - Interop</vt:lpstr>
      <vt:lpstr>Office 365 - Transitioning</vt:lpstr>
      <vt:lpstr>Office 365 - Licensing</vt:lpstr>
      <vt:lpstr>Office 365 - Licensing</vt:lpstr>
      <vt:lpstr>Moving Forward</vt:lpstr>
      <vt:lpstr>v.Next – Skype For Business</vt:lpstr>
      <vt:lpstr>Demo</vt:lpstr>
      <vt:lpstr>Q&amp;A – Wrap 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Lync &amp; Exchange: Better Together</dc:title>
  <dc:creator>Daryl Hunter</dc:creator>
  <cp:lastModifiedBy>Daryl Hunter</cp:lastModifiedBy>
  <cp:revision>58</cp:revision>
  <dcterms:created xsi:type="dcterms:W3CDTF">2014-10-16T14:13:54Z</dcterms:created>
  <dcterms:modified xsi:type="dcterms:W3CDTF">2015-04-24T14:49:13Z</dcterms:modified>
</cp:coreProperties>
</file>