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8" r:id="rId3"/>
    <p:sldId id="260" r:id="rId4"/>
    <p:sldId id="257" r:id="rId5"/>
    <p:sldId id="282" r:id="rId6"/>
    <p:sldId id="258" r:id="rId7"/>
    <p:sldId id="261" r:id="rId8"/>
    <p:sldId id="262" r:id="rId9"/>
    <p:sldId id="263" r:id="rId10"/>
    <p:sldId id="264" r:id="rId11"/>
    <p:sldId id="281" r:id="rId12"/>
    <p:sldId id="265" r:id="rId13"/>
    <p:sldId id="275" r:id="rId14"/>
    <p:sldId id="288" r:id="rId15"/>
    <p:sldId id="291" r:id="rId16"/>
    <p:sldId id="266" r:id="rId17"/>
    <p:sldId id="274" r:id="rId18"/>
    <p:sldId id="292" r:id="rId19"/>
    <p:sldId id="280" r:id="rId20"/>
    <p:sldId id="273" r:id="rId21"/>
    <p:sldId id="287" r:id="rId22"/>
    <p:sldId id="272" r:id="rId23"/>
    <p:sldId id="267" r:id="rId24"/>
    <p:sldId id="297" r:id="rId25"/>
    <p:sldId id="268" r:id="rId26"/>
    <p:sldId id="276" r:id="rId27"/>
    <p:sldId id="284" r:id="rId28"/>
    <p:sldId id="293" r:id="rId29"/>
    <p:sldId id="294" r:id="rId30"/>
    <p:sldId id="285" r:id="rId31"/>
    <p:sldId id="295" r:id="rId32"/>
    <p:sldId id="296" r:id="rId33"/>
    <p:sldId id="277" r:id="rId34"/>
    <p:sldId id="269" r:id="rId35"/>
    <p:sldId id="270" r:id="rId36"/>
    <p:sldId id="286" r:id="rId37"/>
    <p:sldId id="278" r:id="rId38"/>
    <p:sldId id="271" r:id="rId39"/>
    <p:sldId id="279" r:id="rId40"/>
    <p:sldId id="289" r:id="rId41"/>
    <p:sldId id="259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F"/>
    <a:srgbClr val="EEA1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46" autoAdjust="0"/>
    <p:restoredTop sz="94660"/>
  </p:normalViewPr>
  <p:slideViewPr>
    <p:cSldViewPr snapToGrid="0" snapToObjects="1">
      <p:cViewPr varScale="1">
        <p:scale>
          <a:sx n="165" d="100"/>
          <a:sy n="165" d="100"/>
        </p:scale>
        <p:origin x="157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23" b="30060"/>
          <a:stretch/>
        </p:blipFill>
        <p:spPr>
          <a:xfrm>
            <a:off x="0" y="0"/>
            <a:ext cx="9144000" cy="973271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97773" y="1406696"/>
            <a:ext cx="8672512" cy="9940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5400" b="1" i="0" baseline="0">
                <a:solidFill>
                  <a:srgbClr val="00529F"/>
                </a:solidFill>
                <a:latin typeface="Source Sans Pro"/>
              </a:defRPr>
            </a:lvl1pPr>
          </a:lstStyle>
          <a:p>
            <a:pPr lvl="0"/>
            <a:r>
              <a:rPr lang="en-US" dirty="0"/>
              <a:t>PowerPoint Title Here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197773" y="2968283"/>
            <a:ext cx="8672512" cy="69868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0" i="0" baseline="0">
                <a:solidFill>
                  <a:srgbClr val="EEA12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Subheading Information Here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" hasCustomPrompt="1"/>
          </p:nvPr>
        </p:nvSpPr>
        <p:spPr>
          <a:xfrm>
            <a:off x="197798" y="4173549"/>
            <a:ext cx="5797550" cy="433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0" i="0" baseline="0">
                <a:solidFill>
                  <a:srgbClr val="00529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Date and Time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26" b="7871"/>
          <a:stretch/>
        </p:blipFill>
        <p:spPr>
          <a:xfrm>
            <a:off x="0" y="6358467"/>
            <a:ext cx="9144000" cy="4995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73" y="192251"/>
            <a:ext cx="2428664" cy="553148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-74815" y="6221923"/>
            <a:ext cx="9310255" cy="76380"/>
          </a:xfrm>
          <a:prstGeom prst="rect">
            <a:avLst/>
          </a:prstGeom>
          <a:solidFill>
            <a:srgbClr val="EEA129"/>
          </a:solidFill>
          <a:ln>
            <a:solidFill>
              <a:srgbClr val="EEA129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385997" y="6407664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mirazon.com</a:t>
            </a:r>
          </a:p>
        </p:txBody>
      </p:sp>
    </p:spTree>
    <p:extLst>
      <p:ext uri="{BB962C8B-B14F-4D97-AF65-F5344CB8AC3E}">
        <p14:creationId xmlns:p14="http://schemas.microsoft.com/office/powerpoint/2010/main" val="20172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26" b="7871"/>
          <a:stretch/>
        </p:blipFill>
        <p:spPr>
          <a:xfrm>
            <a:off x="0" y="6358467"/>
            <a:ext cx="9144000" cy="499533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97798" y="765750"/>
            <a:ext cx="8672512" cy="62698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rgbClr val="EEA129"/>
                </a:solidFill>
                <a:latin typeface="Source Sans Pro"/>
                <a:cs typeface="Source Sans Pro"/>
              </a:defRPr>
            </a:lvl1pPr>
          </a:lstStyle>
          <a:p>
            <a:pPr lvl="0"/>
            <a:r>
              <a:rPr lang="en-US" dirty="0"/>
              <a:t>Slide Title Here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197773" y="1471488"/>
            <a:ext cx="6450916" cy="2254415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baseline="0">
                <a:solidFill>
                  <a:srgbClr val="00529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Slide content goes in this box. Blah blah blah blah blah blah blah blah blah blah blah.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Blah blah blah blah blah blah blah blah blah blah blah. End of blahs.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-83128" y="641642"/>
            <a:ext cx="9310255" cy="76380"/>
          </a:xfrm>
          <a:prstGeom prst="rect">
            <a:avLst/>
          </a:prstGeom>
          <a:solidFill>
            <a:srgbClr val="EEA129"/>
          </a:solidFill>
          <a:ln>
            <a:solidFill>
              <a:srgbClr val="EEA129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73" y="63945"/>
            <a:ext cx="2467582" cy="539507"/>
          </a:xfrm>
          <a:prstGeom prst="rect">
            <a:avLst/>
          </a:prstGeom>
        </p:spPr>
      </p:pic>
      <p:sp>
        <p:nvSpPr>
          <p:cNvPr id="23" name="Rectangle 22"/>
          <p:cNvSpPr/>
          <p:nvPr userDrawn="1"/>
        </p:nvSpPr>
        <p:spPr>
          <a:xfrm>
            <a:off x="-74815" y="6221923"/>
            <a:ext cx="9310255" cy="76380"/>
          </a:xfrm>
          <a:prstGeom prst="rect">
            <a:avLst/>
          </a:prstGeom>
          <a:solidFill>
            <a:srgbClr val="EEA129"/>
          </a:solidFill>
          <a:ln>
            <a:solidFill>
              <a:srgbClr val="EEA129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 userDrawn="1"/>
        </p:nvSpPr>
        <p:spPr>
          <a:xfrm>
            <a:off x="7385997" y="6407664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mirazon.com</a:t>
            </a:r>
          </a:p>
        </p:txBody>
      </p:sp>
    </p:spTree>
    <p:extLst>
      <p:ext uri="{BB962C8B-B14F-4D97-AF65-F5344CB8AC3E}">
        <p14:creationId xmlns:p14="http://schemas.microsoft.com/office/powerpoint/2010/main" val="53188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26" b="7871"/>
          <a:stretch/>
        </p:blipFill>
        <p:spPr>
          <a:xfrm>
            <a:off x="0" y="6358467"/>
            <a:ext cx="9144000" cy="499533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97798" y="52290"/>
            <a:ext cx="8672512" cy="61713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rgbClr val="00529F"/>
                </a:solidFill>
                <a:latin typeface="Source Sans Pro"/>
                <a:cs typeface="Source Sans Pro"/>
              </a:defRPr>
            </a:lvl1pPr>
          </a:lstStyle>
          <a:p>
            <a:pPr lvl="0"/>
            <a:r>
              <a:rPr lang="en-US" dirty="0"/>
              <a:t>Slide Title Here</a:t>
            </a:r>
          </a:p>
        </p:txBody>
      </p:sp>
      <p:sp>
        <p:nvSpPr>
          <p:cNvPr id="21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97798" y="672493"/>
            <a:ext cx="8672512" cy="48917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 i="0" baseline="0">
                <a:solidFill>
                  <a:srgbClr val="EEA129"/>
                </a:solidFill>
                <a:latin typeface="Source Sans Pro Semibold"/>
                <a:cs typeface="Source Sans Pro"/>
              </a:defRPr>
            </a:lvl1pPr>
          </a:lstStyle>
          <a:p>
            <a:pPr lvl="0"/>
            <a:r>
              <a:rPr lang="en-US" dirty="0"/>
              <a:t>Subtitle for the slide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301625" y="1576388"/>
            <a:ext cx="6919913" cy="3824287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>
                <a:solidFill>
                  <a:srgbClr val="00529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solidFill>
                  <a:srgbClr val="00529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Bullet points</a:t>
            </a:r>
          </a:p>
          <a:p>
            <a:pPr lvl="1"/>
            <a:r>
              <a:rPr lang="en-US" dirty="0"/>
              <a:t>Sub</a:t>
            </a:r>
          </a:p>
          <a:p>
            <a:pPr lvl="0"/>
            <a:r>
              <a:rPr lang="en-US" dirty="0"/>
              <a:t>Bullet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-74815" y="6221923"/>
            <a:ext cx="9310255" cy="76380"/>
          </a:xfrm>
          <a:prstGeom prst="rect">
            <a:avLst/>
          </a:prstGeom>
          <a:solidFill>
            <a:srgbClr val="EEA129"/>
          </a:solidFill>
          <a:ln>
            <a:solidFill>
              <a:srgbClr val="EEA129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7385997" y="6407664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mirazon.com</a:t>
            </a:r>
          </a:p>
        </p:txBody>
      </p:sp>
    </p:spTree>
    <p:extLst>
      <p:ext uri="{BB962C8B-B14F-4D97-AF65-F5344CB8AC3E}">
        <p14:creationId xmlns:p14="http://schemas.microsoft.com/office/powerpoint/2010/main" val="287457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26" b="7871"/>
          <a:stretch/>
        </p:blipFill>
        <p:spPr>
          <a:xfrm>
            <a:off x="0" y="6358467"/>
            <a:ext cx="9144000" cy="499533"/>
          </a:xfrm>
          <a:prstGeom prst="rect">
            <a:avLst/>
          </a:prstGeom>
        </p:spPr>
      </p:pic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197798" y="1601094"/>
            <a:ext cx="5475826" cy="73117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0" i="0" baseline="0">
                <a:solidFill>
                  <a:srgbClr val="EEA129"/>
                </a:solidFill>
                <a:latin typeface="Source Sans Pro Semibold"/>
              </a:defRPr>
            </a:lvl1pPr>
          </a:lstStyle>
          <a:p>
            <a:pPr lvl="0"/>
            <a:r>
              <a:rPr lang="en-US" dirty="0"/>
              <a:t>Thank You/ Questions?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" hasCustomPrompt="1"/>
          </p:nvPr>
        </p:nvSpPr>
        <p:spPr>
          <a:xfrm>
            <a:off x="197774" y="2416282"/>
            <a:ext cx="8672487" cy="433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0" i="0" baseline="0">
                <a:solidFill>
                  <a:srgbClr val="00529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Summary statement here?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5294858" y="7757667"/>
            <a:ext cx="2487379" cy="5826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b="0" i="0">
                <a:solidFill>
                  <a:srgbClr val="EEA129"/>
                </a:solidFill>
                <a:latin typeface="Source Sans Pro"/>
              </a:defRPr>
            </a:lvl1pPr>
          </a:lstStyle>
          <a:p>
            <a:pPr lvl="0"/>
            <a:r>
              <a:rPr lang="en-US" dirty="0"/>
              <a:t>877.552.0404</a:t>
            </a:r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7798" y="4155322"/>
            <a:ext cx="4492735" cy="56242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0" i="0" baseline="0">
                <a:solidFill>
                  <a:srgbClr val="00529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Contact info can go here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23" b="30060"/>
          <a:stretch/>
        </p:blipFill>
        <p:spPr>
          <a:xfrm>
            <a:off x="1" y="-15807"/>
            <a:ext cx="9144000" cy="97327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73" y="192251"/>
            <a:ext cx="2428664" cy="553148"/>
          </a:xfrm>
          <a:prstGeom prst="rect">
            <a:avLst/>
          </a:prstGeom>
        </p:spPr>
      </p:pic>
      <p:sp>
        <p:nvSpPr>
          <p:cNvPr id="33" name="Rectangle 32"/>
          <p:cNvSpPr/>
          <p:nvPr userDrawn="1"/>
        </p:nvSpPr>
        <p:spPr>
          <a:xfrm>
            <a:off x="-74815" y="6221923"/>
            <a:ext cx="9310255" cy="76380"/>
          </a:xfrm>
          <a:prstGeom prst="rect">
            <a:avLst/>
          </a:prstGeom>
          <a:solidFill>
            <a:srgbClr val="EEA129"/>
          </a:solidFill>
          <a:ln>
            <a:solidFill>
              <a:srgbClr val="EEA129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98" y="6460310"/>
            <a:ext cx="316686" cy="31668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1" y="6460310"/>
            <a:ext cx="316686" cy="31668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657" y="6460310"/>
            <a:ext cx="316686" cy="316686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033" y="6461408"/>
            <a:ext cx="316686" cy="316686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7385997" y="6407664"/>
            <a:ext cx="195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mirazon.com</a:t>
            </a:r>
          </a:p>
        </p:txBody>
      </p:sp>
    </p:spTree>
    <p:extLst>
      <p:ext uri="{BB962C8B-B14F-4D97-AF65-F5344CB8AC3E}">
        <p14:creationId xmlns:p14="http://schemas.microsoft.com/office/powerpoint/2010/main" val="145265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452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windows-server/manage/system-insights/understanding-capabilities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Windows Server 2019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3200" dirty="0"/>
              <a:t>What’s new, and what’s improved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97798" y="4606936"/>
            <a:ext cx="5797550" cy="433387"/>
          </a:xfrm>
        </p:spPr>
        <p:txBody>
          <a:bodyPr/>
          <a:lstStyle/>
          <a:p>
            <a:r>
              <a:rPr lang="en-US" dirty="0"/>
              <a:t>December 14</a:t>
            </a:r>
            <a:r>
              <a:rPr lang="en-US" baseline="30000" dirty="0"/>
              <a:t>th</a:t>
            </a:r>
            <a:r>
              <a:rPr lang="en-US" dirty="0"/>
              <a:t>, 2018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97798" y="2968181"/>
            <a:ext cx="8672512" cy="698683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600" b="0" i="0" kern="1200" baseline="0">
                <a:solidFill>
                  <a:srgbClr val="EEA12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487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Desktop Experience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It’s still here!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01625" y="1242951"/>
            <a:ext cx="8568685" cy="4762005"/>
          </a:xfrm>
        </p:spPr>
        <p:txBody>
          <a:bodyPr/>
          <a:lstStyle/>
          <a:p>
            <a:r>
              <a:rPr lang="en-US" sz="2000" dirty="0"/>
              <a:t>That’s all they want you to know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It isn’t in Semi-Annual Channel, but is in LTSC</a:t>
            </a:r>
          </a:p>
          <a:p>
            <a:r>
              <a:rPr lang="en-US" sz="2000" dirty="0"/>
              <a:t>No, it still doesn’t support Edge</a:t>
            </a:r>
          </a:p>
          <a:p>
            <a:r>
              <a:rPr lang="en-US" sz="2000" dirty="0"/>
              <a:t>Yes, it does support most other things you need for RDS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8627B2-122B-42F7-B7DE-60856277C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205" y="1706087"/>
            <a:ext cx="5929893" cy="266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08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Windows Admin Center (WAC)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IT’S SO COOL!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01625" y="1242951"/>
            <a:ext cx="8568685" cy="4762005"/>
          </a:xfrm>
        </p:spPr>
        <p:txBody>
          <a:bodyPr/>
          <a:lstStyle/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C66777-BC2A-483B-AAE5-36F68FF97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3000"/>
            <a:ext cx="9144000" cy="45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1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System Insights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01625" y="1242951"/>
            <a:ext cx="8568685" cy="4762005"/>
          </a:xfrm>
        </p:spPr>
        <p:txBody>
          <a:bodyPr/>
          <a:lstStyle/>
          <a:p>
            <a:r>
              <a:rPr lang="en-US" sz="2400" dirty="0"/>
              <a:t>Predictive analytics for your on-premise servers</a:t>
            </a:r>
          </a:p>
          <a:p>
            <a:r>
              <a:rPr lang="en-US" sz="2400" dirty="0"/>
              <a:t>Data collected and stored locally on each server for up to a year</a:t>
            </a:r>
          </a:p>
          <a:p>
            <a:r>
              <a:rPr lang="en-US" sz="2400" dirty="0"/>
              <a:t>Machine learning charts trends and patterns LOCALLY </a:t>
            </a:r>
            <a:r>
              <a:rPr lang="en-US" sz="1600" dirty="0"/>
              <a:t>(get your stinking paws off my data you damn dirty cloud)</a:t>
            </a:r>
          </a:p>
          <a:p>
            <a:r>
              <a:rPr lang="en-US" sz="2400" dirty="0"/>
              <a:t>Currently supports compute, networking and storage</a:t>
            </a:r>
          </a:p>
          <a:p>
            <a:r>
              <a:rPr lang="en-US" sz="2400" dirty="0"/>
              <a:t>Extensible framework (people can add stuff)</a:t>
            </a:r>
          </a:p>
          <a:p>
            <a:r>
              <a:rPr lang="en-US" sz="2400" dirty="0"/>
              <a:t>Accessible individually through WAC or globally through scripted PowerShell</a:t>
            </a:r>
          </a:p>
          <a:p>
            <a:r>
              <a:rPr lang="en-US" sz="2400" dirty="0"/>
              <a:t>By default runs every night at 3AM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395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System Insights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01625" y="1161664"/>
            <a:ext cx="8568685" cy="4762005"/>
          </a:xfrm>
        </p:spPr>
        <p:txBody>
          <a:bodyPr/>
          <a:lstStyle/>
          <a:p>
            <a:r>
              <a:rPr lang="en-US" sz="2800" dirty="0"/>
              <a:t>If you’re a data analysis person…</a:t>
            </a:r>
          </a:p>
          <a:p>
            <a:pPr lvl="1"/>
            <a:r>
              <a:rPr lang="en-US" sz="1800" dirty="0"/>
              <a:t>“…We decided to use an auto-regressive forecasting model” “…This Model however requires three weeks of training data, so each capability uses a basic linear trend until three weeks of data are available”</a:t>
            </a:r>
          </a:p>
          <a:p>
            <a:pPr marL="457200" lvl="1" indent="0">
              <a:buNone/>
            </a:pPr>
            <a:r>
              <a:rPr lang="en-US" sz="1200" dirty="0">
                <a:hlinkClick r:id="rId2"/>
              </a:rPr>
              <a:t>https://docs.microsoft.com/en-us/windows-server/manage/system-insights/understanding-capabilities</a:t>
            </a:r>
            <a:endParaRPr lang="en-US" sz="1800" dirty="0"/>
          </a:p>
          <a:p>
            <a:r>
              <a:rPr lang="en-US" sz="2800" dirty="0"/>
              <a:t>Can forecast up to 60 days in advance (if it has 6+ months of data)</a:t>
            </a:r>
          </a:p>
          <a:p>
            <a:r>
              <a:rPr lang="en-US" sz="2800" dirty="0"/>
              <a:t>Uses peaks for forecasting ex: </a:t>
            </a:r>
          </a:p>
          <a:p>
            <a:pPr lvl="1"/>
            <a:r>
              <a:rPr lang="en-US" sz="2000" dirty="0"/>
              <a:t>Maximum storage use in a day</a:t>
            </a:r>
          </a:p>
          <a:p>
            <a:pPr lvl="1"/>
            <a:r>
              <a:rPr lang="en-US" sz="2000" dirty="0"/>
              <a:t>Maximum 2-hour average for CPU and Networking</a:t>
            </a:r>
          </a:p>
          <a:p>
            <a:r>
              <a:rPr lang="en-US" sz="2400" dirty="0"/>
              <a:t>Can schedule scripts based on results: OK, Warning, Critical Error, None</a:t>
            </a:r>
          </a:p>
          <a:p>
            <a:r>
              <a:rPr lang="en-US" sz="2400" dirty="0"/>
              <a:t>Also dumps into Event Viewer with specific IDs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061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Windows Time Service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dirty="0"/>
              <a:t>Precision Time Protocol (PTP) – NTP on steroids</a:t>
            </a:r>
          </a:p>
          <a:p>
            <a:r>
              <a:rPr lang="en-US" dirty="0"/>
              <a:t>Software timestamping – marks when a packet hits before processing (track timing more accurately</a:t>
            </a:r>
          </a:p>
          <a:p>
            <a:r>
              <a:rPr lang="en-US" dirty="0"/>
              <a:t>UTC leap second support – every couple years we tweak the clocks (US Gov and European Union require this now, somehow)</a:t>
            </a:r>
          </a:p>
        </p:txBody>
      </p:sp>
    </p:spTree>
    <p:extLst>
      <p:ext uri="{BB962C8B-B14F-4D97-AF65-F5344CB8AC3E}">
        <p14:creationId xmlns:p14="http://schemas.microsoft.com/office/powerpoint/2010/main" val="41429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Remote Desktop Session Host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sz="2800" dirty="0"/>
              <a:t>High availability licensing servers</a:t>
            </a:r>
          </a:p>
          <a:p>
            <a:r>
              <a:rPr lang="en-US" sz="2800" dirty="0"/>
              <a:t>Easier to manage licenses</a:t>
            </a:r>
          </a:p>
          <a:p>
            <a:pPr lvl="1"/>
            <a:r>
              <a:rPr lang="en-US" sz="2400" dirty="0"/>
              <a:t>Update CALs in AD without direct AD access</a:t>
            </a:r>
          </a:p>
          <a:p>
            <a:r>
              <a:rPr lang="en-US" sz="2800" dirty="0"/>
              <a:t>Better GPU virtualization </a:t>
            </a:r>
          </a:p>
          <a:p>
            <a:pPr lvl="1"/>
            <a:r>
              <a:rPr lang="en-US" sz="2400" dirty="0"/>
              <a:t>More performance and better isolation</a:t>
            </a:r>
          </a:p>
          <a:p>
            <a:r>
              <a:rPr lang="en-US" sz="2800" dirty="0"/>
              <a:t>WAC support</a:t>
            </a:r>
          </a:p>
          <a:p>
            <a:r>
              <a:rPr lang="en-US" sz="2800" dirty="0"/>
              <a:t>Windows Defender optimized for multi-user sessions</a:t>
            </a:r>
          </a:p>
          <a:p>
            <a:r>
              <a:rPr lang="en-US" sz="2800" dirty="0"/>
              <a:t>Web client supports SSO</a:t>
            </a:r>
          </a:p>
          <a:p>
            <a:r>
              <a:rPr lang="en-US" sz="2800" dirty="0"/>
              <a:t>Optimizations for deploying on Azure</a:t>
            </a:r>
          </a:p>
        </p:txBody>
      </p:sp>
    </p:spTree>
    <p:extLst>
      <p:ext uri="{BB962C8B-B14F-4D97-AF65-F5344CB8AC3E}">
        <p14:creationId xmlns:p14="http://schemas.microsoft.com/office/powerpoint/2010/main" val="357347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Server Core app Features on Demand (FOD)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1625" y="1174591"/>
            <a:ext cx="8568685" cy="4748598"/>
          </a:xfrm>
        </p:spPr>
        <p:txBody>
          <a:bodyPr/>
          <a:lstStyle/>
          <a:p>
            <a:r>
              <a:rPr lang="en-US" sz="2400" dirty="0"/>
              <a:t>Provides a subset of desktop binaries for Server Core</a:t>
            </a:r>
          </a:p>
          <a:p>
            <a:r>
              <a:rPr lang="en-US" sz="2400" dirty="0"/>
              <a:t>Allows for greater app compatibility with Core</a:t>
            </a:r>
          </a:p>
          <a:p>
            <a:r>
              <a:rPr lang="en-US" sz="2400" dirty="0"/>
              <a:t>Which binaries?</a:t>
            </a:r>
          </a:p>
          <a:p>
            <a:pPr lvl="1"/>
            <a:r>
              <a:rPr lang="en-US" sz="1800" dirty="0"/>
              <a:t>Microsoft Management Console (mmc.exe)</a:t>
            </a:r>
          </a:p>
          <a:p>
            <a:pPr lvl="1"/>
            <a:r>
              <a:rPr lang="en-US" sz="1800" dirty="0"/>
              <a:t>Event Viewer (</a:t>
            </a:r>
            <a:r>
              <a:rPr lang="en-US" sz="1800" dirty="0" err="1"/>
              <a:t>Eventvwr.msc</a:t>
            </a:r>
            <a:r>
              <a:rPr lang="en-US" sz="1800" dirty="0"/>
              <a:t>)</a:t>
            </a:r>
          </a:p>
          <a:p>
            <a:pPr lvl="1"/>
            <a:r>
              <a:rPr lang="en-US" sz="1800" dirty="0"/>
              <a:t>Performance Monitor (PerfMon.exe)</a:t>
            </a:r>
          </a:p>
          <a:p>
            <a:pPr lvl="1"/>
            <a:r>
              <a:rPr lang="en-US" sz="1800" dirty="0"/>
              <a:t>Resource Monitor (Resmon.exe)</a:t>
            </a:r>
          </a:p>
          <a:p>
            <a:pPr lvl="1"/>
            <a:r>
              <a:rPr lang="en-US" sz="1800" dirty="0"/>
              <a:t>Device Manager (</a:t>
            </a:r>
            <a:r>
              <a:rPr lang="en-US" sz="1800" dirty="0" err="1"/>
              <a:t>Devmgmt.msc</a:t>
            </a:r>
            <a:r>
              <a:rPr lang="en-US" sz="1800" dirty="0"/>
              <a:t>)</a:t>
            </a:r>
          </a:p>
          <a:p>
            <a:pPr lvl="1"/>
            <a:r>
              <a:rPr lang="en-US" sz="1800" dirty="0"/>
              <a:t>File Explorer (Explorer.exe)</a:t>
            </a:r>
          </a:p>
          <a:p>
            <a:pPr lvl="1"/>
            <a:r>
              <a:rPr lang="en-US" sz="1800" dirty="0"/>
              <a:t>Windows PowerShell (Powershell_ISE.exe)</a:t>
            </a:r>
          </a:p>
          <a:p>
            <a:pPr lvl="1"/>
            <a:r>
              <a:rPr lang="en-US" sz="1800" dirty="0"/>
              <a:t>Failover Cluster Manager (</a:t>
            </a:r>
            <a:r>
              <a:rPr lang="en-US" sz="1800" dirty="0" err="1"/>
              <a:t>CluAdmin.msc</a:t>
            </a:r>
            <a:r>
              <a:rPr lang="en-US" sz="1800" dirty="0"/>
              <a:t>) </a:t>
            </a:r>
          </a:p>
          <a:p>
            <a:r>
              <a:rPr lang="en-US" sz="2400" dirty="0"/>
              <a:t>Afterwards, can also optionally add IE 11 or IIS Management Console</a:t>
            </a:r>
          </a:p>
        </p:txBody>
      </p:sp>
    </p:spTree>
    <p:extLst>
      <p:ext uri="{BB962C8B-B14F-4D97-AF65-F5344CB8AC3E}">
        <p14:creationId xmlns:p14="http://schemas.microsoft.com/office/powerpoint/2010/main" val="204714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Windows Subsystem for Linux (WSL)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dirty="0"/>
              <a:t>Allows running Linux Bash on windows</a:t>
            </a:r>
          </a:p>
          <a:p>
            <a:r>
              <a:rPr lang="en-US" dirty="0"/>
              <a:t>Lets normal Linux syntax interact with windows</a:t>
            </a:r>
          </a:p>
          <a:p>
            <a:r>
              <a:rPr lang="en-US" dirty="0"/>
              <a:t>Common tools included</a:t>
            </a:r>
          </a:p>
          <a:p>
            <a:r>
              <a:rPr lang="en-US" dirty="0"/>
              <a:t>Has been around for a while in Windows 10</a:t>
            </a:r>
          </a:p>
          <a:p>
            <a:r>
              <a:rPr lang="en-US" dirty="0"/>
              <a:t>Helps with that annoying </a:t>
            </a:r>
            <a:r>
              <a:rPr lang="en-US" dirty="0" err="1"/>
              <a:t>dir</a:t>
            </a:r>
            <a:r>
              <a:rPr lang="en-US" dirty="0"/>
              <a:t>/ls mental bug when you flip OSes</a:t>
            </a:r>
          </a:p>
        </p:txBody>
      </p:sp>
    </p:spTree>
    <p:extLst>
      <p:ext uri="{BB962C8B-B14F-4D97-AF65-F5344CB8AC3E}">
        <p14:creationId xmlns:p14="http://schemas.microsoft.com/office/powerpoint/2010/main" val="42436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HTTP/2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dirty="0"/>
              <a:t>Significantly faster than HTTP</a:t>
            </a:r>
          </a:p>
          <a:p>
            <a:pPr lvl="1"/>
            <a:r>
              <a:rPr lang="en-US" dirty="0"/>
              <a:t>One persistent multiplexed session, simultaneous file access</a:t>
            </a:r>
          </a:p>
          <a:p>
            <a:r>
              <a:rPr lang="en-US" dirty="0"/>
              <a:t>Header compression (wasn’t allowed before)</a:t>
            </a:r>
          </a:p>
          <a:p>
            <a:r>
              <a:rPr lang="en-US" dirty="0"/>
              <a:t>Server push – server predicts and pre-sends data (like inlining) but can be cached</a:t>
            </a:r>
          </a:p>
          <a:p>
            <a:r>
              <a:rPr lang="en-US" dirty="0"/>
              <a:t>On by default in IIS with TLS connections</a:t>
            </a:r>
          </a:p>
        </p:txBody>
      </p:sp>
    </p:spTree>
    <p:extLst>
      <p:ext uri="{BB962C8B-B14F-4D97-AF65-F5344CB8AC3E}">
        <p14:creationId xmlns:p14="http://schemas.microsoft.com/office/powerpoint/2010/main" val="231493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Shielded Virtual Machines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dirty="0"/>
              <a:t>Branch Office improvements </a:t>
            </a:r>
          </a:p>
          <a:p>
            <a:pPr lvl="1"/>
            <a:r>
              <a:rPr lang="en-US" dirty="0"/>
              <a:t>Failover Host Guardian Service</a:t>
            </a:r>
          </a:p>
          <a:p>
            <a:pPr lvl="1"/>
            <a:r>
              <a:rPr lang="en-US" dirty="0"/>
              <a:t>Offline mode</a:t>
            </a:r>
          </a:p>
          <a:p>
            <a:r>
              <a:rPr lang="en-US" dirty="0"/>
              <a:t>Troubleshooting</a:t>
            </a:r>
          </a:p>
          <a:p>
            <a:pPr lvl="1"/>
            <a:r>
              <a:rPr lang="en-US" dirty="0"/>
              <a:t>Enhanced Virtual Machine Connection and PS Direct re-enabled</a:t>
            </a:r>
          </a:p>
          <a:p>
            <a:pPr lvl="1"/>
            <a:r>
              <a:rPr lang="en-US" dirty="0"/>
              <a:t>Can be disabled in guest</a:t>
            </a:r>
          </a:p>
          <a:p>
            <a:r>
              <a:rPr lang="en-US" dirty="0"/>
              <a:t>Linux support (select distros) for shielded VMs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9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About Brent</a:t>
            </a:r>
          </a:p>
          <a:p>
            <a:endParaRPr lang="en-US" dirty="0">
              <a:solidFill>
                <a:srgbClr val="00529F"/>
              </a:solidFill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C4BA300-01C5-4CC0-8350-337B0D8D7EED}"/>
              </a:ext>
            </a:extLst>
          </p:cNvPr>
          <p:cNvSpPr txBox="1">
            <a:spLocks/>
          </p:cNvSpPr>
          <p:nvPr/>
        </p:nvSpPr>
        <p:spPr>
          <a:xfrm>
            <a:off x="249711" y="1330245"/>
            <a:ext cx="8568685" cy="476200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400" dirty="0">
              <a:solidFill>
                <a:srgbClr val="00529F"/>
              </a:solidFill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0E59D24C-3AB4-4419-A6D1-86193DAF3018}"/>
              </a:ext>
            </a:extLst>
          </p:cNvPr>
          <p:cNvSpPr txBox="1">
            <a:spLocks/>
          </p:cNvSpPr>
          <p:nvPr/>
        </p:nvSpPr>
        <p:spPr>
          <a:xfrm>
            <a:off x="249710" y="1334705"/>
            <a:ext cx="8568685" cy="4762005"/>
          </a:xfrm>
          <a:prstGeom prst="rect">
            <a:avLst/>
          </a:prstGeom>
        </p:spPr>
        <p:txBody>
          <a:bodyPr numCol="1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Mirazon engineer since 2007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Chief Technology Officer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MCSE Cloud and Platform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MCSA Server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MCITP-EA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MCSE 2003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VCAP-DCA, DCD 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VCP 3, 4, 5, 5.5, 6.0</a:t>
            </a:r>
          </a:p>
        </p:txBody>
      </p:sp>
    </p:spTree>
    <p:extLst>
      <p:ext uri="{BB962C8B-B14F-4D97-AF65-F5344CB8AC3E}">
        <p14:creationId xmlns:p14="http://schemas.microsoft.com/office/powerpoint/2010/main" val="282060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Persistent Memory support for Hyper-V VMs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1625" y="1249816"/>
            <a:ext cx="8405586" cy="4559073"/>
          </a:xfrm>
        </p:spPr>
        <p:txBody>
          <a:bodyPr/>
          <a:lstStyle/>
          <a:p>
            <a:r>
              <a:rPr lang="en-US" dirty="0"/>
              <a:t>What’s persistent memory?</a:t>
            </a:r>
          </a:p>
          <a:p>
            <a:pPr lvl="1"/>
            <a:r>
              <a:rPr lang="en-US" dirty="0"/>
              <a:t>Memory that persists (ha!) through a power cycle</a:t>
            </a:r>
          </a:p>
          <a:p>
            <a:pPr lvl="1"/>
            <a:r>
              <a:rPr lang="en-US" dirty="0"/>
              <a:t>NVDIMM have been around a while</a:t>
            </a:r>
          </a:p>
          <a:p>
            <a:pPr lvl="1"/>
            <a:r>
              <a:rPr lang="en-US" dirty="0"/>
              <a:t>Intel/Micron 3D </a:t>
            </a:r>
            <a:r>
              <a:rPr lang="en-US" dirty="0" err="1"/>
              <a:t>Xpoint</a:t>
            </a:r>
            <a:r>
              <a:rPr lang="en-US" dirty="0"/>
              <a:t> new guys</a:t>
            </a:r>
          </a:p>
          <a:p>
            <a:r>
              <a:rPr lang="en-US" dirty="0"/>
              <a:t>Became huge recently for in-memory databases</a:t>
            </a:r>
          </a:p>
          <a:p>
            <a:r>
              <a:rPr lang="en-US" dirty="0"/>
              <a:t>Can now pass it up to a VM through a .</a:t>
            </a:r>
            <a:r>
              <a:rPr lang="en-US" dirty="0" err="1"/>
              <a:t>vhdpmem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Virtual Network Performance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dirty="0"/>
              <a:t>Dynamic </a:t>
            </a:r>
            <a:r>
              <a:rPr lang="en-US" dirty="0" err="1"/>
              <a:t>vRSS</a:t>
            </a:r>
            <a:r>
              <a:rPr lang="en-US" dirty="0"/>
              <a:t> and VMMQ</a:t>
            </a:r>
          </a:p>
          <a:p>
            <a:pPr lvl="1"/>
            <a:r>
              <a:rPr lang="en-US" dirty="0"/>
              <a:t>These features are huge performance boosts</a:t>
            </a:r>
          </a:p>
          <a:p>
            <a:pPr lvl="1"/>
            <a:r>
              <a:rPr lang="en-US" dirty="0"/>
              <a:t>Required a lot of tuning before</a:t>
            </a:r>
          </a:p>
          <a:p>
            <a:pPr lvl="1"/>
            <a:r>
              <a:rPr lang="en-US" dirty="0"/>
              <a:t>Most people didn’t do it</a:t>
            </a:r>
          </a:p>
          <a:p>
            <a:pPr lvl="1"/>
            <a:r>
              <a:rPr lang="en-US" dirty="0"/>
              <a:t>Now it’s auto-magic</a:t>
            </a:r>
          </a:p>
          <a:p>
            <a:r>
              <a:rPr lang="en-US" dirty="0"/>
              <a:t>Receive Segment Coalescing in </a:t>
            </a:r>
            <a:r>
              <a:rPr lang="en-US" dirty="0" err="1"/>
              <a:t>vSwitch</a:t>
            </a:r>
            <a:endParaRPr lang="en-US" dirty="0"/>
          </a:p>
          <a:p>
            <a:pPr lvl="1"/>
            <a:r>
              <a:rPr lang="en-US" dirty="0"/>
              <a:t>Normally a NIC would do this</a:t>
            </a:r>
          </a:p>
          <a:p>
            <a:pPr lvl="1"/>
            <a:r>
              <a:rPr lang="en-US" dirty="0"/>
              <a:t>Attaching a NIC to a </a:t>
            </a:r>
            <a:r>
              <a:rPr lang="en-US" dirty="0" err="1"/>
              <a:t>vSwitch</a:t>
            </a:r>
            <a:r>
              <a:rPr lang="en-US" dirty="0"/>
              <a:t> disabled it though</a:t>
            </a:r>
          </a:p>
          <a:p>
            <a:pPr lvl="1"/>
            <a:r>
              <a:rPr lang="en-US" dirty="0"/>
              <a:t>Now it doesn’t</a:t>
            </a:r>
          </a:p>
        </p:txBody>
      </p:sp>
    </p:spTree>
    <p:extLst>
      <p:ext uri="{BB962C8B-B14F-4D97-AF65-F5344CB8AC3E}">
        <p14:creationId xmlns:p14="http://schemas.microsoft.com/office/powerpoint/2010/main" val="324807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Low Extra Delay Background Transport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1625" y="1161664"/>
            <a:ext cx="8568685" cy="4786018"/>
          </a:xfrm>
        </p:spPr>
        <p:txBody>
          <a:bodyPr/>
          <a:lstStyle/>
          <a:p>
            <a:r>
              <a:rPr lang="en-US" dirty="0"/>
              <a:t>A way of utilizing all network bandwidth without impacting production</a:t>
            </a:r>
          </a:p>
          <a:p>
            <a:r>
              <a:rPr lang="en-US" dirty="0"/>
              <a:t>An update to BITS for updates (where you’ll immediately see it)</a:t>
            </a:r>
          </a:p>
          <a:p>
            <a:r>
              <a:rPr lang="en-US" dirty="0"/>
              <a:t>SCCM on 2019 can leverage it</a:t>
            </a:r>
          </a:p>
          <a:p>
            <a:r>
              <a:rPr lang="en-US" dirty="0"/>
              <a:t>Can be used for things other than updates</a:t>
            </a:r>
          </a:p>
          <a:p>
            <a:r>
              <a:rPr lang="en-US" dirty="0"/>
              <a:t>Monitors latency and backs off to keep it low</a:t>
            </a:r>
          </a:p>
        </p:txBody>
      </p:sp>
    </p:spTree>
    <p:extLst>
      <p:ext uri="{BB962C8B-B14F-4D97-AF65-F5344CB8AC3E}">
        <p14:creationId xmlns:p14="http://schemas.microsoft.com/office/powerpoint/2010/main" val="165523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Windows Defender Advanced Threat Protection (ATP)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1625" y="1102860"/>
            <a:ext cx="8568685" cy="4889726"/>
          </a:xfrm>
        </p:spPr>
        <p:txBody>
          <a:bodyPr/>
          <a:lstStyle/>
          <a:p>
            <a:r>
              <a:rPr lang="en-US" dirty="0"/>
              <a:t>ATP Exploit Guard</a:t>
            </a:r>
          </a:p>
          <a:p>
            <a:pPr lvl="1"/>
            <a:r>
              <a:rPr lang="en-US" dirty="0"/>
              <a:t>Attack Surface Reduction 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Rules to prevent common attacks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Executable files, scripts in office or webmail, obfuscated scripts, unusual app behavior</a:t>
            </a:r>
          </a:p>
          <a:p>
            <a:pPr lvl="1"/>
            <a:r>
              <a:rPr lang="en-US" dirty="0"/>
              <a:t>Controlled Folder Access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Only authorized apps can access folders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No malicious scripts, executables or DLL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Specify specific folders locally or remote</a:t>
            </a:r>
          </a:p>
        </p:txBody>
      </p:sp>
    </p:spTree>
    <p:extLst>
      <p:ext uri="{BB962C8B-B14F-4D97-AF65-F5344CB8AC3E}">
        <p14:creationId xmlns:p14="http://schemas.microsoft.com/office/powerpoint/2010/main" val="427216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Windows Defender Advanced Threat Protection (ATP)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1625" y="1102860"/>
            <a:ext cx="8568685" cy="4889726"/>
          </a:xfrm>
        </p:spPr>
        <p:txBody>
          <a:bodyPr/>
          <a:lstStyle/>
          <a:p>
            <a:r>
              <a:rPr lang="en-US" sz="2800" dirty="0"/>
              <a:t>ATP Exploit Guard</a:t>
            </a:r>
          </a:p>
          <a:p>
            <a:pPr lvl="1"/>
            <a:r>
              <a:rPr lang="en-US" sz="2400" dirty="0"/>
              <a:t>Exploit Protection</a:t>
            </a:r>
          </a:p>
          <a:p>
            <a:pPr lvl="2"/>
            <a:r>
              <a:rPr lang="en-US" sz="2000" dirty="0">
                <a:solidFill>
                  <a:srgbClr val="00529F"/>
                </a:solidFill>
              </a:rPr>
              <a:t>A lot of low level rules to prevent Apps from doing stuff they shouldn’t be</a:t>
            </a:r>
          </a:p>
          <a:p>
            <a:pPr lvl="2"/>
            <a:r>
              <a:rPr lang="en-US" sz="2000" dirty="0">
                <a:solidFill>
                  <a:srgbClr val="00529F"/>
                </a:solidFill>
              </a:rPr>
              <a:t>Prevent ‘sensitive’ APIs from answering to anyone but legitimate callers</a:t>
            </a:r>
          </a:p>
          <a:p>
            <a:pPr lvl="2"/>
            <a:r>
              <a:rPr lang="en-US" sz="2000" dirty="0">
                <a:solidFill>
                  <a:srgbClr val="00529F"/>
                </a:solidFill>
              </a:rPr>
              <a:t>Prevent an app from creating child processes</a:t>
            </a:r>
          </a:p>
          <a:p>
            <a:pPr lvl="2"/>
            <a:r>
              <a:rPr lang="en-US" sz="2000" dirty="0">
                <a:solidFill>
                  <a:srgbClr val="00529F"/>
                </a:solidFill>
              </a:rPr>
              <a:t>Prevent an app from using Win32k system call table</a:t>
            </a:r>
          </a:p>
          <a:p>
            <a:pPr lvl="2"/>
            <a:r>
              <a:rPr lang="en-US" sz="2000" dirty="0">
                <a:solidFill>
                  <a:srgbClr val="00529F"/>
                </a:solidFill>
              </a:rPr>
              <a:t>Randomize locations for virtual memory allocations</a:t>
            </a:r>
          </a:p>
          <a:p>
            <a:pPr lvl="1"/>
            <a:r>
              <a:rPr lang="en-US" sz="2400" dirty="0"/>
              <a:t>Network Protection</a:t>
            </a:r>
          </a:p>
          <a:p>
            <a:pPr lvl="2"/>
            <a:r>
              <a:rPr lang="en-US" sz="2000" dirty="0">
                <a:solidFill>
                  <a:srgbClr val="00529F"/>
                </a:solidFill>
              </a:rPr>
              <a:t>Expands Smart Screen to block outbound HTTP(s) traffic to low reputation sites/</a:t>
            </a:r>
            <a:r>
              <a:rPr lang="en-US" sz="2000" dirty="0" err="1">
                <a:solidFill>
                  <a:srgbClr val="00529F"/>
                </a:solidFill>
              </a:rPr>
              <a:t>Ips</a:t>
            </a:r>
            <a:endParaRPr lang="en-US" sz="2000" dirty="0">
              <a:solidFill>
                <a:srgbClr val="00529F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srgbClr val="0052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55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Storage Migration Service – SMS (yes, the SMS TLA is back)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6310" y="1102859"/>
            <a:ext cx="8589283" cy="4828495"/>
          </a:xfrm>
        </p:spPr>
        <p:txBody>
          <a:bodyPr/>
          <a:lstStyle/>
          <a:p>
            <a:r>
              <a:rPr lang="en-US" sz="2600" dirty="0"/>
              <a:t>Migrates selected data, shares, permissions from old server to new auto-magically</a:t>
            </a:r>
          </a:p>
          <a:p>
            <a:r>
              <a:rPr lang="en-US" sz="2600" dirty="0"/>
              <a:t>Can also take over identity (name and IP) of source</a:t>
            </a:r>
          </a:p>
          <a:p>
            <a:r>
              <a:rPr lang="en-US" sz="2600" dirty="0"/>
              <a:t>Source: all the way back to 2003</a:t>
            </a:r>
          </a:p>
          <a:p>
            <a:r>
              <a:rPr lang="en-US" sz="2600" dirty="0"/>
              <a:t>Nothing installed on source server</a:t>
            </a:r>
          </a:p>
          <a:p>
            <a:r>
              <a:rPr lang="en-US" sz="2600" dirty="0"/>
              <a:t>Destination: 2012 R2 – 2019 (2012 R2 and 2016 are slower)</a:t>
            </a:r>
          </a:p>
          <a:p>
            <a:r>
              <a:rPr lang="en-US" sz="2600" dirty="0"/>
              <a:t>Server 2019 orchestrates the move if it isn’t the destination</a:t>
            </a:r>
          </a:p>
          <a:p>
            <a:r>
              <a:rPr lang="en-US" sz="2600" dirty="0"/>
              <a:t>Doesn’t care about long file names</a:t>
            </a:r>
          </a:p>
          <a:p>
            <a:r>
              <a:rPr lang="en-US" sz="2600" dirty="0"/>
              <a:t>UI through WAC, PowerShell also available.</a:t>
            </a:r>
          </a:p>
        </p:txBody>
      </p:sp>
    </p:spTree>
    <p:extLst>
      <p:ext uri="{BB962C8B-B14F-4D97-AF65-F5344CB8AC3E}">
        <p14:creationId xmlns:p14="http://schemas.microsoft.com/office/powerpoint/2010/main" val="381867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Storage Migration Service – Current restrictions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6310" y="1102859"/>
            <a:ext cx="8589283" cy="4828495"/>
          </a:xfrm>
        </p:spPr>
        <p:txBody>
          <a:bodyPr/>
          <a:lstStyle/>
          <a:p>
            <a:r>
              <a:rPr lang="en-US" sz="2800" dirty="0"/>
              <a:t>Within a domain</a:t>
            </a:r>
          </a:p>
          <a:p>
            <a:r>
              <a:rPr lang="en-US" sz="2800" dirty="0"/>
              <a:t>No clusters</a:t>
            </a:r>
          </a:p>
          <a:p>
            <a:r>
              <a:rPr lang="en-US" sz="2800" dirty="0"/>
              <a:t>No local groups</a:t>
            </a:r>
          </a:p>
          <a:p>
            <a:r>
              <a:rPr lang="en-US" sz="2800" dirty="0"/>
              <a:t>Up to 128 files simultaneously</a:t>
            </a:r>
          </a:p>
          <a:p>
            <a:r>
              <a:rPr lang="en-US" sz="2800" dirty="0"/>
              <a:t>No non-Windows file shares</a:t>
            </a:r>
          </a:p>
          <a:p>
            <a:r>
              <a:rPr lang="en-US" sz="2800" dirty="0"/>
              <a:t>No previous file versions are migrated</a:t>
            </a:r>
          </a:p>
          <a:p>
            <a:r>
              <a:rPr lang="en-US" sz="2800" dirty="0"/>
              <a:t>Same file system on both sides (NTFS to NTFS)</a:t>
            </a:r>
          </a:p>
          <a:p>
            <a:r>
              <a:rPr lang="en-US" sz="2800" dirty="0"/>
              <a:t>One-to-one server relationship</a:t>
            </a:r>
          </a:p>
          <a:p>
            <a:r>
              <a:rPr lang="en-US" sz="2800" dirty="0"/>
              <a:t>Support for ALL of that is planned in future SMS versions.</a:t>
            </a:r>
          </a:p>
        </p:txBody>
      </p:sp>
    </p:spTree>
    <p:extLst>
      <p:ext uri="{BB962C8B-B14F-4D97-AF65-F5344CB8AC3E}">
        <p14:creationId xmlns:p14="http://schemas.microsoft.com/office/powerpoint/2010/main" val="411928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Storage Replica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dirty="0"/>
              <a:t>Limited support on Standard Edition:</a:t>
            </a:r>
          </a:p>
          <a:p>
            <a:pPr lvl="1"/>
            <a:r>
              <a:rPr lang="en-US" sz="2400" dirty="0"/>
              <a:t>One partnership</a:t>
            </a:r>
          </a:p>
          <a:p>
            <a:pPr lvl="1"/>
            <a:r>
              <a:rPr lang="en-US" sz="2400" dirty="0"/>
              <a:t>One volume</a:t>
            </a:r>
          </a:p>
          <a:p>
            <a:pPr lvl="1"/>
            <a:r>
              <a:rPr lang="en-US" sz="2400" dirty="0"/>
              <a:t>Less than 2 TB</a:t>
            </a:r>
          </a:p>
          <a:p>
            <a:r>
              <a:rPr lang="en-US" sz="2800" dirty="0"/>
              <a:t>Log improvements to greatly improve speed (it was already really fast)</a:t>
            </a:r>
          </a:p>
          <a:p>
            <a:r>
              <a:rPr lang="en-US" sz="2800" dirty="0"/>
              <a:t>Test failover</a:t>
            </a:r>
          </a:p>
          <a:p>
            <a:pPr lvl="1"/>
            <a:r>
              <a:rPr lang="en-US" sz="2400" dirty="0"/>
              <a:t>Mounts writable snapshot on destination side</a:t>
            </a:r>
          </a:p>
        </p:txBody>
      </p:sp>
    </p:spTree>
    <p:extLst>
      <p:ext uri="{BB962C8B-B14F-4D97-AF65-F5344CB8AC3E}">
        <p14:creationId xmlns:p14="http://schemas.microsoft.com/office/powerpoint/2010/main" val="382506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Storage Spaces Direct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dirty="0"/>
              <a:t>Deduplication and compression on </a:t>
            </a:r>
            <a:r>
              <a:rPr lang="en-US" dirty="0" err="1"/>
              <a:t>ReFS</a:t>
            </a:r>
            <a:endParaRPr lang="en-US" dirty="0"/>
          </a:p>
          <a:p>
            <a:r>
              <a:rPr lang="en-US" dirty="0"/>
              <a:t>Persistent memory support</a:t>
            </a:r>
          </a:p>
          <a:p>
            <a:r>
              <a:rPr lang="en-US" dirty="0"/>
              <a:t>Even faster – 13.7 million IOPs </a:t>
            </a:r>
            <a:r>
              <a:rPr lang="en-US" sz="2800" dirty="0"/>
              <a:t>(storage process happening every .00000007 seconds)</a:t>
            </a:r>
            <a:endParaRPr lang="en-US" dirty="0"/>
          </a:p>
          <a:p>
            <a:r>
              <a:rPr lang="en-US" dirty="0"/>
              <a:t>Nested resiliency for 2-node hyper-converged infrastructure</a:t>
            </a:r>
          </a:p>
          <a:p>
            <a:r>
              <a:rPr lang="en-US" dirty="0"/>
              <a:t>USB witness for 2-node deployments</a:t>
            </a:r>
          </a:p>
          <a:p>
            <a:r>
              <a:rPr lang="en-US" dirty="0"/>
              <a:t>WAC monitoring and management</a:t>
            </a:r>
          </a:p>
          <a:p>
            <a:r>
              <a:rPr lang="en-US" dirty="0"/>
              <a:t>Built in performance history</a:t>
            </a:r>
          </a:p>
        </p:txBody>
      </p:sp>
    </p:spTree>
    <p:extLst>
      <p:ext uri="{BB962C8B-B14F-4D97-AF65-F5344CB8AC3E}">
        <p14:creationId xmlns:p14="http://schemas.microsoft.com/office/powerpoint/2010/main" val="5944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Storage Spaces Direct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dirty="0"/>
              <a:t>Up to 4 Pb per cluster</a:t>
            </a:r>
          </a:p>
          <a:p>
            <a:r>
              <a:rPr lang="en-US" dirty="0"/>
              <a:t>Mirror accelerated parity (2x faster than parity)</a:t>
            </a:r>
          </a:p>
          <a:p>
            <a:r>
              <a:rPr lang="en-US" dirty="0"/>
              <a:t>Drive latency outlier detection</a:t>
            </a:r>
          </a:p>
          <a:p>
            <a:r>
              <a:rPr lang="en-US" dirty="0"/>
              <a:t>Delimit volume allocation</a:t>
            </a:r>
          </a:p>
          <a:p>
            <a:pPr lvl="1"/>
            <a:r>
              <a:rPr lang="en-US" dirty="0"/>
              <a:t>Must be 3-way mirror</a:t>
            </a:r>
          </a:p>
          <a:p>
            <a:pPr lvl="1"/>
            <a:r>
              <a:rPr lang="en-US" dirty="0"/>
              <a:t>Must have more than 6 nodes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0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97772" y="1471488"/>
            <a:ext cx="8672511" cy="4458257"/>
          </a:xfrm>
        </p:spPr>
        <p:txBody>
          <a:bodyPr numCol="2"/>
          <a:lstStyle/>
          <a:p>
            <a:r>
              <a:rPr lang="en-US" sz="1800" b="1" dirty="0">
                <a:solidFill>
                  <a:srgbClr val="EEA129"/>
                </a:solidFill>
              </a:rPr>
              <a:t>Review</a:t>
            </a:r>
            <a:endParaRPr lang="en-US" sz="1600" b="1" dirty="0">
              <a:solidFill>
                <a:srgbClr val="EEA12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Where did it go?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Deployment Models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529F"/>
                </a:solidFill>
              </a:rPr>
              <a:t>LTSB/LTSC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529F"/>
                </a:solidFill>
              </a:rPr>
              <a:t>Semi-Annual Channel (not abbreviated)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Licensing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Desktop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Windows Admin Center (WAC)</a:t>
            </a:r>
            <a:endParaRPr lang="en-US" sz="1800" dirty="0">
              <a:solidFill>
                <a:srgbClr val="00529F"/>
              </a:solidFill>
            </a:endParaRPr>
          </a:p>
          <a:p>
            <a:endParaRPr lang="en-US" sz="1800" b="1" dirty="0">
              <a:solidFill>
                <a:srgbClr val="EEA129"/>
              </a:solidFill>
            </a:endParaRPr>
          </a:p>
          <a:p>
            <a:endParaRPr lang="en-US" sz="1800" b="1" dirty="0">
              <a:solidFill>
                <a:srgbClr val="EEA129"/>
              </a:solidFill>
            </a:endParaRPr>
          </a:p>
          <a:p>
            <a:endParaRPr lang="en-US" sz="1800" b="1" dirty="0">
              <a:solidFill>
                <a:srgbClr val="EEA129"/>
              </a:solidFill>
            </a:endParaRPr>
          </a:p>
          <a:p>
            <a:endParaRPr lang="en-US" sz="1800" b="1" dirty="0">
              <a:solidFill>
                <a:srgbClr val="EEA129"/>
              </a:solidFill>
            </a:endParaRPr>
          </a:p>
          <a:p>
            <a:endParaRPr lang="en-US" sz="1800" b="1" dirty="0">
              <a:solidFill>
                <a:srgbClr val="EEA129"/>
              </a:solidFill>
            </a:endParaRPr>
          </a:p>
          <a:p>
            <a:endParaRPr lang="en-US" sz="1800" b="1" dirty="0">
              <a:solidFill>
                <a:srgbClr val="EEA129"/>
              </a:solidFill>
            </a:endParaRPr>
          </a:p>
          <a:p>
            <a:endParaRPr lang="en-US" sz="1800" b="1" dirty="0">
              <a:solidFill>
                <a:srgbClr val="EEA129"/>
              </a:solidFill>
            </a:endParaRPr>
          </a:p>
          <a:p>
            <a:r>
              <a:rPr lang="en-US" sz="1800" b="1" dirty="0">
                <a:solidFill>
                  <a:srgbClr val="EEA129"/>
                </a:solidFill>
              </a:rPr>
              <a:t>What’s new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System Insights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Server Core app Features on Demand (FOD)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Windows Defender Advanced Threat Protection (ATP)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Storage Migration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Linux Containers on Windows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Kubernetes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Encrypted networks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Low Extra Delay Background Transport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Persistent Memory support for Hyper-V VMs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29F"/>
                </a:solidFill>
              </a:rPr>
              <a:t>Linux Subsystem for Windows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5135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Failover Clustering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sz="2800" dirty="0"/>
              <a:t>Cluster sets – grouping clusters</a:t>
            </a:r>
          </a:p>
          <a:p>
            <a:pPr lvl="1"/>
            <a:r>
              <a:rPr lang="en-US" sz="2400" dirty="0"/>
              <a:t>Allows for live migration between clusters seamlessly</a:t>
            </a:r>
          </a:p>
          <a:p>
            <a:r>
              <a:rPr lang="en-US" sz="2800" dirty="0"/>
              <a:t>Azure-aware clusters</a:t>
            </a:r>
          </a:p>
          <a:p>
            <a:pPr lvl="1"/>
            <a:r>
              <a:rPr lang="en-US" sz="2400" dirty="0"/>
              <a:t>Automatically detect they’re running in Azure</a:t>
            </a:r>
          </a:p>
          <a:p>
            <a:pPr lvl="1"/>
            <a:r>
              <a:rPr lang="en-US" sz="2400" dirty="0"/>
              <a:t>Proactive failover and logging for Azure maintenance</a:t>
            </a:r>
          </a:p>
          <a:p>
            <a:pPr lvl="1"/>
            <a:r>
              <a:rPr lang="en-US" sz="2400" dirty="0"/>
              <a:t>Easier deployment</a:t>
            </a:r>
          </a:p>
          <a:p>
            <a:r>
              <a:rPr lang="en-US" sz="2800" dirty="0"/>
              <a:t>Cross-domain cluster migration</a:t>
            </a:r>
          </a:p>
          <a:p>
            <a:pPr lvl="1"/>
            <a:r>
              <a:rPr lang="en-US" sz="2400" dirty="0"/>
              <a:t>Dynamically migrate a cluster to a new domain</a:t>
            </a:r>
          </a:p>
          <a:p>
            <a:r>
              <a:rPr lang="en-US" sz="2800" dirty="0"/>
              <a:t>USB Witness</a:t>
            </a:r>
          </a:p>
          <a:p>
            <a:pPr lvl="1"/>
            <a:r>
              <a:rPr lang="en-US" sz="2400" dirty="0"/>
              <a:t>File share witness can run on dumb things that it probably shouldn’t</a:t>
            </a:r>
          </a:p>
        </p:txBody>
      </p:sp>
    </p:spTree>
    <p:extLst>
      <p:ext uri="{BB962C8B-B14F-4D97-AF65-F5344CB8AC3E}">
        <p14:creationId xmlns:p14="http://schemas.microsoft.com/office/powerpoint/2010/main" val="155737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Failover Clustering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sz="2800" dirty="0"/>
              <a:t>Cluster infrastructure improvements</a:t>
            </a:r>
          </a:p>
          <a:p>
            <a:pPr lvl="1"/>
            <a:r>
              <a:rPr lang="en-US" sz="2400" dirty="0"/>
              <a:t>CSV cache is now enabled</a:t>
            </a:r>
          </a:p>
          <a:p>
            <a:pPr lvl="1"/>
            <a:r>
              <a:rPr lang="en-US" sz="2400" dirty="0"/>
              <a:t>Microsoft Distributed Transaction Coordinator now supported on CSV, and S2D. EX: SQL</a:t>
            </a:r>
          </a:p>
          <a:p>
            <a:pPr lvl="1"/>
            <a:r>
              <a:rPr lang="en-US" sz="2400" dirty="0"/>
              <a:t>Enhanced partitioning and self-healing of clusters</a:t>
            </a:r>
          </a:p>
          <a:p>
            <a:r>
              <a:rPr lang="en-US" sz="2800" dirty="0"/>
              <a:t>Cluster Aware Updating now supports S2D (waits for resync)</a:t>
            </a:r>
          </a:p>
          <a:p>
            <a:r>
              <a:rPr lang="en-US" sz="2800" dirty="0"/>
              <a:t>File Share witness enhancements</a:t>
            </a:r>
          </a:p>
          <a:p>
            <a:pPr lvl="1"/>
            <a:r>
              <a:rPr lang="en-US" sz="2400" dirty="0"/>
              <a:t>Less picky about where it can be (non domain shares)</a:t>
            </a:r>
          </a:p>
          <a:p>
            <a:pPr lvl="1"/>
            <a:r>
              <a:rPr lang="en-US" sz="2400" dirty="0"/>
              <a:t>Explicitly blocks DFS shares (never was supported)</a:t>
            </a:r>
          </a:p>
          <a:p>
            <a:pPr marL="457200" lvl="1" indent="0">
              <a:buNone/>
            </a:pP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171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Failover Clustering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1" y="1161664"/>
            <a:ext cx="8377010" cy="4737032"/>
          </a:xfrm>
        </p:spPr>
        <p:txBody>
          <a:bodyPr/>
          <a:lstStyle/>
          <a:p>
            <a:r>
              <a:rPr lang="en-US" sz="2800" dirty="0"/>
              <a:t>Cluster Hardening</a:t>
            </a:r>
          </a:p>
          <a:p>
            <a:pPr lvl="1"/>
            <a:r>
              <a:rPr lang="en-US" sz="2400" dirty="0"/>
              <a:t>Intra-cluster comms over SMB use certificates now for full encryption of traffic</a:t>
            </a:r>
          </a:p>
          <a:p>
            <a:r>
              <a:rPr lang="en-US" sz="2800" dirty="0"/>
              <a:t>No longer use NTLM authentication</a:t>
            </a:r>
          </a:p>
          <a:p>
            <a:pPr lvl="1"/>
            <a:r>
              <a:rPr lang="en-US" sz="2400" dirty="0"/>
              <a:t>Not used anymore</a:t>
            </a:r>
          </a:p>
          <a:p>
            <a:pPr lvl="1"/>
            <a:r>
              <a:rPr lang="en-US" sz="2400" dirty="0"/>
              <a:t>Kerberos and Certificates exclusively</a:t>
            </a:r>
          </a:p>
          <a:p>
            <a:pPr lvl="1"/>
            <a:r>
              <a:rPr lang="en-US" sz="2400" dirty="0"/>
              <a:t>No user interaction needed, it just happens</a:t>
            </a:r>
          </a:p>
          <a:p>
            <a:pPr lvl="1"/>
            <a:r>
              <a:rPr lang="en-US" sz="2400" dirty="0"/>
              <a:t>Makes clusters more flexible</a:t>
            </a:r>
          </a:p>
          <a:p>
            <a:pPr marL="457200" lvl="1" indent="0">
              <a:buNone/>
            </a:pP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524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Linux Containers on Windows (LCOW) and Kubernetes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1625" y="1237570"/>
            <a:ext cx="8491311" cy="4542744"/>
          </a:xfrm>
        </p:spPr>
        <p:txBody>
          <a:bodyPr/>
          <a:lstStyle/>
          <a:p>
            <a:r>
              <a:rPr lang="en-US" dirty="0"/>
              <a:t>What are containers?</a:t>
            </a:r>
          </a:p>
          <a:p>
            <a:pPr lvl="1"/>
            <a:r>
              <a:rPr lang="en-US" dirty="0"/>
              <a:t>OS virtualization</a:t>
            </a:r>
          </a:p>
          <a:p>
            <a:pPr lvl="1"/>
            <a:r>
              <a:rPr lang="en-US" dirty="0"/>
              <a:t>Extremely small footprint</a:t>
            </a:r>
          </a:p>
          <a:p>
            <a:pPr lvl="1"/>
            <a:r>
              <a:rPr lang="en-US" dirty="0"/>
              <a:t>Portable, replaceable, destroyable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“cattle, not pets”</a:t>
            </a:r>
          </a:p>
          <a:p>
            <a:pPr lvl="1"/>
            <a:r>
              <a:rPr lang="en-US" dirty="0"/>
              <a:t>Server 2016 supported windows containers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Either traditional or Hyper-V isolated</a:t>
            </a:r>
            <a:endParaRPr lang="en-US" sz="2800" dirty="0">
              <a:solidFill>
                <a:srgbClr val="00529F"/>
              </a:solidFill>
            </a:endParaRPr>
          </a:p>
          <a:p>
            <a:pPr lvl="2"/>
            <a:r>
              <a:rPr lang="en-US" dirty="0">
                <a:solidFill>
                  <a:srgbClr val="00529F"/>
                </a:solidFill>
              </a:rPr>
              <a:t>Supported Docker for management (the leader)</a:t>
            </a:r>
          </a:p>
        </p:txBody>
      </p:sp>
    </p:spTree>
    <p:extLst>
      <p:ext uri="{BB962C8B-B14F-4D97-AF65-F5344CB8AC3E}">
        <p14:creationId xmlns:p14="http://schemas.microsoft.com/office/powerpoint/2010/main" val="381614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Linux Containers on Windows (LCOW)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1625" y="1237570"/>
            <a:ext cx="8491311" cy="4542744"/>
          </a:xfrm>
        </p:spPr>
        <p:txBody>
          <a:bodyPr/>
          <a:lstStyle/>
          <a:p>
            <a:r>
              <a:rPr lang="en-US" sz="2800" dirty="0"/>
              <a:t>Previously:</a:t>
            </a:r>
          </a:p>
          <a:p>
            <a:pPr lvl="1"/>
            <a:r>
              <a:rPr lang="en-US" sz="2400" dirty="0"/>
              <a:t>Run a separate full Moby Linux VM on Hyper-V</a:t>
            </a:r>
          </a:p>
          <a:p>
            <a:pPr lvl="1"/>
            <a:r>
              <a:rPr lang="en-US" sz="2400" dirty="0"/>
              <a:t>Runs its own docker daemon</a:t>
            </a:r>
          </a:p>
          <a:p>
            <a:pPr lvl="1"/>
            <a:r>
              <a:rPr lang="en-US" sz="2400" dirty="0"/>
              <a:t>Containers run on that VM</a:t>
            </a:r>
          </a:p>
          <a:p>
            <a:pPr lvl="1"/>
            <a:r>
              <a:rPr lang="en-US" sz="2400" dirty="0"/>
              <a:t>Large with overhead</a:t>
            </a:r>
          </a:p>
          <a:p>
            <a:r>
              <a:rPr lang="en-US" sz="2800" dirty="0"/>
              <a:t>Now:</a:t>
            </a:r>
          </a:p>
          <a:p>
            <a:pPr lvl="1"/>
            <a:r>
              <a:rPr lang="en-US" sz="2400" dirty="0"/>
              <a:t>Run a tiny (&lt;100 MB) </a:t>
            </a:r>
            <a:r>
              <a:rPr lang="en-US" sz="2400" dirty="0" err="1"/>
              <a:t>LinuxKit</a:t>
            </a:r>
            <a:r>
              <a:rPr lang="en-US" sz="2400" dirty="0"/>
              <a:t> distro</a:t>
            </a:r>
          </a:p>
          <a:p>
            <a:pPr lvl="1"/>
            <a:r>
              <a:rPr lang="en-US" sz="2400" dirty="0"/>
              <a:t>Uses Windows docker daemon</a:t>
            </a:r>
          </a:p>
          <a:p>
            <a:r>
              <a:rPr lang="en-US" sz="2800" dirty="0"/>
              <a:t>Allows nearly seamless Linux and Windows container management at one place.</a:t>
            </a:r>
          </a:p>
        </p:txBody>
      </p:sp>
    </p:spTree>
    <p:extLst>
      <p:ext uri="{BB962C8B-B14F-4D97-AF65-F5344CB8AC3E}">
        <p14:creationId xmlns:p14="http://schemas.microsoft.com/office/powerpoint/2010/main" val="8128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Kubernetes support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1625" y="1182756"/>
            <a:ext cx="8393339" cy="4671037"/>
          </a:xfrm>
        </p:spPr>
        <p:txBody>
          <a:bodyPr/>
          <a:lstStyle/>
          <a:p>
            <a:r>
              <a:rPr lang="en-US" sz="2800" dirty="0"/>
              <a:t>What the hell is Kubernetes? I thought they did docker?</a:t>
            </a:r>
          </a:p>
          <a:p>
            <a:pPr lvl="1"/>
            <a:r>
              <a:rPr lang="en-US" sz="2400" dirty="0"/>
              <a:t>Docker is the platform and tool for making, distributing and running containers</a:t>
            </a:r>
          </a:p>
          <a:p>
            <a:pPr lvl="1"/>
            <a:r>
              <a:rPr lang="en-US" sz="2400" dirty="0"/>
              <a:t>Kubernetes is the fancy orchestration on top</a:t>
            </a:r>
          </a:p>
          <a:p>
            <a:pPr lvl="1"/>
            <a:r>
              <a:rPr lang="en-US" sz="2400" dirty="0"/>
              <a:t>Makes a lot of little containers function like a hivemind </a:t>
            </a:r>
          </a:p>
          <a:p>
            <a:pPr lvl="1"/>
            <a:r>
              <a:rPr lang="en-US" sz="2400" dirty="0"/>
              <a:t>Kubernetes vs Docker Swarm</a:t>
            </a:r>
          </a:p>
          <a:p>
            <a:r>
              <a:rPr lang="en-US" sz="2800" dirty="0"/>
              <a:t>Think of it like a Hyper-V w/ Failover Cluster with System Center</a:t>
            </a:r>
          </a:p>
        </p:txBody>
      </p:sp>
    </p:spTree>
    <p:extLst>
      <p:ext uri="{BB962C8B-B14F-4D97-AF65-F5344CB8AC3E}">
        <p14:creationId xmlns:p14="http://schemas.microsoft.com/office/powerpoint/2010/main" val="282217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Containers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45549" y="1060484"/>
            <a:ext cx="8377010" cy="4737032"/>
          </a:xfrm>
        </p:spPr>
        <p:txBody>
          <a:bodyPr/>
          <a:lstStyle/>
          <a:p>
            <a:r>
              <a:rPr lang="en-US" dirty="0"/>
              <a:t>Improved integrated identity</a:t>
            </a:r>
          </a:p>
          <a:p>
            <a:pPr lvl="1"/>
            <a:r>
              <a:rPr lang="en-US" dirty="0"/>
              <a:t>Easier and more reliable</a:t>
            </a:r>
          </a:p>
          <a:p>
            <a:r>
              <a:rPr lang="en-US" dirty="0"/>
              <a:t>Better app compatibility</a:t>
            </a:r>
          </a:p>
          <a:p>
            <a:pPr lvl="1"/>
            <a:r>
              <a:rPr lang="en-US" dirty="0"/>
              <a:t>Helps with containerizing applications</a:t>
            </a:r>
          </a:p>
          <a:p>
            <a:pPr lvl="1"/>
            <a:r>
              <a:rPr lang="en-US" dirty="0"/>
              <a:t>Server Core image has more compatibility</a:t>
            </a:r>
          </a:p>
          <a:p>
            <a:pPr lvl="1"/>
            <a:r>
              <a:rPr lang="en-US" dirty="0"/>
              <a:t>A new Windows image for things that need more APIs</a:t>
            </a:r>
          </a:p>
          <a:p>
            <a:r>
              <a:rPr lang="en-US" dirty="0"/>
              <a:t>Reduced size and higher performance</a:t>
            </a:r>
          </a:p>
          <a:p>
            <a:pPr lvl="1"/>
            <a:r>
              <a:rPr lang="en-US" dirty="0"/>
              <a:t>Made the images smaller (again) so they’re faster</a:t>
            </a:r>
          </a:p>
        </p:txBody>
      </p:sp>
    </p:spTree>
    <p:extLst>
      <p:ext uri="{BB962C8B-B14F-4D97-AF65-F5344CB8AC3E}">
        <p14:creationId xmlns:p14="http://schemas.microsoft.com/office/powerpoint/2010/main" val="189396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SDN: Encrypted networks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5934" y="1274309"/>
            <a:ext cx="8495166" cy="4636634"/>
          </a:xfrm>
        </p:spPr>
        <p:txBody>
          <a:bodyPr/>
          <a:lstStyle/>
          <a:p>
            <a:r>
              <a:rPr lang="en-US" sz="2400" dirty="0"/>
              <a:t>Uses Datagram Transport Layer Security (DTLS)</a:t>
            </a:r>
          </a:p>
          <a:p>
            <a:pPr lvl="1"/>
            <a:r>
              <a:rPr lang="en-US" sz="2000" dirty="0"/>
              <a:t>Places certs on each host</a:t>
            </a:r>
          </a:p>
          <a:p>
            <a:pPr lvl="1"/>
            <a:r>
              <a:rPr lang="en-US" sz="2000" dirty="0"/>
              <a:t>Prevents man-in-the-middle</a:t>
            </a:r>
          </a:p>
          <a:p>
            <a:r>
              <a:rPr lang="en-US" sz="2400" dirty="0"/>
              <a:t>Define certain subnets as encrypted</a:t>
            </a:r>
          </a:p>
          <a:p>
            <a:r>
              <a:rPr lang="en-US" sz="2400" dirty="0"/>
              <a:t>All packets that leave a VM are encrypted and delivered end-to-end to the other VMs encrypted</a:t>
            </a:r>
          </a:p>
          <a:p>
            <a:r>
              <a:rPr lang="en-US" sz="2400" dirty="0"/>
              <a:t>Provides a simple and clean solution for legacy apps</a:t>
            </a:r>
          </a:p>
          <a:p>
            <a:r>
              <a:rPr lang="en-US" sz="2400" dirty="0"/>
              <a:t>Gives that compliance checkbox </a:t>
            </a:r>
          </a:p>
          <a:p>
            <a:r>
              <a:rPr lang="en-US" sz="2400" dirty="0"/>
              <a:t>Anything going to another subnet is sent unencrypted auto-magically</a:t>
            </a:r>
          </a:p>
        </p:txBody>
      </p:sp>
    </p:spTree>
    <p:extLst>
      <p:ext uri="{BB962C8B-B14F-4D97-AF65-F5344CB8AC3E}">
        <p14:creationId xmlns:p14="http://schemas.microsoft.com/office/powerpoint/2010/main" val="186310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SDN: Firewall Auditing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5934" y="1274309"/>
            <a:ext cx="8495166" cy="4636634"/>
          </a:xfrm>
        </p:spPr>
        <p:txBody>
          <a:bodyPr/>
          <a:lstStyle/>
          <a:p>
            <a:r>
              <a:rPr lang="en-US" sz="2800" dirty="0"/>
              <a:t>Flows from SDN ACL get recorded</a:t>
            </a:r>
          </a:p>
          <a:p>
            <a:r>
              <a:rPr lang="en-US" sz="2800" dirty="0"/>
              <a:t>Set per rule</a:t>
            </a:r>
          </a:p>
          <a:p>
            <a:r>
              <a:rPr lang="en-US" sz="2800" dirty="0"/>
              <a:t>Allows for extremely granular logging</a:t>
            </a:r>
          </a:p>
          <a:p>
            <a:r>
              <a:rPr lang="en-US" sz="2800" dirty="0"/>
              <a:t>Since SDN Firewalls are so specific, the logging can record on individual at:</a:t>
            </a:r>
          </a:p>
          <a:p>
            <a:pPr lvl="1"/>
            <a:r>
              <a:rPr lang="en-US" sz="2400" dirty="0"/>
              <a:t>Subnet</a:t>
            </a:r>
          </a:p>
          <a:p>
            <a:pPr lvl="1"/>
            <a:r>
              <a:rPr lang="en-US" sz="2400" dirty="0"/>
              <a:t>VM</a:t>
            </a:r>
          </a:p>
          <a:p>
            <a:pPr lvl="1"/>
            <a:r>
              <a:rPr lang="en-US" sz="2400" dirty="0"/>
              <a:t>Individual NIC</a:t>
            </a:r>
          </a:p>
          <a:p>
            <a:r>
              <a:rPr lang="en-US" sz="2800" dirty="0"/>
              <a:t>For obvious overflow reasons, be careful</a:t>
            </a:r>
          </a:p>
        </p:txBody>
      </p:sp>
    </p:spTree>
    <p:extLst>
      <p:ext uri="{BB962C8B-B14F-4D97-AF65-F5344CB8AC3E}">
        <p14:creationId xmlns:p14="http://schemas.microsoft.com/office/powerpoint/2010/main" val="32464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DB83D7-B4F7-4EAA-BA86-B9DE081B08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new?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30B-00E6-4BFC-8555-EE75280065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SDN: Other cool stuff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28CBF-D755-46E7-9EE0-62B37A2F94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5934" y="1161664"/>
            <a:ext cx="8495166" cy="4636634"/>
          </a:xfrm>
        </p:spPr>
        <p:txBody>
          <a:bodyPr/>
          <a:lstStyle/>
          <a:p>
            <a:r>
              <a:rPr lang="en-US" sz="2800" dirty="0"/>
              <a:t>Virtual network peering</a:t>
            </a:r>
          </a:p>
          <a:p>
            <a:pPr lvl="1"/>
            <a:r>
              <a:rPr lang="en-US" sz="2400" dirty="0"/>
              <a:t>Works like it does in Azure</a:t>
            </a:r>
          </a:p>
          <a:p>
            <a:pPr lvl="1"/>
            <a:r>
              <a:rPr lang="en-US" sz="2400" dirty="0"/>
              <a:t>Nice for hosting, or mega corps</a:t>
            </a:r>
          </a:p>
          <a:p>
            <a:pPr lvl="1"/>
            <a:r>
              <a:rPr lang="en-US" sz="2400" dirty="0"/>
              <a:t>Why do you care? </a:t>
            </a:r>
          </a:p>
          <a:p>
            <a:pPr lvl="2"/>
            <a:r>
              <a:rPr lang="en-US" sz="2000" dirty="0">
                <a:solidFill>
                  <a:srgbClr val="00529F"/>
                </a:solidFill>
              </a:rPr>
              <a:t>Allows traffic to stay on backbone rather than exiting to “real” networking</a:t>
            </a:r>
          </a:p>
          <a:p>
            <a:pPr lvl="2"/>
            <a:r>
              <a:rPr lang="en-US" sz="2000" dirty="0">
                <a:solidFill>
                  <a:srgbClr val="00529F"/>
                </a:solidFill>
              </a:rPr>
              <a:t>Can use User Defined Routes (UDR) to force certain traffic routing</a:t>
            </a:r>
          </a:p>
          <a:p>
            <a:r>
              <a:rPr lang="en-US" sz="2800" dirty="0"/>
              <a:t>Egress metering</a:t>
            </a:r>
          </a:p>
          <a:p>
            <a:pPr lvl="1"/>
            <a:r>
              <a:rPr lang="en-US" sz="2400" dirty="0">
                <a:solidFill>
                  <a:srgbClr val="00529F"/>
                </a:solidFill>
              </a:rPr>
              <a:t>Works like Azure</a:t>
            </a:r>
          </a:p>
          <a:p>
            <a:pPr lvl="1"/>
            <a:r>
              <a:rPr lang="en-US" sz="2400" dirty="0"/>
              <a:t>You too can nickel and dime people if you do hosting or department chargeback</a:t>
            </a:r>
            <a:endParaRPr lang="en-US" sz="2400" dirty="0">
              <a:solidFill>
                <a:srgbClr val="0052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61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97799" y="1475571"/>
            <a:ext cx="8672511" cy="4680301"/>
          </a:xfrm>
        </p:spPr>
        <p:txBody>
          <a:bodyPr numCol="2"/>
          <a:lstStyle/>
          <a:p>
            <a:r>
              <a:rPr lang="en-US" sz="1800" b="1" dirty="0">
                <a:solidFill>
                  <a:srgbClr val="EEA129"/>
                </a:solidFill>
              </a:rPr>
              <a:t>What’s improved?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Security with SDN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Shielded Virtual Machine improvements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HTTP/2</a:t>
            </a:r>
            <a:endParaRPr lang="en-US" sz="2400" dirty="0">
              <a:solidFill>
                <a:srgbClr val="00529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Storage Spaces Direct improvements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Storage Replica improvements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Failover Clustering improvements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529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Container Improvements</a:t>
            </a:r>
            <a:endParaRPr lang="en-US" sz="1800" b="1" dirty="0">
              <a:solidFill>
                <a:srgbClr val="EEA12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Virtual networking performance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Windows Time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529F"/>
                </a:solidFill>
              </a:rPr>
              <a:t>Software Defined Networking (SDN)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Remote Desktop Session Host</a:t>
            </a:r>
            <a:endParaRPr lang="en-US" sz="2400" dirty="0">
              <a:solidFill>
                <a:srgbClr val="0052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94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7B2004-6DDC-430B-8275-F663648600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What’s Improved?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41888-2810-4B83-B348-C31D095207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SDN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041BA-BC4C-4C84-9610-307D8BBCB6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10" y="1060484"/>
            <a:ext cx="8595591" cy="4737032"/>
          </a:xfrm>
        </p:spPr>
        <p:txBody>
          <a:bodyPr/>
          <a:lstStyle/>
          <a:p>
            <a:r>
              <a:rPr lang="en-US" dirty="0"/>
              <a:t>SDN Gateways</a:t>
            </a:r>
          </a:p>
          <a:p>
            <a:pPr lvl="1"/>
            <a:r>
              <a:rPr lang="en-US" dirty="0"/>
              <a:t>Huge performance improvement for GRE tunnels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Up to 4x the performance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Up to 1/6 the CPU usage</a:t>
            </a:r>
          </a:p>
          <a:p>
            <a:pPr lvl="1"/>
            <a:r>
              <a:rPr lang="en-US" dirty="0"/>
              <a:t>IPsec performance improvements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Up to double the performance</a:t>
            </a:r>
          </a:p>
          <a:p>
            <a:pPr lvl="2"/>
            <a:r>
              <a:rPr lang="en-US" dirty="0">
                <a:solidFill>
                  <a:srgbClr val="00529F"/>
                </a:solidFill>
              </a:rPr>
              <a:t>Up to ½ the CPU usage</a:t>
            </a:r>
          </a:p>
          <a:p>
            <a:r>
              <a:rPr lang="en-US" dirty="0"/>
              <a:t> Deployment</a:t>
            </a:r>
          </a:p>
          <a:p>
            <a:pPr lvl="1"/>
            <a:r>
              <a:rPr lang="en-US" dirty="0">
                <a:solidFill>
                  <a:srgbClr val="00529F"/>
                </a:solidFill>
              </a:rPr>
              <a:t>UI tool and WAC support makes this possible by humans</a:t>
            </a:r>
          </a:p>
        </p:txBody>
      </p:sp>
    </p:spTree>
    <p:extLst>
      <p:ext uri="{BB962C8B-B14F-4D97-AF65-F5344CB8AC3E}">
        <p14:creationId xmlns:p14="http://schemas.microsoft.com/office/powerpoint/2010/main" val="35100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You’ll probably have to come ask afterwards, because I’m almost certainly out of time.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346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Where did it go?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Launched and then… didn’t?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01625" y="1242951"/>
            <a:ext cx="8568685" cy="4762005"/>
          </a:xfrm>
        </p:spPr>
        <p:txBody>
          <a:bodyPr/>
          <a:lstStyle/>
          <a:p>
            <a:r>
              <a:rPr lang="en-US" sz="2400" dirty="0"/>
              <a:t>Was released on October 2</a:t>
            </a:r>
            <a:r>
              <a:rPr lang="en-US" sz="2400" baseline="30000" dirty="0"/>
              <a:t>nd</a:t>
            </a:r>
            <a:endParaRPr lang="en-US" sz="2400" dirty="0"/>
          </a:p>
          <a:p>
            <a:r>
              <a:rPr lang="en-US" sz="2400" dirty="0"/>
              <a:t>Immediately they realized it COULD have the same bug as Win 10 1809 (ate some data)</a:t>
            </a:r>
          </a:p>
          <a:p>
            <a:r>
              <a:rPr lang="en-US" sz="2400" dirty="0"/>
              <a:t>Was removed October 10</a:t>
            </a:r>
            <a:r>
              <a:rPr lang="en-US" sz="2400" baseline="30000" dirty="0"/>
              <a:t>th</a:t>
            </a:r>
            <a:endParaRPr lang="en-US" sz="1400" baseline="30000" dirty="0"/>
          </a:p>
          <a:p>
            <a:r>
              <a:rPr lang="en-US" sz="2400" dirty="0"/>
              <a:t>They fixed it (apparently)</a:t>
            </a:r>
          </a:p>
          <a:p>
            <a:r>
              <a:rPr lang="en-US" sz="2400" dirty="0"/>
              <a:t>Came back out November 13</a:t>
            </a:r>
            <a:r>
              <a:rPr lang="en-US" sz="2400" baseline="30000" dirty="0"/>
              <a:t>th</a:t>
            </a:r>
            <a:endParaRPr lang="en-US" sz="2400" dirty="0"/>
          </a:p>
          <a:p>
            <a:pPr lvl="1"/>
            <a:r>
              <a:rPr lang="en-US" sz="2000" dirty="0"/>
              <a:t>If you’re a customer with VLSC access</a:t>
            </a:r>
          </a:p>
          <a:p>
            <a:pPr lvl="1"/>
            <a:r>
              <a:rPr lang="en-US" sz="2000" dirty="0"/>
              <a:t>Not for trial downloads (someone missed that button?)</a:t>
            </a:r>
          </a:p>
          <a:p>
            <a:pPr lvl="1"/>
            <a:r>
              <a:rPr lang="en-US" sz="2000" dirty="0"/>
              <a:t>Not available for partners (we’re always 13</a:t>
            </a:r>
            <a:r>
              <a:rPr lang="en-US" sz="2000" baseline="30000" dirty="0"/>
              <a:t>th</a:t>
            </a:r>
            <a:r>
              <a:rPr lang="en-US" sz="2000" dirty="0"/>
              <a:t> class citizens)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334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Deployment Models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Long Term Servicing </a:t>
            </a:r>
            <a:r>
              <a:rPr lang="en-US" strike="sngStrike" dirty="0"/>
              <a:t>Branch (LTSB) </a:t>
            </a:r>
            <a:r>
              <a:rPr lang="en-US" dirty="0"/>
              <a:t>Channel (LTSC)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01625" y="1242951"/>
            <a:ext cx="8568685" cy="4762005"/>
          </a:xfrm>
        </p:spPr>
        <p:txBody>
          <a:bodyPr/>
          <a:lstStyle/>
          <a:p>
            <a:r>
              <a:rPr lang="en-US" sz="2400" dirty="0"/>
              <a:t>Traditional server deployments.</a:t>
            </a:r>
          </a:p>
          <a:p>
            <a:r>
              <a:rPr lang="en-US" sz="2400" dirty="0"/>
              <a:t>Examples of LTSC</a:t>
            </a:r>
          </a:p>
          <a:p>
            <a:pPr lvl="1"/>
            <a:r>
              <a:rPr lang="en-US" sz="1100" dirty="0"/>
              <a:t>Windows Server 2000*</a:t>
            </a:r>
          </a:p>
          <a:p>
            <a:pPr lvl="1"/>
            <a:r>
              <a:rPr lang="en-US" sz="1100" dirty="0"/>
              <a:t>Windows Server 2003*</a:t>
            </a:r>
          </a:p>
          <a:p>
            <a:pPr lvl="1"/>
            <a:r>
              <a:rPr lang="en-US" sz="1100" dirty="0"/>
              <a:t>Windows Server 2003 R2*</a:t>
            </a:r>
          </a:p>
          <a:p>
            <a:pPr lvl="1"/>
            <a:r>
              <a:rPr lang="en-US" sz="1100" dirty="0"/>
              <a:t>Windows Server 2008*</a:t>
            </a:r>
          </a:p>
          <a:p>
            <a:pPr lvl="1"/>
            <a:r>
              <a:rPr lang="en-US" sz="1100" dirty="0"/>
              <a:t>Windows Server 2008 R2*</a:t>
            </a:r>
          </a:p>
          <a:p>
            <a:pPr lvl="1"/>
            <a:r>
              <a:rPr lang="en-US" sz="1100" dirty="0"/>
              <a:t>Windows Server 2012</a:t>
            </a:r>
          </a:p>
          <a:p>
            <a:pPr lvl="1"/>
            <a:r>
              <a:rPr lang="en-US" sz="1100" dirty="0"/>
              <a:t>Windows Server 2012 R2</a:t>
            </a:r>
          </a:p>
          <a:p>
            <a:pPr lvl="1"/>
            <a:r>
              <a:rPr lang="en-US" sz="1100" dirty="0"/>
              <a:t>Windows 10 1507</a:t>
            </a:r>
          </a:p>
          <a:p>
            <a:pPr lvl="1"/>
            <a:r>
              <a:rPr lang="en-US" sz="1100" dirty="0"/>
              <a:t>Windows 10 1607</a:t>
            </a:r>
          </a:p>
          <a:p>
            <a:pPr lvl="1"/>
            <a:r>
              <a:rPr lang="en-US" sz="1100" dirty="0"/>
              <a:t>Windows Server 2016</a:t>
            </a:r>
          </a:p>
          <a:p>
            <a:r>
              <a:rPr lang="en-US" sz="2400" dirty="0"/>
              <a:t>Mainstream support for 5 years</a:t>
            </a:r>
          </a:p>
          <a:p>
            <a:r>
              <a:rPr lang="en-US" sz="2400" dirty="0"/>
              <a:t>5 years of extended support</a:t>
            </a:r>
          </a:p>
          <a:p>
            <a:r>
              <a:rPr lang="en-US" sz="2400" dirty="0"/>
              <a:t>Most stable version of the OS (don’t laugh)</a:t>
            </a:r>
          </a:p>
          <a:p>
            <a:r>
              <a:rPr lang="en-US" sz="2400" dirty="0"/>
              <a:t>No major changes after release </a:t>
            </a:r>
          </a:p>
          <a:p>
            <a:pPr marL="457200" lvl="1" indent="0">
              <a:buNone/>
            </a:pPr>
            <a:r>
              <a:rPr lang="en-US" sz="1400" dirty="0"/>
              <a:t>*Older versions released service packs that sometimes included additional functionality.</a:t>
            </a:r>
          </a:p>
        </p:txBody>
      </p:sp>
    </p:spTree>
    <p:extLst>
      <p:ext uri="{BB962C8B-B14F-4D97-AF65-F5344CB8AC3E}">
        <p14:creationId xmlns:p14="http://schemas.microsoft.com/office/powerpoint/2010/main" val="354875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Deployment Models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Semi-Annual Channel </a:t>
            </a:r>
            <a:r>
              <a:rPr lang="en-US" sz="2000" dirty="0"/>
              <a:t>(for some reason they don’t abbreviate this one)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01625" y="1242951"/>
            <a:ext cx="8568685" cy="4762005"/>
          </a:xfrm>
        </p:spPr>
        <p:txBody>
          <a:bodyPr/>
          <a:lstStyle/>
          <a:p>
            <a:r>
              <a:rPr lang="en-US" sz="2600" dirty="0"/>
              <a:t>“Cloud Cadence” server deployment</a:t>
            </a:r>
          </a:p>
          <a:p>
            <a:r>
              <a:rPr lang="en-US" sz="2600" dirty="0"/>
              <a:t>Examples of </a:t>
            </a:r>
            <a:r>
              <a:rPr lang="en-US" sz="2600" strike="sngStrike" dirty="0"/>
              <a:t>SAC</a:t>
            </a:r>
            <a:r>
              <a:rPr lang="en-US" sz="2600" dirty="0"/>
              <a:t> Semi-Annual Channel</a:t>
            </a:r>
          </a:p>
          <a:p>
            <a:pPr lvl="1"/>
            <a:r>
              <a:rPr lang="en-US" sz="1200" dirty="0"/>
              <a:t>Windows 10 1703</a:t>
            </a:r>
          </a:p>
          <a:p>
            <a:pPr lvl="1"/>
            <a:r>
              <a:rPr lang="en-US" sz="1200" dirty="0"/>
              <a:t>Windows 10 1709</a:t>
            </a:r>
          </a:p>
          <a:p>
            <a:pPr lvl="1"/>
            <a:r>
              <a:rPr lang="en-US" sz="1200" dirty="0"/>
              <a:t>Windows 10 1803</a:t>
            </a:r>
          </a:p>
          <a:p>
            <a:pPr lvl="1"/>
            <a:r>
              <a:rPr lang="en-US" sz="1200" dirty="0"/>
              <a:t>Windows 10 1809</a:t>
            </a:r>
          </a:p>
          <a:p>
            <a:pPr lvl="1"/>
            <a:r>
              <a:rPr lang="en-US" sz="1200" dirty="0"/>
              <a:t>Windows Server 1709</a:t>
            </a:r>
          </a:p>
          <a:p>
            <a:pPr lvl="1"/>
            <a:r>
              <a:rPr lang="en-US" sz="1200" dirty="0"/>
              <a:t>Windows Server 1803</a:t>
            </a:r>
          </a:p>
          <a:p>
            <a:pPr lvl="1"/>
            <a:r>
              <a:rPr lang="en-US" sz="1200" dirty="0"/>
              <a:t>Windows Server 1809</a:t>
            </a:r>
          </a:p>
          <a:p>
            <a:r>
              <a:rPr lang="en-US" sz="2600" dirty="0"/>
              <a:t>Support for 18 months. </a:t>
            </a:r>
            <a:r>
              <a:rPr lang="en-US" sz="1800" baseline="-25000" dirty="0"/>
              <a:t>&lt;Period for intentional emphasis</a:t>
            </a:r>
          </a:p>
          <a:p>
            <a:r>
              <a:rPr lang="en-US" sz="2600" dirty="0"/>
              <a:t>Quickly get new features (AKA: less testing)</a:t>
            </a:r>
          </a:p>
          <a:p>
            <a:r>
              <a:rPr lang="en-US" sz="2600" dirty="0"/>
              <a:t>Changes every 6 months</a:t>
            </a:r>
          </a:p>
          <a:p>
            <a:r>
              <a:rPr lang="en-US" sz="2600" dirty="0"/>
              <a:t>Functionality is added or removed with every release</a:t>
            </a:r>
          </a:p>
          <a:p>
            <a:r>
              <a:rPr lang="en-US" sz="2600" dirty="0"/>
              <a:t>For server, </a:t>
            </a:r>
            <a:r>
              <a:rPr lang="en-US" sz="2600" u="sng" dirty="0"/>
              <a:t>NO DESKTOP EXPERIENCE</a:t>
            </a:r>
          </a:p>
        </p:txBody>
      </p:sp>
    </p:spTree>
    <p:extLst>
      <p:ext uri="{BB962C8B-B14F-4D97-AF65-F5344CB8AC3E}">
        <p14:creationId xmlns:p14="http://schemas.microsoft.com/office/powerpoint/2010/main" val="314576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Licensing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Basically identical to Server 2016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01625" y="1242951"/>
            <a:ext cx="8568685" cy="4762005"/>
          </a:xfrm>
        </p:spPr>
        <p:txBody>
          <a:bodyPr/>
          <a:lstStyle/>
          <a:p>
            <a:r>
              <a:rPr lang="en-US" sz="2600" dirty="0"/>
              <a:t>2-core packs</a:t>
            </a:r>
          </a:p>
          <a:p>
            <a:r>
              <a:rPr lang="en-US" sz="2600" dirty="0"/>
              <a:t>Minimum of 16 cores licensed per physical server</a:t>
            </a:r>
          </a:p>
          <a:p>
            <a:r>
              <a:rPr lang="en-US" sz="2600" dirty="0"/>
              <a:t>Differences in Standard and Datacenter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4594A8-E79F-48C4-A454-A7E4BC09F0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68949"/>
              </p:ext>
            </p:extLst>
          </p:nvPr>
        </p:nvGraphicFramePr>
        <p:xfrm>
          <a:off x="273690" y="2696854"/>
          <a:ext cx="8568684" cy="3491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9718">
                  <a:extLst>
                    <a:ext uri="{9D8B030D-6E8A-4147-A177-3AD203B41FA5}">
                      <a16:colId xmlns:a16="http://schemas.microsoft.com/office/drawing/2014/main" val="1961116052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3270999334"/>
                    </a:ext>
                  </a:extLst>
                </a:gridCol>
                <a:gridCol w="3158052">
                  <a:extLst>
                    <a:ext uri="{9D8B030D-6E8A-4147-A177-3AD203B41FA5}">
                      <a16:colId xmlns:a16="http://schemas.microsoft.com/office/drawing/2014/main" val="1769058308"/>
                    </a:ext>
                  </a:extLst>
                </a:gridCol>
              </a:tblGrid>
              <a:tr h="467627">
                <a:tc>
                  <a:txBody>
                    <a:bodyPr/>
                    <a:lstStyle/>
                    <a:p>
                      <a:r>
                        <a:rPr lang="en-US" dirty="0"/>
                        <a:t>Functionality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Datacenter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171160"/>
                  </a:ext>
                </a:extLst>
              </a:tr>
              <a:tr h="51284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Licensed 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Host + 2 VMs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Host + unlimited VMs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2380702"/>
                  </a:ext>
                </a:extLst>
              </a:tr>
              <a:tr h="53840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Scalability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No practical limit (same as datacenter)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No practical limit</a:t>
                      </a:r>
                    </a:p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(same as standard)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447115"/>
                  </a:ext>
                </a:extLst>
              </a:tr>
              <a:tr h="46762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Shielded VMs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355391"/>
                  </a:ext>
                </a:extLst>
              </a:tr>
              <a:tr h="46762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SDN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861443"/>
                  </a:ext>
                </a:extLst>
              </a:tr>
              <a:tr h="46762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Storage Replica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Full functionality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404166"/>
                  </a:ext>
                </a:extLst>
              </a:tr>
              <a:tr h="46762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Storage Spaces 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EA129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85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29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Licensing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Which should I buy?!??!?!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01625" y="1091912"/>
            <a:ext cx="8568685" cy="4762005"/>
          </a:xfrm>
        </p:spPr>
        <p:txBody>
          <a:bodyPr/>
          <a:lstStyle/>
          <a:p>
            <a:r>
              <a:rPr lang="en-US" sz="2400" dirty="0"/>
              <a:t>Virtualizing?</a:t>
            </a:r>
          </a:p>
          <a:p>
            <a:pPr lvl="1"/>
            <a:r>
              <a:rPr lang="en-US" sz="2000" dirty="0"/>
              <a:t>Probably Datacenter (if more than 7 VMs)</a:t>
            </a:r>
          </a:p>
          <a:p>
            <a:r>
              <a:rPr lang="en-US" sz="2400" dirty="0"/>
              <a:t>Not Virtualizing?  Need previously mentioned features? </a:t>
            </a:r>
          </a:p>
          <a:p>
            <a:pPr lvl="1"/>
            <a:r>
              <a:rPr lang="en-US" sz="2000" dirty="0"/>
              <a:t>Datacenter</a:t>
            </a:r>
          </a:p>
          <a:p>
            <a:r>
              <a:rPr lang="en-US" sz="2400" dirty="0"/>
              <a:t>Running VMware?</a:t>
            </a:r>
          </a:p>
          <a:p>
            <a:pPr lvl="1"/>
            <a:r>
              <a:rPr lang="en-US" sz="2000" dirty="0"/>
              <a:t>Probably Datacenter (if more than 7 VMs)</a:t>
            </a:r>
          </a:p>
          <a:p>
            <a:r>
              <a:rPr lang="en-US" sz="2400" dirty="0"/>
              <a:t>Please get SA</a:t>
            </a:r>
          </a:p>
          <a:p>
            <a:r>
              <a:rPr lang="en-US" sz="2400" dirty="0"/>
              <a:t>Not-for-Profit?</a:t>
            </a:r>
          </a:p>
          <a:p>
            <a:pPr lvl="1"/>
            <a:r>
              <a:rPr lang="en-US" sz="2000" dirty="0"/>
              <a:t>Tech Soup</a:t>
            </a:r>
          </a:p>
          <a:p>
            <a:r>
              <a:rPr lang="en-US" sz="2400" dirty="0"/>
              <a:t>Bankrupt?</a:t>
            </a:r>
          </a:p>
          <a:p>
            <a:pPr lvl="1"/>
            <a:r>
              <a:rPr lang="en-US" sz="2000" dirty="0"/>
              <a:t>Linux (just not a mainstream supported option like IBM (</a:t>
            </a:r>
            <a:r>
              <a:rPr lang="en-US" sz="2000" dirty="0" err="1"/>
              <a:t>Redhat</a:t>
            </a:r>
            <a:r>
              <a:rPr lang="en-US" sz="2000" dirty="0"/>
              <a:t>) or Oracle (OEL), those cost a lot and make Microsoft look generous.</a:t>
            </a:r>
          </a:p>
        </p:txBody>
      </p:sp>
    </p:spTree>
    <p:extLst>
      <p:ext uri="{BB962C8B-B14F-4D97-AF65-F5344CB8AC3E}">
        <p14:creationId xmlns:p14="http://schemas.microsoft.com/office/powerpoint/2010/main" val="211942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0"/>
    </mc:Choice>
    <mc:Fallback xmlns="">
      <p:transition advClick="0" advTm="0"/>
    </mc:Fallback>
  </mc:AlternateContent>
</p:sld>
</file>

<file path=ppt/theme/theme1.xml><?xml version="1.0" encoding="utf-8"?>
<a:theme xmlns:a="http://schemas.openxmlformats.org/drawingml/2006/main" name="Mirazon Powerpoint">
  <a:themeElements>
    <a:clrScheme name="Custom 1">
      <a:dk1>
        <a:srgbClr val="FFFFFF"/>
      </a:dk1>
      <a:lt1>
        <a:sysClr val="window" lastClr="FFFFFF"/>
      </a:lt1>
      <a:dk2>
        <a:srgbClr val="1F497D"/>
      </a:dk2>
      <a:lt2>
        <a:srgbClr val="EEA129"/>
      </a:lt2>
      <a:accent1>
        <a:srgbClr val="5DB2FF"/>
      </a:accent1>
      <a:accent2>
        <a:srgbClr val="EEA12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EA129"/>
      </a:hlink>
      <a:folHlink>
        <a:srgbClr val="800080"/>
      </a:folHlink>
    </a:clrScheme>
    <a:fontScheme name="Custom 1">
      <a:majorFont>
        <a:latin typeface="Lato Black"/>
        <a:ea typeface=""/>
        <a:cs typeface=""/>
      </a:majorFont>
      <a:minorFont>
        <a:latin typeface="Lato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12235</TotalTime>
  <Words>2386</Words>
  <Application>Microsoft Office PowerPoint</Application>
  <PresentationFormat>On-screen Show (4:3)</PresentationFormat>
  <Paragraphs>435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Lato</vt:lpstr>
      <vt:lpstr>Lato Black</vt:lpstr>
      <vt:lpstr>Source Sans Pro</vt:lpstr>
      <vt:lpstr>Source Sans Pro Semibold</vt:lpstr>
      <vt:lpstr>Mirazon 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Weisman</dc:creator>
  <cp:lastModifiedBy>Brent Earls</cp:lastModifiedBy>
  <cp:revision>90</cp:revision>
  <dcterms:created xsi:type="dcterms:W3CDTF">2015-07-10T15:55:35Z</dcterms:created>
  <dcterms:modified xsi:type="dcterms:W3CDTF">2018-12-14T15:56:20Z</dcterms:modified>
</cp:coreProperties>
</file>