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2"/>
  </p:notesMasterIdLst>
  <p:sldIdLst>
    <p:sldId id="256" r:id="rId2"/>
    <p:sldId id="257" r:id="rId3"/>
    <p:sldId id="265" r:id="rId4"/>
    <p:sldId id="258" r:id="rId5"/>
    <p:sldId id="259" r:id="rId6"/>
    <p:sldId id="260" r:id="rId7"/>
    <p:sldId id="261" r:id="rId8"/>
    <p:sldId id="262" r:id="rId9"/>
    <p:sldId id="263" r:id="rId10"/>
    <p:sldId id="266" r:id="rId11"/>
    <p:sldId id="292" r:id="rId12"/>
    <p:sldId id="300" r:id="rId13"/>
    <p:sldId id="301" r:id="rId14"/>
    <p:sldId id="286" r:id="rId15"/>
    <p:sldId id="295" r:id="rId16"/>
    <p:sldId id="294" r:id="rId17"/>
    <p:sldId id="302" r:id="rId18"/>
    <p:sldId id="303" r:id="rId19"/>
    <p:sldId id="304" r:id="rId20"/>
    <p:sldId id="296" r:id="rId21"/>
    <p:sldId id="305" r:id="rId22"/>
    <p:sldId id="306" r:id="rId23"/>
    <p:sldId id="297" r:id="rId24"/>
    <p:sldId id="320" r:id="rId25"/>
    <p:sldId id="312" r:id="rId26"/>
    <p:sldId id="293" r:id="rId27"/>
    <p:sldId id="307" r:id="rId28"/>
    <p:sldId id="308" r:id="rId29"/>
    <p:sldId id="309" r:id="rId30"/>
    <p:sldId id="310" r:id="rId31"/>
    <p:sldId id="311" r:id="rId32"/>
    <p:sldId id="313" r:id="rId33"/>
    <p:sldId id="314" r:id="rId34"/>
    <p:sldId id="315" r:id="rId35"/>
    <p:sldId id="298" r:id="rId36"/>
    <p:sldId id="299" r:id="rId37"/>
    <p:sldId id="316" r:id="rId38"/>
    <p:sldId id="317" r:id="rId39"/>
    <p:sldId id="318" r:id="rId40"/>
    <p:sldId id="31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94643"/>
  </p:normalViewPr>
  <p:slideViewPr>
    <p:cSldViewPr snapToGrid="0">
      <p:cViewPr varScale="1">
        <p:scale>
          <a:sx n="86" d="100"/>
          <a:sy n="86" d="100"/>
        </p:scale>
        <p:origin x="216" y="9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D84428-E5A8-41DC-8A59-68804C5BEB46}"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8D5C7E99-496B-4BC4-A2F9-7325DEA3328E}">
      <dgm:prSet phldrT="[Text]"/>
      <dgm:spPr>
        <a:solidFill>
          <a:schemeClr val="accent2"/>
        </a:solidFill>
      </dgm:spPr>
      <dgm:t>
        <a:bodyPr/>
        <a:lstStyle/>
        <a:p>
          <a:r>
            <a:rPr lang="en-US" dirty="0"/>
            <a:t>All tenants</a:t>
          </a:r>
        </a:p>
      </dgm:t>
    </dgm:pt>
    <dgm:pt modelId="{ED6C32D9-92D7-4DC7-879B-9C369CE129B3}" type="parTrans" cxnId="{83F8B18D-768C-47B2-840D-640ADA27A42E}">
      <dgm:prSet/>
      <dgm:spPr/>
      <dgm:t>
        <a:bodyPr/>
        <a:lstStyle/>
        <a:p>
          <a:endParaRPr lang="en-US"/>
        </a:p>
      </dgm:t>
    </dgm:pt>
    <dgm:pt modelId="{DA987968-E4CA-4DE9-BABD-4E69F1085691}" type="sibTrans" cxnId="{83F8B18D-768C-47B2-840D-640ADA27A42E}">
      <dgm:prSet/>
      <dgm:spPr/>
      <dgm:t>
        <a:bodyPr/>
        <a:lstStyle/>
        <a:p>
          <a:endParaRPr lang="en-US"/>
        </a:p>
      </dgm:t>
    </dgm:pt>
    <dgm:pt modelId="{520862A9-CABD-4E8C-9BAD-4D07378B5FF4}">
      <dgm:prSet phldrT="[Text]"/>
      <dgm:spPr/>
      <dgm:t>
        <a:bodyPr/>
        <a:lstStyle/>
        <a:p>
          <a:r>
            <a:rPr lang="en-US" dirty="0"/>
            <a:t>1+ Environments</a:t>
          </a:r>
        </a:p>
      </dgm:t>
    </dgm:pt>
    <dgm:pt modelId="{F258EABF-E6C3-46D9-B1FE-EC684534387A}" type="parTrans" cxnId="{18A77D25-8F92-4998-A244-2D34D7943608}">
      <dgm:prSet/>
      <dgm:spPr/>
      <dgm:t>
        <a:bodyPr/>
        <a:lstStyle/>
        <a:p>
          <a:endParaRPr lang="en-US"/>
        </a:p>
      </dgm:t>
    </dgm:pt>
    <dgm:pt modelId="{04798B38-8FA9-49B2-80BF-7B54CDFC892D}" type="sibTrans" cxnId="{18A77D25-8F92-4998-A244-2D34D7943608}">
      <dgm:prSet/>
      <dgm:spPr/>
      <dgm:t>
        <a:bodyPr/>
        <a:lstStyle/>
        <a:p>
          <a:endParaRPr lang="en-US"/>
        </a:p>
      </dgm:t>
    </dgm:pt>
    <dgm:pt modelId="{3F3C47F8-511F-4575-9F6D-924BF7679D8B}">
      <dgm:prSet phldrT="[Text]"/>
      <dgm:spPr>
        <a:solidFill>
          <a:schemeClr val="accent4"/>
        </a:solidFill>
      </dgm:spPr>
      <dgm:t>
        <a:bodyPr/>
        <a:lstStyle/>
        <a:p>
          <a:r>
            <a:rPr lang="en-US" dirty="0"/>
            <a:t>Subset of Capacity</a:t>
          </a:r>
        </a:p>
      </dgm:t>
    </dgm:pt>
    <dgm:pt modelId="{25FA8C8A-EE10-475F-9B52-78B6E0733EF2}" type="parTrans" cxnId="{C94BFC73-72A5-4619-8008-4D2A125D3135}">
      <dgm:prSet/>
      <dgm:spPr/>
      <dgm:t>
        <a:bodyPr/>
        <a:lstStyle/>
        <a:p>
          <a:endParaRPr lang="en-US"/>
        </a:p>
      </dgm:t>
    </dgm:pt>
    <dgm:pt modelId="{CB2BA475-0226-4F4E-8BCA-6CA936F3CC78}" type="sibTrans" cxnId="{C94BFC73-72A5-4619-8008-4D2A125D3135}">
      <dgm:prSet/>
      <dgm:spPr/>
      <dgm:t>
        <a:bodyPr/>
        <a:lstStyle/>
        <a:p>
          <a:endParaRPr lang="en-US"/>
        </a:p>
      </dgm:t>
    </dgm:pt>
    <dgm:pt modelId="{91ABD747-5448-4371-A450-BE32FDAB6F8D}">
      <dgm:prSet phldrT="[Text]"/>
      <dgm:spPr>
        <a:solidFill>
          <a:schemeClr val="tx2"/>
        </a:solidFill>
      </dgm:spPr>
      <dgm:t>
        <a:bodyPr/>
        <a:lstStyle/>
        <a:p>
          <a:r>
            <a:rPr lang="en-US" dirty="0"/>
            <a:t>Your Tenant</a:t>
          </a:r>
        </a:p>
      </dgm:t>
    </dgm:pt>
    <dgm:pt modelId="{F918B319-D798-450B-A315-6A4CB9136565}" type="parTrans" cxnId="{3BA2C9F5-A57E-4996-B289-245299EA8BFF}">
      <dgm:prSet/>
      <dgm:spPr/>
      <dgm:t>
        <a:bodyPr/>
        <a:lstStyle/>
        <a:p>
          <a:endParaRPr lang="en-US"/>
        </a:p>
      </dgm:t>
    </dgm:pt>
    <dgm:pt modelId="{1317F5C2-B63C-43CE-A118-C8CF26DA8DE4}" type="sibTrans" cxnId="{3BA2C9F5-A57E-4996-B289-245299EA8BFF}">
      <dgm:prSet/>
      <dgm:spPr/>
      <dgm:t>
        <a:bodyPr/>
        <a:lstStyle/>
        <a:p>
          <a:endParaRPr lang="en-US"/>
        </a:p>
      </dgm:t>
    </dgm:pt>
    <dgm:pt modelId="{3E733FA9-76C5-4FCE-B292-36074F8EF390}" type="pres">
      <dgm:prSet presAssocID="{5ED84428-E5A8-41DC-8A59-68804C5BEB46}" presName="Name0" presStyleCnt="0">
        <dgm:presLayoutVars>
          <dgm:chMax val="7"/>
          <dgm:resizeHandles val="exact"/>
        </dgm:presLayoutVars>
      </dgm:prSet>
      <dgm:spPr/>
    </dgm:pt>
    <dgm:pt modelId="{D7617B93-DF1D-4C5D-A785-3685D3C8CF1B}" type="pres">
      <dgm:prSet presAssocID="{5ED84428-E5A8-41DC-8A59-68804C5BEB46}" presName="comp1" presStyleCnt="0"/>
      <dgm:spPr/>
    </dgm:pt>
    <dgm:pt modelId="{92C04CAC-39CD-4815-8021-E6772EC39D96}" type="pres">
      <dgm:prSet presAssocID="{5ED84428-E5A8-41DC-8A59-68804C5BEB46}" presName="circle1" presStyleLbl="node1" presStyleIdx="0" presStyleCnt="4"/>
      <dgm:spPr/>
    </dgm:pt>
    <dgm:pt modelId="{9D1E4AF2-2D57-43CF-A2D5-FE6D1B47788E}" type="pres">
      <dgm:prSet presAssocID="{5ED84428-E5A8-41DC-8A59-68804C5BEB46}" presName="c1text" presStyleLbl="node1" presStyleIdx="0" presStyleCnt="4">
        <dgm:presLayoutVars>
          <dgm:bulletEnabled val="1"/>
        </dgm:presLayoutVars>
      </dgm:prSet>
      <dgm:spPr/>
    </dgm:pt>
    <dgm:pt modelId="{AF5B72EC-ADE6-4CB4-855B-7C3A1197C199}" type="pres">
      <dgm:prSet presAssocID="{5ED84428-E5A8-41DC-8A59-68804C5BEB46}" presName="comp2" presStyleCnt="0"/>
      <dgm:spPr/>
    </dgm:pt>
    <dgm:pt modelId="{47A924E8-A462-4772-9F11-C311E5AE74C9}" type="pres">
      <dgm:prSet presAssocID="{5ED84428-E5A8-41DC-8A59-68804C5BEB46}" presName="circle2" presStyleLbl="node1" presStyleIdx="1" presStyleCnt="4"/>
      <dgm:spPr/>
    </dgm:pt>
    <dgm:pt modelId="{9689C8A4-07E6-4EC4-9B38-BBF6AA215D60}" type="pres">
      <dgm:prSet presAssocID="{5ED84428-E5A8-41DC-8A59-68804C5BEB46}" presName="c2text" presStyleLbl="node1" presStyleIdx="1" presStyleCnt="4">
        <dgm:presLayoutVars>
          <dgm:bulletEnabled val="1"/>
        </dgm:presLayoutVars>
      </dgm:prSet>
      <dgm:spPr/>
    </dgm:pt>
    <dgm:pt modelId="{DFC246DC-CB4B-454A-905A-C0819BC94DEC}" type="pres">
      <dgm:prSet presAssocID="{5ED84428-E5A8-41DC-8A59-68804C5BEB46}" presName="comp3" presStyleCnt="0"/>
      <dgm:spPr/>
    </dgm:pt>
    <dgm:pt modelId="{C3D1C858-F130-4A58-A222-D10D381A49DD}" type="pres">
      <dgm:prSet presAssocID="{5ED84428-E5A8-41DC-8A59-68804C5BEB46}" presName="circle3" presStyleLbl="node1" presStyleIdx="2" presStyleCnt="4"/>
      <dgm:spPr/>
    </dgm:pt>
    <dgm:pt modelId="{336C4C11-028C-4F9F-9AA2-C771BC9BB1F7}" type="pres">
      <dgm:prSet presAssocID="{5ED84428-E5A8-41DC-8A59-68804C5BEB46}" presName="c3text" presStyleLbl="node1" presStyleIdx="2" presStyleCnt="4">
        <dgm:presLayoutVars>
          <dgm:bulletEnabled val="1"/>
        </dgm:presLayoutVars>
      </dgm:prSet>
      <dgm:spPr/>
    </dgm:pt>
    <dgm:pt modelId="{BF8963BD-F16F-4EDF-8ED3-DECB345025AF}" type="pres">
      <dgm:prSet presAssocID="{5ED84428-E5A8-41DC-8A59-68804C5BEB46}" presName="comp4" presStyleCnt="0"/>
      <dgm:spPr/>
    </dgm:pt>
    <dgm:pt modelId="{76B31089-C46C-4653-99D3-1E13EFB0C3B2}" type="pres">
      <dgm:prSet presAssocID="{5ED84428-E5A8-41DC-8A59-68804C5BEB46}" presName="circle4" presStyleLbl="node1" presStyleIdx="3" presStyleCnt="4"/>
      <dgm:spPr/>
    </dgm:pt>
    <dgm:pt modelId="{E6947BE4-3800-4BBD-AC25-491FD2A8B669}" type="pres">
      <dgm:prSet presAssocID="{5ED84428-E5A8-41DC-8A59-68804C5BEB46}" presName="c4text" presStyleLbl="node1" presStyleIdx="3" presStyleCnt="4">
        <dgm:presLayoutVars>
          <dgm:bulletEnabled val="1"/>
        </dgm:presLayoutVars>
      </dgm:prSet>
      <dgm:spPr/>
    </dgm:pt>
  </dgm:ptLst>
  <dgm:cxnLst>
    <dgm:cxn modelId="{C66A7E19-B3A9-48A4-96FC-1B402917014C}" type="presOf" srcId="{91ABD747-5448-4371-A450-BE32FDAB6F8D}" destId="{E6947BE4-3800-4BBD-AC25-491FD2A8B669}" srcOrd="1" destOrd="0" presId="urn:microsoft.com/office/officeart/2005/8/layout/venn2"/>
    <dgm:cxn modelId="{18A77D25-8F92-4998-A244-2D34D7943608}" srcId="{5ED84428-E5A8-41DC-8A59-68804C5BEB46}" destId="{520862A9-CABD-4E8C-9BAD-4D07378B5FF4}" srcOrd="1" destOrd="0" parTransId="{F258EABF-E6C3-46D9-B1FE-EC684534387A}" sibTransId="{04798B38-8FA9-49B2-80BF-7B54CDFC892D}"/>
    <dgm:cxn modelId="{F983922A-BBC9-4501-8AA0-46B44D83EE02}" type="presOf" srcId="{91ABD747-5448-4371-A450-BE32FDAB6F8D}" destId="{76B31089-C46C-4653-99D3-1E13EFB0C3B2}" srcOrd="0" destOrd="0" presId="urn:microsoft.com/office/officeart/2005/8/layout/venn2"/>
    <dgm:cxn modelId="{12CBFC2B-4695-4E82-A642-C46C1B571CD3}" type="presOf" srcId="{3F3C47F8-511F-4575-9F6D-924BF7679D8B}" destId="{C3D1C858-F130-4A58-A222-D10D381A49DD}" srcOrd="0" destOrd="0" presId="urn:microsoft.com/office/officeart/2005/8/layout/venn2"/>
    <dgm:cxn modelId="{C9901C3C-0D88-4083-BA80-A1AF4755AEC4}" type="presOf" srcId="{5ED84428-E5A8-41DC-8A59-68804C5BEB46}" destId="{3E733FA9-76C5-4FCE-B292-36074F8EF390}" srcOrd="0" destOrd="0" presId="urn:microsoft.com/office/officeart/2005/8/layout/venn2"/>
    <dgm:cxn modelId="{7102F85C-2028-42AA-AB7F-7E54E8EAB0B5}" type="presOf" srcId="{520862A9-CABD-4E8C-9BAD-4D07378B5FF4}" destId="{9689C8A4-07E6-4EC4-9B38-BBF6AA215D60}" srcOrd="1" destOrd="0" presId="urn:microsoft.com/office/officeart/2005/8/layout/venn2"/>
    <dgm:cxn modelId="{FBE13C72-CD00-43A6-9AB8-EB3E5FE49A65}" type="presOf" srcId="{3F3C47F8-511F-4575-9F6D-924BF7679D8B}" destId="{336C4C11-028C-4F9F-9AA2-C771BC9BB1F7}" srcOrd="1" destOrd="0" presId="urn:microsoft.com/office/officeart/2005/8/layout/venn2"/>
    <dgm:cxn modelId="{C94BFC73-72A5-4619-8008-4D2A125D3135}" srcId="{5ED84428-E5A8-41DC-8A59-68804C5BEB46}" destId="{3F3C47F8-511F-4575-9F6D-924BF7679D8B}" srcOrd="2" destOrd="0" parTransId="{25FA8C8A-EE10-475F-9B52-78B6E0733EF2}" sibTransId="{CB2BA475-0226-4F4E-8BCA-6CA936F3CC78}"/>
    <dgm:cxn modelId="{B6B8567B-A3EC-4DEE-A0A9-590D82FB157E}" type="presOf" srcId="{8D5C7E99-496B-4BC4-A2F9-7325DEA3328E}" destId="{9D1E4AF2-2D57-43CF-A2D5-FE6D1B47788E}" srcOrd="1" destOrd="0" presId="urn:microsoft.com/office/officeart/2005/8/layout/venn2"/>
    <dgm:cxn modelId="{D7D8E57C-1850-4CDD-9CAC-C4B7934E07F5}" type="presOf" srcId="{520862A9-CABD-4E8C-9BAD-4D07378B5FF4}" destId="{47A924E8-A462-4772-9F11-C311E5AE74C9}" srcOrd="0" destOrd="0" presId="urn:microsoft.com/office/officeart/2005/8/layout/venn2"/>
    <dgm:cxn modelId="{83F8B18D-768C-47B2-840D-640ADA27A42E}" srcId="{5ED84428-E5A8-41DC-8A59-68804C5BEB46}" destId="{8D5C7E99-496B-4BC4-A2F9-7325DEA3328E}" srcOrd="0" destOrd="0" parTransId="{ED6C32D9-92D7-4DC7-879B-9C369CE129B3}" sibTransId="{DA987968-E4CA-4DE9-BABD-4E69F1085691}"/>
    <dgm:cxn modelId="{3BA2C9F5-A57E-4996-B289-245299EA8BFF}" srcId="{5ED84428-E5A8-41DC-8A59-68804C5BEB46}" destId="{91ABD747-5448-4371-A450-BE32FDAB6F8D}" srcOrd="3" destOrd="0" parTransId="{F918B319-D798-450B-A315-6A4CB9136565}" sibTransId="{1317F5C2-B63C-43CE-A118-C8CF26DA8DE4}"/>
    <dgm:cxn modelId="{EA2E84FC-D7B3-4E14-94EC-9FFEACF19445}" type="presOf" srcId="{8D5C7E99-496B-4BC4-A2F9-7325DEA3328E}" destId="{92C04CAC-39CD-4815-8021-E6772EC39D96}" srcOrd="0" destOrd="0" presId="urn:microsoft.com/office/officeart/2005/8/layout/venn2"/>
    <dgm:cxn modelId="{88BF732E-D622-4398-B35D-3BBE2FB7CBE8}" type="presParOf" srcId="{3E733FA9-76C5-4FCE-B292-36074F8EF390}" destId="{D7617B93-DF1D-4C5D-A785-3685D3C8CF1B}" srcOrd="0" destOrd="0" presId="urn:microsoft.com/office/officeart/2005/8/layout/venn2"/>
    <dgm:cxn modelId="{7AED999E-DEBF-4056-B5BE-214B2A35C0BD}" type="presParOf" srcId="{D7617B93-DF1D-4C5D-A785-3685D3C8CF1B}" destId="{92C04CAC-39CD-4815-8021-E6772EC39D96}" srcOrd="0" destOrd="0" presId="urn:microsoft.com/office/officeart/2005/8/layout/venn2"/>
    <dgm:cxn modelId="{B74F36D4-8921-412A-A6F6-3E390065EA0C}" type="presParOf" srcId="{D7617B93-DF1D-4C5D-A785-3685D3C8CF1B}" destId="{9D1E4AF2-2D57-43CF-A2D5-FE6D1B47788E}" srcOrd="1" destOrd="0" presId="urn:microsoft.com/office/officeart/2005/8/layout/venn2"/>
    <dgm:cxn modelId="{9CAB8CFB-46AD-45AA-A144-FFF0B7809B4A}" type="presParOf" srcId="{3E733FA9-76C5-4FCE-B292-36074F8EF390}" destId="{AF5B72EC-ADE6-4CB4-855B-7C3A1197C199}" srcOrd="1" destOrd="0" presId="urn:microsoft.com/office/officeart/2005/8/layout/venn2"/>
    <dgm:cxn modelId="{7607A4D1-35CD-4058-8D14-3CFA718B45B3}" type="presParOf" srcId="{AF5B72EC-ADE6-4CB4-855B-7C3A1197C199}" destId="{47A924E8-A462-4772-9F11-C311E5AE74C9}" srcOrd="0" destOrd="0" presId="urn:microsoft.com/office/officeart/2005/8/layout/venn2"/>
    <dgm:cxn modelId="{3FEF2AC6-A3DE-4A22-8FD5-EA34FDAD4E39}" type="presParOf" srcId="{AF5B72EC-ADE6-4CB4-855B-7C3A1197C199}" destId="{9689C8A4-07E6-4EC4-9B38-BBF6AA215D60}" srcOrd="1" destOrd="0" presId="urn:microsoft.com/office/officeart/2005/8/layout/venn2"/>
    <dgm:cxn modelId="{C0F25F84-7549-4200-A183-A549D53AC0CF}" type="presParOf" srcId="{3E733FA9-76C5-4FCE-B292-36074F8EF390}" destId="{DFC246DC-CB4B-454A-905A-C0819BC94DEC}" srcOrd="2" destOrd="0" presId="urn:microsoft.com/office/officeart/2005/8/layout/venn2"/>
    <dgm:cxn modelId="{CE1E2F04-1737-428A-B99F-F5D86E5FD98F}" type="presParOf" srcId="{DFC246DC-CB4B-454A-905A-C0819BC94DEC}" destId="{C3D1C858-F130-4A58-A222-D10D381A49DD}" srcOrd="0" destOrd="0" presId="urn:microsoft.com/office/officeart/2005/8/layout/venn2"/>
    <dgm:cxn modelId="{2A9501B5-239B-469C-9B9F-36D7BD395764}" type="presParOf" srcId="{DFC246DC-CB4B-454A-905A-C0819BC94DEC}" destId="{336C4C11-028C-4F9F-9AA2-C771BC9BB1F7}" srcOrd="1" destOrd="0" presId="urn:microsoft.com/office/officeart/2005/8/layout/venn2"/>
    <dgm:cxn modelId="{5B3FE99C-C17E-4071-8C82-05D4E557BABA}" type="presParOf" srcId="{3E733FA9-76C5-4FCE-B292-36074F8EF390}" destId="{BF8963BD-F16F-4EDF-8ED3-DECB345025AF}" srcOrd="3" destOrd="0" presId="urn:microsoft.com/office/officeart/2005/8/layout/venn2"/>
    <dgm:cxn modelId="{EDE59858-25D1-4F55-B3A2-C2DF9A2D058B}" type="presParOf" srcId="{BF8963BD-F16F-4EDF-8ED3-DECB345025AF}" destId="{76B31089-C46C-4653-99D3-1E13EFB0C3B2}" srcOrd="0" destOrd="0" presId="urn:microsoft.com/office/officeart/2005/8/layout/venn2"/>
    <dgm:cxn modelId="{F72DCF44-CDEA-4AB4-AA56-05DBB473A6E2}" type="presParOf" srcId="{BF8963BD-F16F-4EDF-8ED3-DECB345025AF}" destId="{E6947BE4-3800-4BBD-AC25-491FD2A8B66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04CAC-39CD-4815-8021-E6772EC39D96}">
      <dsp:nvSpPr>
        <dsp:cNvPr id="0" name=""/>
        <dsp:cNvSpPr/>
      </dsp:nvSpPr>
      <dsp:spPr>
        <a:xfrm>
          <a:off x="1628518" y="0"/>
          <a:ext cx="5069243" cy="5069243"/>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All tenants</a:t>
          </a:r>
        </a:p>
      </dsp:txBody>
      <dsp:txXfrm>
        <a:off x="3454459" y="253462"/>
        <a:ext cx="1417360" cy="760386"/>
      </dsp:txXfrm>
    </dsp:sp>
    <dsp:sp modelId="{47A924E8-A462-4772-9F11-C311E5AE74C9}">
      <dsp:nvSpPr>
        <dsp:cNvPr id="0" name=""/>
        <dsp:cNvSpPr/>
      </dsp:nvSpPr>
      <dsp:spPr>
        <a:xfrm>
          <a:off x="2135442" y="1013848"/>
          <a:ext cx="4055394" cy="40553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1+ Environments</a:t>
          </a:r>
        </a:p>
      </dsp:txBody>
      <dsp:txXfrm>
        <a:off x="3454459" y="1257172"/>
        <a:ext cx="1417360" cy="729970"/>
      </dsp:txXfrm>
    </dsp:sp>
    <dsp:sp modelId="{C3D1C858-F130-4A58-A222-D10D381A49DD}">
      <dsp:nvSpPr>
        <dsp:cNvPr id="0" name=""/>
        <dsp:cNvSpPr/>
      </dsp:nvSpPr>
      <dsp:spPr>
        <a:xfrm>
          <a:off x="2642366" y="2027697"/>
          <a:ext cx="3041545" cy="3041545"/>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Subset of Capacity</a:t>
          </a:r>
        </a:p>
      </dsp:txBody>
      <dsp:txXfrm>
        <a:off x="3454459" y="2255813"/>
        <a:ext cx="1417360" cy="684347"/>
      </dsp:txXfrm>
    </dsp:sp>
    <dsp:sp modelId="{76B31089-C46C-4653-99D3-1E13EFB0C3B2}">
      <dsp:nvSpPr>
        <dsp:cNvPr id="0" name=""/>
        <dsp:cNvSpPr/>
      </dsp:nvSpPr>
      <dsp:spPr>
        <a:xfrm>
          <a:off x="3149290" y="3041545"/>
          <a:ext cx="2027697" cy="2027697"/>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Your Tenant</a:t>
          </a:r>
        </a:p>
      </dsp:txBody>
      <dsp:txXfrm>
        <a:off x="3446240" y="3548470"/>
        <a:ext cx="1433798" cy="101384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92D84-C736-4399-B650-7F644F257A43}" type="datetimeFigureOut">
              <a:rPr lang="en-US" smtClean="0"/>
              <a:t>11/19/18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0D0BBC-8913-4D46-A28A-0DA0B45D5E5B}" type="slidenum">
              <a:rPr lang="en-US" smtClean="0"/>
              <a:t>‹#›</a:t>
            </a:fld>
            <a:endParaRPr lang="en-US"/>
          </a:p>
        </p:txBody>
      </p:sp>
    </p:spTree>
    <p:extLst>
      <p:ext uri="{BB962C8B-B14F-4D97-AF65-F5344CB8AC3E}">
        <p14:creationId xmlns:p14="http://schemas.microsoft.com/office/powerpoint/2010/main" val="288877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2320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10:56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76972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17113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16759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6800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96799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49603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31600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07845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87085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14056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5973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52512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01305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66308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53936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98470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26404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936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23600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7348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01353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078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10:56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51924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10:56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843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11/19/18 10:56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1578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9720C3-5E78-884D-B443-5D3B17458255}"/>
              </a:ext>
            </a:extLst>
          </p:cNvPr>
          <p:cNvPicPr>
            <a:picLocks noChangeAspect="1"/>
          </p:cNvPicPr>
          <p:nvPr/>
        </p:nvPicPr>
        <p:blipFill rotWithShape="1">
          <a:blip r:embed="rId2">
            <a:extLst>
              <a:ext uri="{28A0092B-C50C-407E-A947-70E740481C1C}">
                <a14:useLocalDpi xmlns:a14="http://schemas.microsoft.com/office/drawing/2010/main" val="0"/>
              </a:ext>
            </a:extLst>
          </a:blip>
          <a:srcRect t="20456"/>
          <a:stretch/>
        </p:blipFill>
        <p:spPr>
          <a:xfrm>
            <a:off x="0" y="-1"/>
            <a:ext cx="12192000" cy="6465375"/>
          </a:xfrm>
          <a:prstGeom prst="rect">
            <a:avLst/>
          </a:prstGeom>
        </p:spPr>
      </p:pic>
      <p:sp>
        <p:nvSpPr>
          <p:cNvPr id="2" name="Title 1">
            <a:extLst>
              <a:ext uri="{FF2B5EF4-FFF2-40B4-BE49-F238E27FC236}">
                <a16:creationId xmlns:a16="http://schemas.microsoft.com/office/drawing/2014/main" id="{CA9711F9-3F9C-FC48-B9DC-CE082F94242E}"/>
              </a:ext>
            </a:extLst>
          </p:cNvPr>
          <p:cNvSpPr>
            <a:spLocks noGrp="1"/>
          </p:cNvSpPr>
          <p:nvPr>
            <p:ph type="ctrTitle"/>
          </p:nvPr>
        </p:nvSpPr>
        <p:spPr>
          <a:xfrm>
            <a:off x="2405167" y="832471"/>
            <a:ext cx="6863443" cy="2420203"/>
          </a:xfrm>
        </p:spPr>
        <p:txBody>
          <a:bodyPr anchor="t"/>
          <a:lstStyle>
            <a:lvl1pPr algn="ctr">
              <a:defRPr sz="6000" b="0" i="0">
                <a:solidFill>
                  <a:schemeClr val="bg1"/>
                </a:solidFill>
                <a:latin typeface="Gill Sans Light" panose="020B0302020104020203" pitchFamily="34" charset="-79"/>
                <a:cs typeface="Gill Sans Light" panose="020B0302020104020203" pitchFamily="34" charset="-79"/>
              </a:defRPr>
            </a:lvl1pPr>
          </a:lstStyle>
          <a:p>
            <a:r>
              <a:rPr lang="en-US" dirty="0"/>
              <a:t>Click to edit Master title style</a:t>
            </a:r>
          </a:p>
        </p:txBody>
      </p:sp>
      <p:sp>
        <p:nvSpPr>
          <p:cNvPr id="3" name="Subtitle 2">
            <a:extLst>
              <a:ext uri="{FF2B5EF4-FFF2-40B4-BE49-F238E27FC236}">
                <a16:creationId xmlns:a16="http://schemas.microsoft.com/office/drawing/2014/main" id="{02662698-0134-6F48-9280-0BE9E46690A1}"/>
              </a:ext>
            </a:extLst>
          </p:cNvPr>
          <p:cNvSpPr>
            <a:spLocks noGrp="1"/>
          </p:cNvSpPr>
          <p:nvPr>
            <p:ph type="subTitle" idx="1"/>
          </p:nvPr>
        </p:nvSpPr>
        <p:spPr>
          <a:xfrm>
            <a:off x="2405167" y="3252674"/>
            <a:ext cx="6863442" cy="1655762"/>
          </a:xfrm>
        </p:spPr>
        <p:txBody>
          <a:bodyPr/>
          <a:lstStyle>
            <a:lvl1pPr marL="0" indent="0" algn="ctr">
              <a:buNone/>
              <a:defRPr sz="2400">
                <a:solidFill>
                  <a:srgbClr val="263A9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76F0F6E7-541D-8B4E-8E91-0AA7E3351ADC}"/>
              </a:ext>
            </a:extLst>
          </p:cNvPr>
          <p:cNvSpPr>
            <a:spLocks noGrp="1"/>
          </p:cNvSpPr>
          <p:nvPr>
            <p:ph type="sldNum" sz="quarter" idx="12"/>
          </p:nvPr>
        </p:nvSpPr>
        <p:spPr/>
        <p:txBody>
          <a:bodyPr/>
          <a:lstStyle/>
          <a:p>
            <a:fld id="{7CEFD883-2721-4011-B4CA-E4E3D9A3C300}" type="slidenum">
              <a:rPr lang="en-US" smtClean="0"/>
              <a:t>‹#›</a:t>
            </a:fld>
            <a:endParaRPr lang="en-US"/>
          </a:p>
        </p:txBody>
      </p:sp>
    </p:spTree>
    <p:extLst>
      <p:ext uri="{BB962C8B-B14F-4D97-AF65-F5344CB8AC3E}">
        <p14:creationId xmlns:p14="http://schemas.microsoft.com/office/powerpoint/2010/main" val="4272492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 Light Gray">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DFF2-AE89-9A48-9A3E-E0C20EA596E7}"/>
              </a:ext>
            </a:extLst>
          </p:cNvPr>
          <p:cNvSpPr>
            <a:spLocks noGrp="1"/>
          </p:cNvSpPr>
          <p:nvPr>
            <p:ph type="title"/>
          </p:nvPr>
        </p:nvSpPr>
        <p:spPr>
          <a:xfrm>
            <a:off x="831850" y="1709738"/>
            <a:ext cx="10515600" cy="2852737"/>
          </a:xfrm>
        </p:spPr>
        <p:txBody>
          <a:bodyPr anchor="b"/>
          <a:lstStyle>
            <a:lvl1pPr>
              <a:defRPr sz="6000">
                <a:solidFill>
                  <a:schemeClr val="accent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2AA0DDA-9C2B-2F45-B0C6-D557CB15E3F3}"/>
              </a:ext>
            </a:extLst>
          </p:cNvPr>
          <p:cNvSpPr>
            <a:spLocks noGrp="1"/>
          </p:cNvSpPr>
          <p:nvPr>
            <p:ph type="body" idx="1"/>
          </p:nvPr>
        </p:nvSpPr>
        <p:spPr>
          <a:xfrm>
            <a:off x="831850" y="4589463"/>
            <a:ext cx="10515600" cy="1500187"/>
          </a:xfrm>
        </p:spPr>
        <p:txBody>
          <a:bodyPr/>
          <a:lstStyle>
            <a:lvl1pPr marL="0" indent="0">
              <a:buNone/>
              <a:defRPr sz="2400">
                <a:solidFill>
                  <a:srgbClr val="41404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BB27C24-838F-9743-8B17-22892190FDC3}"/>
              </a:ext>
            </a:extLst>
          </p:cNvPr>
          <p:cNvSpPr>
            <a:spLocks noGrp="1"/>
          </p:cNvSpPr>
          <p:nvPr>
            <p:ph type="sldNum" sz="quarter" idx="12"/>
          </p:nvPr>
        </p:nvSpPr>
        <p:spPr/>
        <p:txBody>
          <a:bodyPr/>
          <a:lstStyle/>
          <a:p>
            <a:fld id="{7CEFD883-2721-4011-B4CA-E4E3D9A3C300}" type="slidenum">
              <a:rPr lang="en-US" smtClean="0"/>
              <a:t>‹#›</a:t>
            </a:fld>
            <a:endParaRPr lang="en-US"/>
          </a:p>
        </p:txBody>
      </p:sp>
    </p:spTree>
    <p:extLst>
      <p:ext uri="{BB962C8B-B14F-4D97-AF65-F5344CB8AC3E}">
        <p14:creationId xmlns:p14="http://schemas.microsoft.com/office/powerpoint/2010/main" val="120375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ED26-E640-9F48-82DF-D820A7424E8A}"/>
              </a:ext>
            </a:extLst>
          </p:cNvPr>
          <p:cNvSpPr>
            <a:spLocks noGrp="1"/>
          </p:cNvSpPr>
          <p:nvPr>
            <p:ph type="title"/>
          </p:nvPr>
        </p:nvSpPr>
        <p:spPr>
          <a:xfrm>
            <a:off x="838199" y="0"/>
            <a:ext cx="10515600" cy="1325563"/>
          </a:xfrm>
        </p:spPr>
        <p:txBody>
          <a:bodyPr/>
          <a:lstStyle>
            <a:lvl1pPr>
              <a:defRPr>
                <a:solidFill>
                  <a:srgbClr val="0080CD"/>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2A8EF6F8-1A96-2B44-84C6-E913F416F6F1}"/>
              </a:ext>
            </a:extLst>
          </p:cNvPr>
          <p:cNvSpPr>
            <a:spLocks noGrp="1"/>
          </p:cNvSpPr>
          <p:nvPr>
            <p:ph type="sldNum" sz="quarter" idx="12"/>
          </p:nvPr>
        </p:nvSpPr>
        <p:spPr/>
        <p:txBody>
          <a:bodyPr/>
          <a:lstStyle/>
          <a:p>
            <a:fld id="{7CEFD883-2721-4011-B4CA-E4E3D9A3C300}" type="slidenum">
              <a:rPr lang="en-US" smtClean="0"/>
              <a:t>‹#›</a:t>
            </a:fld>
            <a:endParaRPr lang="en-US"/>
          </a:p>
        </p:txBody>
      </p:sp>
    </p:spTree>
    <p:extLst>
      <p:ext uri="{BB962C8B-B14F-4D97-AF65-F5344CB8AC3E}">
        <p14:creationId xmlns:p14="http://schemas.microsoft.com/office/powerpoint/2010/main" val="1165998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ase Out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3E32-81D0-504C-84B7-7F1152A68B2B}"/>
              </a:ext>
            </a:extLst>
          </p:cNvPr>
          <p:cNvSpPr>
            <a:spLocks noGrp="1"/>
          </p:cNvSpPr>
          <p:nvPr>
            <p:ph type="title"/>
          </p:nvPr>
        </p:nvSpPr>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84EFBE5-3245-024D-8A6A-C0BF6912BFCD}"/>
              </a:ext>
            </a:extLst>
          </p:cNvPr>
          <p:cNvSpPr>
            <a:spLocks noGrp="1"/>
          </p:cNvSpPr>
          <p:nvPr>
            <p:ph type="sldNum" sz="quarter" idx="10"/>
          </p:nvPr>
        </p:nvSpPr>
        <p:spPr/>
        <p:txBody>
          <a:bodyPr/>
          <a:lstStyle/>
          <a:p>
            <a:fld id="{7CEFD883-2721-4011-B4CA-E4E3D9A3C300}" type="slidenum">
              <a:rPr lang="en-US" smtClean="0"/>
              <a:t>‹#›</a:t>
            </a:fld>
            <a:endParaRPr lang="en-US"/>
          </a:p>
        </p:txBody>
      </p:sp>
      <p:sp>
        <p:nvSpPr>
          <p:cNvPr id="18" name="Rectangle 17">
            <a:extLst>
              <a:ext uri="{FF2B5EF4-FFF2-40B4-BE49-F238E27FC236}">
                <a16:creationId xmlns:a16="http://schemas.microsoft.com/office/drawing/2014/main" id="{4B210256-4F91-EE47-9DF3-F94A42B3FAFB}"/>
              </a:ext>
            </a:extLst>
          </p:cNvPr>
          <p:cNvSpPr/>
          <p:nvPr/>
        </p:nvSpPr>
        <p:spPr>
          <a:xfrm>
            <a:off x="1164967" y="2073442"/>
            <a:ext cx="2286000" cy="3657600"/>
          </a:xfrm>
          <a:prstGeom prst="rect">
            <a:avLst/>
          </a:prstGeom>
          <a:solidFill>
            <a:srgbClr val="263A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609EFA7-F8D2-7E42-8A87-900EB35D3EC1}"/>
              </a:ext>
            </a:extLst>
          </p:cNvPr>
          <p:cNvSpPr/>
          <p:nvPr/>
        </p:nvSpPr>
        <p:spPr>
          <a:xfrm>
            <a:off x="3694652" y="2073442"/>
            <a:ext cx="2286000" cy="3657600"/>
          </a:xfrm>
          <a:prstGeom prst="rect">
            <a:avLst/>
          </a:prstGeom>
          <a:solidFill>
            <a:srgbClr val="414042">
              <a:alpha val="99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70C96AB-9DC2-6F40-9BD3-15A4FC886747}"/>
              </a:ext>
            </a:extLst>
          </p:cNvPr>
          <p:cNvSpPr/>
          <p:nvPr/>
        </p:nvSpPr>
        <p:spPr>
          <a:xfrm>
            <a:off x="6224337" y="2073442"/>
            <a:ext cx="2286000" cy="3657600"/>
          </a:xfrm>
          <a:prstGeom prst="rect">
            <a:avLst/>
          </a:prstGeom>
          <a:solidFill>
            <a:srgbClr val="0080C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DDD6624-6DD0-AF46-B404-BEC86875B6B2}"/>
              </a:ext>
            </a:extLst>
          </p:cNvPr>
          <p:cNvSpPr/>
          <p:nvPr/>
        </p:nvSpPr>
        <p:spPr>
          <a:xfrm>
            <a:off x="8754022" y="2073442"/>
            <a:ext cx="2286000" cy="3657600"/>
          </a:xfrm>
          <a:prstGeom prst="rect">
            <a:avLst/>
          </a:prstGeom>
          <a:solidFill>
            <a:srgbClr val="263A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C7BAC2D-5F3B-8747-B06F-BA95CB8C6CCE}"/>
              </a:ext>
            </a:extLst>
          </p:cNvPr>
          <p:cNvSpPr txBox="1"/>
          <p:nvPr/>
        </p:nvSpPr>
        <p:spPr>
          <a:xfrm>
            <a:off x="1433936" y="2253216"/>
            <a:ext cx="1798629" cy="400110"/>
          </a:xfrm>
          <a:prstGeom prst="rect">
            <a:avLst/>
          </a:prstGeom>
          <a:noFill/>
        </p:spPr>
        <p:txBody>
          <a:bodyPr wrap="square" rtlCol="0">
            <a:spAutoFit/>
          </a:bodyPr>
          <a:lstStyle/>
          <a:p>
            <a:pPr algn="ctr"/>
            <a:r>
              <a:rPr lang="en-US" sz="2000" b="0" i="0" dirty="0">
                <a:solidFill>
                  <a:schemeClr val="bg1"/>
                </a:solidFill>
                <a:latin typeface="Gill Sans" panose="020B0502020104020203" pitchFamily="34" charset="-79"/>
                <a:cs typeface="Gill Sans" panose="020B0502020104020203" pitchFamily="34" charset="-79"/>
              </a:rPr>
              <a:t>Objective</a:t>
            </a:r>
          </a:p>
        </p:txBody>
      </p:sp>
      <p:sp>
        <p:nvSpPr>
          <p:cNvPr id="26" name="TextBox 25">
            <a:extLst>
              <a:ext uri="{FF2B5EF4-FFF2-40B4-BE49-F238E27FC236}">
                <a16:creationId xmlns:a16="http://schemas.microsoft.com/office/drawing/2014/main" id="{5BB94128-664D-384E-99DD-7AA8D75049B2}"/>
              </a:ext>
            </a:extLst>
          </p:cNvPr>
          <p:cNvSpPr txBox="1"/>
          <p:nvPr/>
        </p:nvSpPr>
        <p:spPr>
          <a:xfrm>
            <a:off x="6468022" y="2178204"/>
            <a:ext cx="1798630" cy="400110"/>
          </a:xfrm>
          <a:prstGeom prst="rect">
            <a:avLst/>
          </a:prstGeom>
          <a:noFill/>
        </p:spPr>
        <p:txBody>
          <a:bodyPr wrap="square" rtlCol="0">
            <a:spAutoFit/>
          </a:bodyPr>
          <a:lstStyle/>
          <a:p>
            <a:pPr algn="ctr"/>
            <a:r>
              <a:rPr lang="en-US" sz="2000" b="0" i="0" dirty="0">
                <a:solidFill>
                  <a:schemeClr val="bg1"/>
                </a:solidFill>
                <a:latin typeface="Gill Sans" panose="020B0502020104020203" pitchFamily="34" charset="-79"/>
                <a:cs typeface="Gill Sans" panose="020B0502020104020203" pitchFamily="34" charset="-79"/>
              </a:rPr>
              <a:t>Timing</a:t>
            </a:r>
          </a:p>
        </p:txBody>
      </p:sp>
      <p:sp>
        <p:nvSpPr>
          <p:cNvPr id="27" name="TextBox 26">
            <a:extLst>
              <a:ext uri="{FF2B5EF4-FFF2-40B4-BE49-F238E27FC236}">
                <a16:creationId xmlns:a16="http://schemas.microsoft.com/office/drawing/2014/main" id="{363D4B57-9853-D445-BA9F-67CE6B005F98}"/>
              </a:ext>
            </a:extLst>
          </p:cNvPr>
          <p:cNvSpPr txBox="1"/>
          <p:nvPr/>
        </p:nvSpPr>
        <p:spPr>
          <a:xfrm>
            <a:off x="3938337" y="2230754"/>
            <a:ext cx="1798630" cy="400110"/>
          </a:xfrm>
          <a:prstGeom prst="rect">
            <a:avLst/>
          </a:prstGeom>
          <a:noFill/>
        </p:spPr>
        <p:txBody>
          <a:bodyPr wrap="square" rtlCol="0">
            <a:spAutoFit/>
          </a:bodyPr>
          <a:lstStyle/>
          <a:p>
            <a:pPr algn="ctr"/>
            <a:r>
              <a:rPr lang="en-US" sz="2000" b="0" i="0" dirty="0">
                <a:solidFill>
                  <a:schemeClr val="bg1"/>
                </a:solidFill>
                <a:latin typeface="Gill Sans" panose="020B0502020104020203" pitchFamily="34" charset="-79"/>
                <a:cs typeface="Gill Sans" panose="020B0502020104020203" pitchFamily="34" charset="-79"/>
              </a:rPr>
              <a:t>Scope</a:t>
            </a:r>
          </a:p>
        </p:txBody>
      </p:sp>
      <p:sp>
        <p:nvSpPr>
          <p:cNvPr id="28" name="TextBox 27">
            <a:extLst>
              <a:ext uri="{FF2B5EF4-FFF2-40B4-BE49-F238E27FC236}">
                <a16:creationId xmlns:a16="http://schemas.microsoft.com/office/drawing/2014/main" id="{1973959C-F778-BB40-A6E7-890869D1F205}"/>
              </a:ext>
            </a:extLst>
          </p:cNvPr>
          <p:cNvSpPr txBox="1"/>
          <p:nvPr/>
        </p:nvSpPr>
        <p:spPr>
          <a:xfrm>
            <a:off x="8997707" y="2175680"/>
            <a:ext cx="1798630" cy="400110"/>
          </a:xfrm>
          <a:prstGeom prst="rect">
            <a:avLst/>
          </a:prstGeom>
          <a:noFill/>
        </p:spPr>
        <p:txBody>
          <a:bodyPr wrap="square" rtlCol="0">
            <a:spAutoFit/>
          </a:bodyPr>
          <a:lstStyle/>
          <a:p>
            <a:pPr algn="ctr"/>
            <a:r>
              <a:rPr lang="en-US" sz="2000" b="0" i="0" dirty="0">
                <a:solidFill>
                  <a:schemeClr val="bg1"/>
                </a:solidFill>
                <a:latin typeface="Gill Sans" panose="020B0502020104020203" pitchFamily="34" charset="-79"/>
                <a:cs typeface="Gill Sans" panose="020B0502020104020203" pitchFamily="34" charset="-79"/>
              </a:rPr>
              <a:t>Investment</a:t>
            </a:r>
          </a:p>
        </p:txBody>
      </p:sp>
      <p:sp>
        <p:nvSpPr>
          <p:cNvPr id="30" name="Text Placeholder 29">
            <a:extLst>
              <a:ext uri="{FF2B5EF4-FFF2-40B4-BE49-F238E27FC236}">
                <a16:creationId xmlns:a16="http://schemas.microsoft.com/office/drawing/2014/main" id="{B53BC524-0F4A-724F-A7FD-90D2749D6BF5}"/>
              </a:ext>
            </a:extLst>
          </p:cNvPr>
          <p:cNvSpPr>
            <a:spLocks noGrp="1"/>
          </p:cNvSpPr>
          <p:nvPr>
            <p:ph type="body" sz="quarter" idx="11"/>
          </p:nvPr>
        </p:nvSpPr>
        <p:spPr>
          <a:xfrm>
            <a:off x="1433936" y="2653326"/>
            <a:ext cx="1798630" cy="2904076"/>
          </a:xfrm>
        </p:spPr>
        <p:txBody>
          <a:bodyPr>
            <a:noAutofit/>
          </a:bodyPr>
          <a:lstStyle>
            <a:lvl1pPr marL="0" indent="0">
              <a:buNone/>
              <a:defRPr sz="1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31" name="Text Placeholder 29">
            <a:extLst>
              <a:ext uri="{FF2B5EF4-FFF2-40B4-BE49-F238E27FC236}">
                <a16:creationId xmlns:a16="http://schemas.microsoft.com/office/drawing/2014/main" id="{1F929B52-2593-2348-902F-2C855DA5A094}"/>
              </a:ext>
            </a:extLst>
          </p:cNvPr>
          <p:cNvSpPr>
            <a:spLocks noGrp="1"/>
          </p:cNvSpPr>
          <p:nvPr>
            <p:ph type="body" sz="quarter" idx="12"/>
          </p:nvPr>
        </p:nvSpPr>
        <p:spPr>
          <a:xfrm>
            <a:off x="3938337" y="2630864"/>
            <a:ext cx="1798630" cy="2904076"/>
          </a:xfrm>
        </p:spPr>
        <p:txBody>
          <a:bodyPr>
            <a:normAutofit/>
          </a:bodyPr>
          <a:lstStyle>
            <a:lvl1pPr>
              <a:defRPr lang="en-US" sz="1400" b="0" i="0" kern="1200" dirty="0" smtClean="0">
                <a:solidFill>
                  <a:schemeClr val="bg1"/>
                </a:solidFill>
                <a:latin typeface="Gill Sans" panose="020B0502020104020203" pitchFamily="34" charset="-79"/>
                <a:ea typeface="+mn-ea"/>
                <a:cs typeface="Gill Sans" panose="020B0502020104020203" pitchFamily="34" charset="-79"/>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32" name="Text Placeholder 29">
            <a:extLst>
              <a:ext uri="{FF2B5EF4-FFF2-40B4-BE49-F238E27FC236}">
                <a16:creationId xmlns:a16="http://schemas.microsoft.com/office/drawing/2014/main" id="{9E35739B-8E7A-1E48-99D0-DEE3EE3CE556}"/>
              </a:ext>
            </a:extLst>
          </p:cNvPr>
          <p:cNvSpPr>
            <a:spLocks noGrp="1"/>
          </p:cNvSpPr>
          <p:nvPr>
            <p:ph type="body" sz="quarter" idx="13"/>
          </p:nvPr>
        </p:nvSpPr>
        <p:spPr>
          <a:xfrm>
            <a:off x="6468022" y="2630864"/>
            <a:ext cx="1798630" cy="2904076"/>
          </a:xfrm>
        </p:spPr>
        <p:txBody>
          <a:bodyPr/>
          <a:lstStyle>
            <a:lvl1pPr marL="0" indent="0">
              <a:buNone/>
              <a:defRPr lang="en-US" sz="1400" b="0" i="0" kern="1200" dirty="0" smtClean="0">
                <a:solidFill>
                  <a:schemeClr val="bg1"/>
                </a:solidFill>
                <a:latin typeface="Gill Sans" panose="020B0502020104020203" pitchFamily="34" charset="-79"/>
                <a:ea typeface="+mn-ea"/>
                <a:cs typeface="Gill Sans" panose="020B0502020104020203" pitchFamily="34" charset="-79"/>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33" name="Text Placeholder 29">
            <a:extLst>
              <a:ext uri="{FF2B5EF4-FFF2-40B4-BE49-F238E27FC236}">
                <a16:creationId xmlns:a16="http://schemas.microsoft.com/office/drawing/2014/main" id="{18AB2709-A54A-DC44-A4CD-7D2267B1D39B}"/>
              </a:ext>
            </a:extLst>
          </p:cNvPr>
          <p:cNvSpPr>
            <a:spLocks noGrp="1"/>
          </p:cNvSpPr>
          <p:nvPr>
            <p:ph type="body" sz="quarter" idx="14"/>
          </p:nvPr>
        </p:nvSpPr>
        <p:spPr>
          <a:xfrm>
            <a:off x="8997707" y="2630864"/>
            <a:ext cx="1798630" cy="2904076"/>
          </a:xfrm>
        </p:spPr>
        <p:txBody>
          <a:bodyPr>
            <a:normAutofit/>
          </a:bodyPr>
          <a:lstStyle>
            <a:lvl1pPr>
              <a:defRPr lang="en-US" sz="1400" b="0" i="0" kern="1200" dirty="0">
                <a:solidFill>
                  <a:schemeClr val="bg1"/>
                </a:solidFill>
                <a:latin typeface="Gill Sans" panose="020B0502020104020203" pitchFamily="34" charset="-79"/>
                <a:ea typeface="+mn-ea"/>
                <a:cs typeface="Gill Sans" panose="020B0502020104020203" pitchFamily="34" charset="-79"/>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Tree>
    <p:extLst>
      <p:ext uri="{BB962C8B-B14F-4D97-AF65-F5344CB8AC3E}">
        <p14:creationId xmlns:p14="http://schemas.microsoft.com/office/powerpoint/2010/main" val="4281250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sks and A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E2C4F-6538-0E41-A00E-79C9742B8B7C}"/>
              </a:ext>
            </a:extLst>
          </p:cNvPr>
          <p:cNvSpPr>
            <a:spLocks noGrp="1"/>
          </p:cNvSpPr>
          <p:nvPr>
            <p:ph type="title"/>
          </p:nvPr>
        </p:nvSpPr>
        <p:spPr>
          <a:xfrm>
            <a:off x="838199" y="0"/>
            <a:ext cx="10515600" cy="1325563"/>
          </a:xfrm>
        </p:spPr>
        <p:txBody>
          <a:bodyPr/>
          <a:lstStyle>
            <a:lvl1pPr>
              <a:defRPr>
                <a:solidFill>
                  <a:srgbClr val="0080CD"/>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F374F8-C424-BD48-9C62-439026354291}"/>
              </a:ext>
            </a:extLst>
          </p:cNvPr>
          <p:cNvSpPr>
            <a:spLocks noGrp="1"/>
          </p:cNvSpPr>
          <p:nvPr>
            <p:ph idx="1"/>
          </p:nvPr>
        </p:nvSpPr>
        <p:spPr>
          <a:xfrm>
            <a:off x="5711252" y="1325563"/>
            <a:ext cx="5642548" cy="485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DE6DBA2-DEB5-3948-A05D-E391CDF3E486}"/>
              </a:ext>
            </a:extLst>
          </p:cNvPr>
          <p:cNvSpPr>
            <a:spLocks noGrp="1"/>
          </p:cNvSpPr>
          <p:nvPr>
            <p:ph type="sldNum" sz="quarter" idx="12"/>
          </p:nvPr>
        </p:nvSpPr>
        <p:spPr/>
        <p:txBody>
          <a:bodyPr/>
          <a:lstStyle/>
          <a:p>
            <a:fld id="{7CEFD883-2721-4011-B4CA-E4E3D9A3C300}" type="slidenum">
              <a:rPr lang="en-US" smtClean="0"/>
              <a:t>‹#›</a:t>
            </a:fld>
            <a:endParaRPr lang="en-US"/>
          </a:p>
        </p:txBody>
      </p:sp>
      <p:pic>
        <p:nvPicPr>
          <p:cNvPr id="7" name="Picture 6">
            <a:extLst>
              <a:ext uri="{FF2B5EF4-FFF2-40B4-BE49-F238E27FC236}">
                <a16:creationId xmlns:a16="http://schemas.microsoft.com/office/drawing/2014/main" id="{4EE4737F-81D3-1A4F-BCCB-75840A01266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7733" y="1494840"/>
            <a:ext cx="4696793" cy="4154984"/>
          </a:xfrm>
          <a:prstGeom prst="rect">
            <a:avLst/>
          </a:prstGeom>
        </p:spPr>
      </p:pic>
    </p:spTree>
    <p:extLst>
      <p:ext uri="{BB962C8B-B14F-4D97-AF65-F5344CB8AC3E}">
        <p14:creationId xmlns:p14="http://schemas.microsoft.com/office/powerpoint/2010/main" val="1832415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ctivities and Approa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E2C4F-6538-0E41-A00E-79C9742B8B7C}"/>
              </a:ext>
            </a:extLst>
          </p:cNvPr>
          <p:cNvSpPr>
            <a:spLocks noGrp="1"/>
          </p:cNvSpPr>
          <p:nvPr>
            <p:ph type="title"/>
          </p:nvPr>
        </p:nvSpPr>
        <p:spPr>
          <a:xfrm>
            <a:off x="838199" y="0"/>
            <a:ext cx="10515600" cy="1325563"/>
          </a:xfrm>
        </p:spPr>
        <p:txBody>
          <a:bodyPr/>
          <a:lstStyle>
            <a:lvl1pPr>
              <a:defRPr>
                <a:solidFill>
                  <a:srgbClr val="0080CD"/>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F374F8-C424-BD48-9C62-439026354291}"/>
              </a:ext>
            </a:extLst>
          </p:cNvPr>
          <p:cNvSpPr>
            <a:spLocks noGrp="1"/>
          </p:cNvSpPr>
          <p:nvPr>
            <p:ph idx="1"/>
          </p:nvPr>
        </p:nvSpPr>
        <p:spPr>
          <a:xfrm>
            <a:off x="838199" y="1325563"/>
            <a:ext cx="5642548" cy="485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DE6DBA2-DEB5-3948-A05D-E391CDF3E486}"/>
              </a:ext>
            </a:extLst>
          </p:cNvPr>
          <p:cNvSpPr>
            <a:spLocks noGrp="1"/>
          </p:cNvSpPr>
          <p:nvPr>
            <p:ph type="sldNum" sz="quarter" idx="12"/>
          </p:nvPr>
        </p:nvSpPr>
        <p:spPr/>
        <p:txBody>
          <a:bodyPr/>
          <a:lstStyle/>
          <a:p>
            <a:fld id="{7CEFD883-2721-4011-B4CA-E4E3D9A3C300}" type="slidenum">
              <a:rPr lang="en-US" smtClean="0"/>
              <a:t>‹#›</a:t>
            </a:fld>
            <a:endParaRPr lang="en-US"/>
          </a:p>
        </p:txBody>
      </p:sp>
      <p:pic>
        <p:nvPicPr>
          <p:cNvPr id="8" name="Picture 7">
            <a:extLst>
              <a:ext uri="{FF2B5EF4-FFF2-40B4-BE49-F238E27FC236}">
                <a16:creationId xmlns:a16="http://schemas.microsoft.com/office/drawing/2014/main" id="{A1022E80-8B0C-874D-8FED-3CB53353AE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57974" y="1494841"/>
            <a:ext cx="4696793" cy="2097446"/>
          </a:xfrm>
          <a:prstGeom prst="rect">
            <a:avLst/>
          </a:prstGeom>
        </p:spPr>
      </p:pic>
      <p:sp>
        <p:nvSpPr>
          <p:cNvPr id="5" name="Text Placeholder 4">
            <a:extLst>
              <a:ext uri="{FF2B5EF4-FFF2-40B4-BE49-F238E27FC236}">
                <a16:creationId xmlns:a16="http://schemas.microsoft.com/office/drawing/2014/main" id="{FEA159B0-C0F0-674E-9F54-95DC3A06BB73}"/>
              </a:ext>
            </a:extLst>
          </p:cNvPr>
          <p:cNvSpPr>
            <a:spLocks noGrp="1"/>
          </p:cNvSpPr>
          <p:nvPr>
            <p:ph type="body" sz="quarter" idx="13"/>
          </p:nvPr>
        </p:nvSpPr>
        <p:spPr>
          <a:xfrm>
            <a:off x="6657974" y="3761565"/>
            <a:ext cx="4695825" cy="2415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7848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E2C4F-6538-0E41-A00E-79C9742B8B7C}"/>
              </a:ext>
            </a:extLst>
          </p:cNvPr>
          <p:cNvSpPr>
            <a:spLocks noGrp="1"/>
          </p:cNvSpPr>
          <p:nvPr>
            <p:ph type="title"/>
          </p:nvPr>
        </p:nvSpPr>
        <p:spPr>
          <a:xfrm>
            <a:off x="838199" y="0"/>
            <a:ext cx="10515600" cy="1325563"/>
          </a:xfrm>
        </p:spPr>
        <p:txBody>
          <a:bodyPr/>
          <a:lstStyle>
            <a:lvl1pPr>
              <a:defRPr>
                <a:solidFill>
                  <a:srgbClr val="0080CD"/>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F374F8-C424-BD48-9C62-439026354291}"/>
              </a:ext>
            </a:extLst>
          </p:cNvPr>
          <p:cNvSpPr>
            <a:spLocks noGrp="1"/>
          </p:cNvSpPr>
          <p:nvPr>
            <p:ph idx="1"/>
          </p:nvPr>
        </p:nvSpPr>
        <p:spPr>
          <a:xfrm>
            <a:off x="838200" y="1325563"/>
            <a:ext cx="10515600" cy="485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DE6DBA2-DEB5-3948-A05D-E391CDF3E486}"/>
              </a:ext>
            </a:extLst>
          </p:cNvPr>
          <p:cNvSpPr>
            <a:spLocks noGrp="1"/>
          </p:cNvSpPr>
          <p:nvPr>
            <p:ph type="sldNum" sz="quarter" idx="12"/>
          </p:nvPr>
        </p:nvSpPr>
        <p:spPr/>
        <p:txBody>
          <a:bodyPr/>
          <a:lstStyle/>
          <a:p>
            <a:fld id="{7CEFD883-2721-4011-B4CA-E4E3D9A3C300}" type="slidenum">
              <a:rPr lang="en-US" smtClean="0"/>
              <a:t>‹#›</a:t>
            </a:fld>
            <a:endParaRPr lang="en-US"/>
          </a:p>
        </p:txBody>
      </p:sp>
    </p:spTree>
    <p:extLst>
      <p:ext uri="{BB962C8B-B14F-4D97-AF65-F5344CB8AC3E}">
        <p14:creationId xmlns:p14="http://schemas.microsoft.com/office/powerpoint/2010/main" val="1973279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 Royal">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5D77-42BB-1C45-BEDA-D89E96B177D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2B29D98-C706-D649-BADB-A4142B98A42E}"/>
              </a:ext>
            </a:extLst>
          </p:cNvPr>
          <p:cNvSpPr>
            <a:spLocks noGrp="1"/>
          </p:cNvSpPr>
          <p:nvPr>
            <p:ph type="sldNum" sz="quarter" idx="10"/>
          </p:nvPr>
        </p:nvSpPr>
        <p:spPr/>
        <p:txBody>
          <a:bodyPr/>
          <a:lstStyle/>
          <a:p>
            <a:fld id="{7CEFD883-2721-4011-B4CA-E4E3D9A3C300}" type="slidenum">
              <a:rPr lang="en-US" smtClean="0"/>
              <a:t>‹#›</a:t>
            </a:fld>
            <a:endParaRPr lang="en-US"/>
          </a:p>
        </p:txBody>
      </p:sp>
      <p:sp>
        <p:nvSpPr>
          <p:cNvPr id="5" name="Content Placeholder 2">
            <a:extLst>
              <a:ext uri="{FF2B5EF4-FFF2-40B4-BE49-F238E27FC236}">
                <a16:creationId xmlns:a16="http://schemas.microsoft.com/office/drawing/2014/main" id="{216E2EEE-ABCF-574E-AA0B-CD1646FC9037}"/>
              </a:ext>
            </a:extLst>
          </p:cNvPr>
          <p:cNvSpPr>
            <a:spLocks noGrp="1"/>
          </p:cNvSpPr>
          <p:nvPr>
            <p:ph idx="1"/>
          </p:nvPr>
        </p:nvSpPr>
        <p:spPr>
          <a:xfrm>
            <a:off x="838200" y="1325563"/>
            <a:ext cx="10515600" cy="485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5377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 Sky">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5D77-42BB-1C45-BEDA-D89E96B177D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2B29D98-C706-D649-BADB-A4142B98A42E}"/>
              </a:ext>
            </a:extLst>
          </p:cNvPr>
          <p:cNvSpPr>
            <a:spLocks noGrp="1"/>
          </p:cNvSpPr>
          <p:nvPr>
            <p:ph type="sldNum" sz="quarter" idx="10"/>
          </p:nvPr>
        </p:nvSpPr>
        <p:spPr/>
        <p:txBody>
          <a:bodyPr/>
          <a:lstStyle/>
          <a:p>
            <a:fld id="{7CEFD883-2721-4011-B4CA-E4E3D9A3C300}" type="slidenum">
              <a:rPr lang="en-US" smtClean="0"/>
              <a:t>‹#›</a:t>
            </a:fld>
            <a:endParaRPr lang="en-US"/>
          </a:p>
        </p:txBody>
      </p:sp>
      <p:sp>
        <p:nvSpPr>
          <p:cNvPr id="4" name="Content Placeholder 2">
            <a:extLst>
              <a:ext uri="{FF2B5EF4-FFF2-40B4-BE49-F238E27FC236}">
                <a16:creationId xmlns:a16="http://schemas.microsoft.com/office/drawing/2014/main" id="{72E1E541-BB8C-4E42-A1CB-69F717CE44CD}"/>
              </a:ext>
            </a:extLst>
          </p:cNvPr>
          <p:cNvSpPr>
            <a:spLocks noGrp="1"/>
          </p:cNvSpPr>
          <p:nvPr>
            <p:ph idx="1"/>
          </p:nvPr>
        </p:nvSpPr>
        <p:spPr>
          <a:xfrm>
            <a:off x="838200" y="1325563"/>
            <a:ext cx="10515600" cy="485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12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 Gray">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5D77-42BB-1C45-BEDA-D89E96B177D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2B29D98-C706-D649-BADB-A4142B98A42E}"/>
              </a:ext>
            </a:extLst>
          </p:cNvPr>
          <p:cNvSpPr>
            <a:spLocks noGrp="1"/>
          </p:cNvSpPr>
          <p:nvPr>
            <p:ph type="sldNum" sz="quarter" idx="10"/>
          </p:nvPr>
        </p:nvSpPr>
        <p:spPr/>
        <p:txBody>
          <a:bodyPr/>
          <a:lstStyle/>
          <a:p>
            <a:fld id="{7CEFD883-2721-4011-B4CA-E4E3D9A3C300}" type="slidenum">
              <a:rPr lang="en-US" smtClean="0"/>
              <a:t>‹#›</a:t>
            </a:fld>
            <a:endParaRPr lang="en-US"/>
          </a:p>
        </p:txBody>
      </p:sp>
      <p:sp>
        <p:nvSpPr>
          <p:cNvPr id="4" name="Content Placeholder 2">
            <a:extLst>
              <a:ext uri="{FF2B5EF4-FFF2-40B4-BE49-F238E27FC236}">
                <a16:creationId xmlns:a16="http://schemas.microsoft.com/office/drawing/2014/main" id="{58C1501D-ABA2-0143-8B33-7F932A594E21}"/>
              </a:ext>
            </a:extLst>
          </p:cNvPr>
          <p:cNvSpPr>
            <a:spLocks noGrp="1"/>
          </p:cNvSpPr>
          <p:nvPr>
            <p:ph idx="1"/>
          </p:nvPr>
        </p:nvSpPr>
        <p:spPr>
          <a:xfrm>
            <a:off x="838200" y="1325563"/>
            <a:ext cx="10515600" cy="485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4405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 Light Gray">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5D77-42BB-1C45-BEDA-D89E96B177D7}"/>
              </a:ext>
            </a:extLst>
          </p:cNvPr>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2B29D98-C706-D649-BADB-A4142B98A42E}"/>
              </a:ext>
            </a:extLst>
          </p:cNvPr>
          <p:cNvSpPr>
            <a:spLocks noGrp="1"/>
          </p:cNvSpPr>
          <p:nvPr>
            <p:ph type="sldNum" sz="quarter" idx="10"/>
          </p:nvPr>
        </p:nvSpPr>
        <p:spPr/>
        <p:txBody>
          <a:bodyPr/>
          <a:lstStyle/>
          <a:p>
            <a:fld id="{7CEFD883-2721-4011-B4CA-E4E3D9A3C300}" type="slidenum">
              <a:rPr lang="en-US" smtClean="0"/>
              <a:t>‹#›</a:t>
            </a:fld>
            <a:endParaRPr lang="en-US"/>
          </a:p>
        </p:txBody>
      </p:sp>
      <p:sp>
        <p:nvSpPr>
          <p:cNvPr id="4" name="Content Placeholder 2">
            <a:extLst>
              <a:ext uri="{FF2B5EF4-FFF2-40B4-BE49-F238E27FC236}">
                <a16:creationId xmlns:a16="http://schemas.microsoft.com/office/drawing/2014/main" id="{58C1501D-ABA2-0143-8B33-7F932A594E21}"/>
              </a:ext>
            </a:extLst>
          </p:cNvPr>
          <p:cNvSpPr>
            <a:spLocks noGrp="1"/>
          </p:cNvSpPr>
          <p:nvPr>
            <p:ph idx="1"/>
          </p:nvPr>
        </p:nvSpPr>
        <p:spPr>
          <a:xfrm>
            <a:off x="838200" y="1325563"/>
            <a:ext cx="10515600" cy="4851400"/>
          </a:xfrm>
        </p:spPr>
        <p:txBody>
          <a:bodyPr/>
          <a:lstStyle>
            <a:lvl1pPr>
              <a:defRPr>
                <a:solidFill>
                  <a:srgbClr val="414042"/>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82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Key Services">
    <p:bg>
      <p:bgPr>
        <a:blipFill dpi="0" rotWithShape="1">
          <a:blip r:embed="rId2" cstate="print">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21D2D3-2C0F-1F4D-A939-1E70D1AFCA1A}"/>
              </a:ext>
            </a:extLst>
          </p:cNvPr>
          <p:cNvSpPr>
            <a:spLocks noGrp="1"/>
          </p:cNvSpPr>
          <p:nvPr>
            <p:ph type="sldNum" sz="quarter" idx="10"/>
          </p:nvPr>
        </p:nvSpPr>
        <p:spPr/>
        <p:txBody>
          <a:bodyPr/>
          <a:lstStyle/>
          <a:p>
            <a:fld id="{7CEFD883-2721-4011-B4CA-E4E3D9A3C300}" type="slidenum">
              <a:rPr lang="en-US" smtClean="0"/>
              <a:t>‹#›</a:t>
            </a:fld>
            <a:endParaRPr lang="en-US"/>
          </a:p>
        </p:txBody>
      </p:sp>
      <p:sp>
        <p:nvSpPr>
          <p:cNvPr id="5" name="TextBox 4">
            <a:extLst>
              <a:ext uri="{FF2B5EF4-FFF2-40B4-BE49-F238E27FC236}">
                <a16:creationId xmlns:a16="http://schemas.microsoft.com/office/drawing/2014/main" id="{93C059BD-BF9A-2349-A8F2-23009996E4A5}"/>
              </a:ext>
            </a:extLst>
          </p:cNvPr>
          <p:cNvSpPr txBox="1"/>
          <p:nvPr/>
        </p:nvSpPr>
        <p:spPr>
          <a:xfrm>
            <a:off x="6089904" y="2131323"/>
            <a:ext cx="6102096" cy="2149097"/>
          </a:xfrm>
          <a:prstGeom prst="rect">
            <a:avLst/>
          </a:prstGeom>
          <a:solidFill>
            <a:srgbClr val="0080CD">
              <a:alpha val="90000"/>
            </a:srgbClr>
          </a:solidFill>
        </p:spPr>
        <p:txBody>
          <a:bodyPr wrap="square" rtlCol="0" anchor="ctr">
            <a:noAutofit/>
          </a:bodyPr>
          <a:lstStyle/>
          <a:p>
            <a:pPr algn="ctr"/>
            <a:r>
              <a:rPr lang="en-US" sz="4000" b="1" dirty="0">
                <a:solidFill>
                  <a:schemeClr val="bg1"/>
                </a:solidFill>
                <a:latin typeface="FreightSans Pro Semibold" panose="02000606030000020004" pitchFamily="2" charset="0"/>
              </a:rPr>
              <a:t>MONITORING</a:t>
            </a:r>
          </a:p>
        </p:txBody>
      </p:sp>
      <p:sp>
        <p:nvSpPr>
          <p:cNvPr id="6" name="TextBox 5">
            <a:extLst>
              <a:ext uri="{FF2B5EF4-FFF2-40B4-BE49-F238E27FC236}">
                <a16:creationId xmlns:a16="http://schemas.microsoft.com/office/drawing/2014/main" id="{C9879667-B20F-F546-841C-3CD33C6494C3}"/>
              </a:ext>
            </a:extLst>
          </p:cNvPr>
          <p:cNvSpPr txBox="1"/>
          <p:nvPr/>
        </p:nvSpPr>
        <p:spPr>
          <a:xfrm>
            <a:off x="0" y="0"/>
            <a:ext cx="6089904" cy="2149097"/>
          </a:xfrm>
          <a:prstGeom prst="rect">
            <a:avLst/>
          </a:prstGeom>
          <a:solidFill>
            <a:srgbClr val="263A93">
              <a:alpha val="90000"/>
            </a:srgbClr>
          </a:solidFill>
        </p:spPr>
        <p:txBody>
          <a:bodyPr wrap="square" rtlCol="0" anchor="ctr">
            <a:noAutofit/>
          </a:bodyPr>
          <a:lstStyle/>
          <a:p>
            <a:pPr algn="ctr"/>
            <a:r>
              <a:rPr lang="en-US" sz="4000" b="1" dirty="0">
                <a:solidFill>
                  <a:schemeClr val="bg1"/>
                </a:solidFill>
                <a:latin typeface="FreightSans Pro Semibold" panose="02000606030000020004" pitchFamily="2" charset="0"/>
              </a:rPr>
              <a:t>MIGRATION</a:t>
            </a:r>
          </a:p>
        </p:txBody>
      </p:sp>
      <p:sp>
        <p:nvSpPr>
          <p:cNvPr id="7" name="TextBox 6">
            <a:extLst>
              <a:ext uri="{FF2B5EF4-FFF2-40B4-BE49-F238E27FC236}">
                <a16:creationId xmlns:a16="http://schemas.microsoft.com/office/drawing/2014/main" id="{938AD80C-D9CA-8B4E-9E3A-495B5D4A45A8}"/>
              </a:ext>
            </a:extLst>
          </p:cNvPr>
          <p:cNvSpPr txBox="1"/>
          <p:nvPr/>
        </p:nvSpPr>
        <p:spPr>
          <a:xfrm>
            <a:off x="0" y="4280420"/>
            <a:ext cx="6089904" cy="2149097"/>
          </a:xfrm>
          <a:prstGeom prst="rect">
            <a:avLst/>
          </a:prstGeom>
          <a:solidFill>
            <a:srgbClr val="00C0DB">
              <a:alpha val="90000"/>
            </a:srgbClr>
          </a:solidFill>
        </p:spPr>
        <p:txBody>
          <a:bodyPr wrap="square" rtlCol="0" anchor="ctr">
            <a:noAutofit/>
          </a:bodyPr>
          <a:lstStyle/>
          <a:p>
            <a:pPr algn="ctr"/>
            <a:r>
              <a:rPr lang="en-US" sz="4000" b="1" dirty="0">
                <a:solidFill>
                  <a:schemeClr val="bg1"/>
                </a:solidFill>
                <a:latin typeface="FreightSans Pro Semibold" panose="02000606030000020004" pitchFamily="2" charset="0"/>
              </a:rPr>
              <a:t>MEASUREMENT</a:t>
            </a:r>
          </a:p>
        </p:txBody>
      </p:sp>
    </p:spTree>
    <p:extLst>
      <p:ext uri="{BB962C8B-B14F-4D97-AF65-F5344CB8AC3E}">
        <p14:creationId xmlns:p14="http://schemas.microsoft.com/office/powerpoint/2010/main" val="1265639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8C2C-2A7F-C047-9ACB-EC17815FEDB3}"/>
              </a:ext>
            </a:extLst>
          </p:cNvPr>
          <p:cNvSpPr>
            <a:spLocks noGrp="1"/>
          </p:cNvSpPr>
          <p:nvPr>
            <p:ph type="title"/>
          </p:nvPr>
        </p:nvSpPr>
        <p:spPr/>
        <p:txBody>
          <a:bodyPr/>
          <a:lstStyle>
            <a:lvl1pPr>
              <a:defRPr>
                <a:solidFill>
                  <a:srgbClr val="0080CD"/>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ACB79976-D1C9-1F4F-B6FD-0929ADFD349A}"/>
              </a:ext>
            </a:extLst>
          </p:cNvPr>
          <p:cNvSpPr>
            <a:spLocks noGrp="1"/>
          </p:cNvSpPr>
          <p:nvPr>
            <p:ph type="sldNum" sz="quarter" idx="10"/>
          </p:nvPr>
        </p:nvSpPr>
        <p:spPr/>
        <p:txBody>
          <a:bodyPr/>
          <a:lstStyle/>
          <a:p>
            <a:fld id="{7CEFD883-2721-4011-B4CA-E4E3D9A3C300}" type="slidenum">
              <a:rPr lang="en-US" smtClean="0"/>
              <a:t>‹#›</a:t>
            </a:fld>
            <a:endParaRPr lang="en-US"/>
          </a:p>
        </p:txBody>
      </p:sp>
      <p:sp>
        <p:nvSpPr>
          <p:cNvPr id="13" name="Table Placeholder 12">
            <a:extLst>
              <a:ext uri="{FF2B5EF4-FFF2-40B4-BE49-F238E27FC236}">
                <a16:creationId xmlns:a16="http://schemas.microsoft.com/office/drawing/2014/main" id="{CAFD4A7B-FDE8-C645-8CEC-2BAD2860A48E}"/>
              </a:ext>
            </a:extLst>
          </p:cNvPr>
          <p:cNvSpPr>
            <a:spLocks noGrp="1"/>
          </p:cNvSpPr>
          <p:nvPr>
            <p:ph type="tbl" sz="quarter" idx="11"/>
          </p:nvPr>
        </p:nvSpPr>
        <p:spPr>
          <a:xfrm>
            <a:off x="838200" y="1325563"/>
            <a:ext cx="10515600" cy="4895850"/>
          </a:xfrm>
        </p:spPr>
        <p:txBody>
          <a:bodyPr/>
          <a:lstStyle/>
          <a:p>
            <a:r>
              <a:rPr lang="en-US"/>
              <a:t>Click icon to add table</a:t>
            </a:r>
            <a:endParaRPr lang="en-US" dirty="0"/>
          </a:p>
        </p:txBody>
      </p:sp>
    </p:spTree>
    <p:extLst>
      <p:ext uri="{BB962C8B-B14F-4D97-AF65-F5344CB8AC3E}">
        <p14:creationId xmlns:p14="http://schemas.microsoft.com/office/powerpoint/2010/main" val="4233890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8CE783-1BA8-2541-A55B-28B8D882EBC7}"/>
              </a:ext>
            </a:extLst>
          </p:cNvPr>
          <p:cNvSpPr/>
          <p:nvPr/>
        </p:nvSpPr>
        <p:spPr>
          <a:xfrm>
            <a:off x="0" y="0"/>
            <a:ext cx="12192000" cy="646537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9A614F-9A8F-3248-83ED-509079243E90}"/>
              </a:ext>
            </a:extLst>
          </p:cNvPr>
          <p:cNvSpPr>
            <a:spLocks noGrp="1"/>
          </p:cNvSpPr>
          <p:nvPr>
            <p:ph type="title"/>
          </p:nvPr>
        </p:nvSpPr>
        <p:spPr>
          <a:xfrm>
            <a:off x="839787" y="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89665D3B-3F7E-EA4E-B818-C5ECDD9F0522}"/>
              </a:ext>
            </a:extLst>
          </p:cNvPr>
          <p:cNvSpPr>
            <a:spLocks noGrp="1"/>
          </p:cNvSpPr>
          <p:nvPr>
            <p:ph type="pic" idx="1" hasCustomPrompt="1"/>
          </p:nvPr>
        </p:nvSpPr>
        <p:spPr>
          <a:xfrm>
            <a:off x="5181599" y="212271"/>
            <a:ext cx="6172200" cy="6074229"/>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p>
        </p:txBody>
      </p:sp>
      <p:sp>
        <p:nvSpPr>
          <p:cNvPr id="4" name="Text Placeholder 3">
            <a:extLst>
              <a:ext uri="{FF2B5EF4-FFF2-40B4-BE49-F238E27FC236}">
                <a16:creationId xmlns:a16="http://schemas.microsoft.com/office/drawing/2014/main" id="{3A27D6D5-3114-9347-8691-EC23C461E55C}"/>
              </a:ext>
            </a:extLst>
          </p:cNvPr>
          <p:cNvSpPr>
            <a:spLocks noGrp="1"/>
          </p:cNvSpPr>
          <p:nvPr>
            <p:ph type="body" sz="half" idx="2"/>
          </p:nvPr>
        </p:nvSpPr>
        <p:spPr>
          <a:xfrm>
            <a:off x="839788" y="1600200"/>
            <a:ext cx="3932237" cy="468630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E990690F-58C1-EA4A-9782-63476110718D}"/>
              </a:ext>
            </a:extLst>
          </p:cNvPr>
          <p:cNvSpPr>
            <a:spLocks noGrp="1"/>
          </p:cNvSpPr>
          <p:nvPr>
            <p:ph type="sldNum" sz="quarter" idx="12"/>
          </p:nvPr>
        </p:nvSpPr>
        <p:spPr/>
        <p:txBody>
          <a:bodyPr/>
          <a:lstStyle/>
          <a:p>
            <a:fld id="{7CEFD883-2721-4011-B4CA-E4E3D9A3C300}" type="slidenum">
              <a:rPr lang="en-US" smtClean="0"/>
              <a:t>‹#›</a:t>
            </a:fld>
            <a:endParaRPr lang="en-US"/>
          </a:p>
        </p:txBody>
      </p:sp>
    </p:spTree>
    <p:extLst>
      <p:ext uri="{BB962C8B-B14F-4D97-AF65-F5344CB8AC3E}">
        <p14:creationId xmlns:p14="http://schemas.microsoft.com/office/powerpoint/2010/main" val="2519390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57080A-5EBC-AB4C-9CAD-46B3783191AE}"/>
              </a:ext>
            </a:extLst>
          </p:cNvPr>
          <p:cNvSpPr/>
          <p:nvPr/>
        </p:nvSpPr>
        <p:spPr>
          <a:xfrm>
            <a:off x="0" y="0"/>
            <a:ext cx="12192000" cy="646537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84769-1167-6942-9300-404C2CEE85B0}"/>
              </a:ext>
            </a:extLst>
          </p:cNvPr>
          <p:cNvSpPr>
            <a:spLocks noGrp="1"/>
          </p:cNvSpPr>
          <p:nvPr>
            <p:ph type="title"/>
          </p:nvPr>
        </p:nvSpPr>
        <p:spPr>
          <a:xfrm>
            <a:off x="839788" y="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436094B-EFF6-C549-AB8B-E858B25BFF1F}"/>
              </a:ext>
            </a:extLst>
          </p:cNvPr>
          <p:cNvSpPr>
            <a:spLocks noGrp="1"/>
          </p:cNvSpPr>
          <p:nvPr>
            <p:ph idx="1"/>
          </p:nvPr>
        </p:nvSpPr>
        <p:spPr>
          <a:xfrm>
            <a:off x="5181599" y="195943"/>
            <a:ext cx="6172200" cy="6057899"/>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72F9D88-FC43-8042-8D6A-B1C40BCA58CA}"/>
              </a:ext>
            </a:extLst>
          </p:cNvPr>
          <p:cNvSpPr>
            <a:spLocks noGrp="1"/>
          </p:cNvSpPr>
          <p:nvPr>
            <p:ph type="body" sz="half" idx="2"/>
          </p:nvPr>
        </p:nvSpPr>
        <p:spPr>
          <a:xfrm>
            <a:off x="839788" y="1600199"/>
            <a:ext cx="3932237" cy="465364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6A71681-E06A-014C-8FFF-8C630960E884}"/>
              </a:ext>
            </a:extLst>
          </p:cNvPr>
          <p:cNvSpPr>
            <a:spLocks noGrp="1"/>
          </p:cNvSpPr>
          <p:nvPr>
            <p:ph type="sldNum" sz="quarter" idx="12"/>
          </p:nvPr>
        </p:nvSpPr>
        <p:spPr/>
        <p:txBody>
          <a:bodyPr/>
          <a:lstStyle/>
          <a:p>
            <a:fld id="{7CEFD883-2721-4011-B4CA-E4E3D9A3C300}" type="slidenum">
              <a:rPr lang="en-US" smtClean="0"/>
              <a:t>‹#›</a:t>
            </a:fld>
            <a:endParaRPr lang="en-US"/>
          </a:p>
        </p:txBody>
      </p:sp>
    </p:spTree>
    <p:extLst>
      <p:ext uri="{BB962C8B-B14F-4D97-AF65-F5344CB8AC3E}">
        <p14:creationId xmlns:p14="http://schemas.microsoft.com/office/powerpoint/2010/main" val="3078295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B5919-3384-6149-A3C1-401A5E342ECF}"/>
              </a:ext>
            </a:extLst>
          </p:cNvPr>
          <p:cNvSpPr>
            <a:spLocks noGrp="1"/>
          </p:cNvSpPr>
          <p:nvPr>
            <p:ph type="title"/>
          </p:nvPr>
        </p:nvSpPr>
        <p:spPr>
          <a:xfrm>
            <a:off x="838199" y="0"/>
            <a:ext cx="10515600" cy="1325563"/>
          </a:xfrm>
        </p:spPr>
        <p:txBody>
          <a:bodyPr/>
          <a:lstStyle>
            <a:lvl1pPr>
              <a:defRPr>
                <a:solidFill>
                  <a:srgbClr val="0080CD"/>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3B34057-789E-7048-B202-2C3D82D8E95B}"/>
              </a:ext>
            </a:extLst>
          </p:cNvPr>
          <p:cNvSpPr>
            <a:spLocks noGrp="1"/>
          </p:cNvSpPr>
          <p:nvPr>
            <p:ph sz="half" idx="1"/>
          </p:nvPr>
        </p:nvSpPr>
        <p:spPr>
          <a:xfrm>
            <a:off x="838200" y="1325563"/>
            <a:ext cx="5181600" cy="485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76B0B7-05DA-3141-A236-CDE7BDA8EDFA}"/>
              </a:ext>
            </a:extLst>
          </p:cNvPr>
          <p:cNvSpPr>
            <a:spLocks noGrp="1"/>
          </p:cNvSpPr>
          <p:nvPr>
            <p:ph sz="half" idx="2"/>
          </p:nvPr>
        </p:nvSpPr>
        <p:spPr>
          <a:xfrm>
            <a:off x="6172200" y="1325563"/>
            <a:ext cx="5181600" cy="485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8998ED2-39A2-2441-8BE2-FD68D0746239}"/>
              </a:ext>
            </a:extLst>
          </p:cNvPr>
          <p:cNvSpPr>
            <a:spLocks noGrp="1"/>
          </p:cNvSpPr>
          <p:nvPr>
            <p:ph type="sldNum" sz="quarter" idx="12"/>
          </p:nvPr>
        </p:nvSpPr>
        <p:spPr/>
        <p:txBody>
          <a:bodyPr/>
          <a:lstStyle/>
          <a:p>
            <a:fld id="{7CEFD883-2721-4011-B4CA-E4E3D9A3C300}" type="slidenum">
              <a:rPr lang="en-US" smtClean="0"/>
              <a:t>‹#›</a:t>
            </a:fld>
            <a:endParaRPr lang="en-US"/>
          </a:p>
        </p:txBody>
      </p:sp>
    </p:spTree>
    <p:extLst>
      <p:ext uri="{BB962C8B-B14F-4D97-AF65-F5344CB8AC3E}">
        <p14:creationId xmlns:p14="http://schemas.microsoft.com/office/powerpoint/2010/main" val="3137917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A918C-DCB3-DC42-BFD7-E476C69AF83F}"/>
              </a:ext>
            </a:extLst>
          </p:cNvPr>
          <p:cNvSpPr>
            <a:spLocks noGrp="1"/>
          </p:cNvSpPr>
          <p:nvPr>
            <p:ph type="title"/>
          </p:nvPr>
        </p:nvSpPr>
        <p:spPr>
          <a:xfrm>
            <a:off x="838199" y="0"/>
            <a:ext cx="10515600" cy="1325563"/>
          </a:xfrm>
        </p:spPr>
        <p:txBody>
          <a:bodyPr/>
          <a:lstStyle>
            <a:lvl1pPr>
              <a:defRPr>
                <a:solidFill>
                  <a:srgbClr val="0080CD"/>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1EA958-7DE2-5B47-AD91-7758979C361C}"/>
              </a:ext>
            </a:extLst>
          </p:cNvPr>
          <p:cNvSpPr>
            <a:spLocks noGrp="1"/>
          </p:cNvSpPr>
          <p:nvPr>
            <p:ph type="body" idx="1"/>
          </p:nvPr>
        </p:nvSpPr>
        <p:spPr>
          <a:xfrm>
            <a:off x="839788" y="1350921"/>
            <a:ext cx="5157787" cy="823912"/>
          </a:xfrm>
        </p:spPr>
        <p:txBody>
          <a:bodyPr anchor="b"/>
          <a:lstStyle>
            <a:lvl1pPr marL="0" indent="0">
              <a:buNone/>
              <a:defRPr sz="2400" b="1" i="0">
                <a:solidFill>
                  <a:srgbClr val="263A93"/>
                </a:solidFill>
                <a:latin typeface="Gill Sans SemiBold" panose="020B0502020104020203" pitchFamily="34" charset="-79"/>
                <a:cs typeface="Gill Sans SemiBold"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BE177B-375D-984E-AC54-882B4F2E6EDC}"/>
              </a:ext>
            </a:extLst>
          </p:cNvPr>
          <p:cNvSpPr>
            <a:spLocks noGrp="1"/>
          </p:cNvSpPr>
          <p:nvPr>
            <p:ph sz="half" idx="2"/>
          </p:nvPr>
        </p:nvSpPr>
        <p:spPr>
          <a:xfrm>
            <a:off x="839788" y="2174833"/>
            <a:ext cx="5157787" cy="40148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17B1CD-68BA-8442-AC75-74A640A3C0A6}"/>
              </a:ext>
            </a:extLst>
          </p:cNvPr>
          <p:cNvSpPr>
            <a:spLocks noGrp="1"/>
          </p:cNvSpPr>
          <p:nvPr>
            <p:ph type="body" sz="quarter" idx="3"/>
          </p:nvPr>
        </p:nvSpPr>
        <p:spPr>
          <a:xfrm>
            <a:off x="6170611" y="1325563"/>
            <a:ext cx="5183188" cy="823912"/>
          </a:xfrm>
        </p:spPr>
        <p:txBody>
          <a:bodyPr anchor="b"/>
          <a:lstStyle>
            <a:lvl1pPr marL="0" indent="0">
              <a:buNone/>
              <a:defRPr sz="2400" b="1" i="0">
                <a:solidFill>
                  <a:srgbClr val="263A93"/>
                </a:solidFill>
                <a:latin typeface="Gill Sans SemiBold" panose="020B0502020104020203" pitchFamily="34" charset="-79"/>
                <a:cs typeface="Gill Sans SemiBold"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A6D0BC-3004-1143-B756-58C0896FAB3F}"/>
              </a:ext>
            </a:extLst>
          </p:cNvPr>
          <p:cNvSpPr>
            <a:spLocks noGrp="1"/>
          </p:cNvSpPr>
          <p:nvPr>
            <p:ph sz="quarter" idx="4"/>
          </p:nvPr>
        </p:nvSpPr>
        <p:spPr>
          <a:xfrm>
            <a:off x="6172200" y="2174833"/>
            <a:ext cx="5183188" cy="40148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9F9BF4-B5CB-114F-94D3-3730635D5CDD}"/>
              </a:ext>
            </a:extLst>
          </p:cNvPr>
          <p:cNvSpPr>
            <a:spLocks noGrp="1"/>
          </p:cNvSpPr>
          <p:nvPr>
            <p:ph type="sldNum" sz="quarter" idx="12"/>
          </p:nvPr>
        </p:nvSpPr>
        <p:spPr/>
        <p:txBody>
          <a:bodyPr/>
          <a:lstStyle/>
          <a:p>
            <a:fld id="{7CEFD883-2721-4011-B4CA-E4E3D9A3C300}" type="slidenum">
              <a:rPr lang="en-US" smtClean="0"/>
              <a:t>‹#›</a:t>
            </a:fld>
            <a:endParaRPr lang="en-US"/>
          </a:p>
        </p:txBody>
      </p:sp>
    </p:spTree>
    <p:extLst>
      <p:ext uri="{BB962C8B-B14F-4D97-AF65-F5344CB8AC3E}">
        <p14:creationId xmlns:p14="http://schemas.microsoft.com/office/powerpoint/2010/main" val="2822970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with Brandin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DDC43F-1BA5-524C-A687-BE996218C97A}"/>
              </a:ext>
            </a:extLst>
          </p:cNvPr>
          <p:cNvSpPr>
            <a:spLocks noGrp="1"/>
          </p:cNvSpPr>
          <p:nvPr>
            <p:ph type="sldNum" sz="quarter" idx="12"/>
          </p:nvPr>
        </p:nvSpPr>
        <p:spPr/>
        <p:txBody>
          <a:bodyPr/>
          <a:lstStyle/>
          <a:p>
            <a:fld id="{7CEFD883-2721-4011-B4CA-E4E3D9A3C300}" type="slidenum">
              <a:rPr lang="en-US" smtClean="0"/>
              <a:t>‹#›</a:t>
            </a:fld>
            <a:endParaRPr lang="en-US"/>
          </a:p>
        </p:txBody>
      </p:sp>
    </p:spTree>
    <p:extLst>
      <p:ext uri="{BB962C8B-B14F-4D97-AF65-F5344CB8AC3E}">
        <p14:creationId xmlns:p14="http://schemas.microsoft.com/office/powerpoint/2010/main" val="2190976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18B032-2135-C64D-B08C-4AE7B9CE5C65}"/>
              </a:ext>
            </a:extLst>
          </p:cNvPr>
          <p:cNvSpPr>
            <a:spLocks noGrp="1"/>
          </p:cNvSpPr>
          <p:nvPr>
            <p:ph type="sldNum" sz="quarter" idx="10"/>
          </p:nvPr>
        </p:nvSpPr>
        <p:spPr/>
        <p:txBody>
          <a:bodyPr/>
          <a:lstStyle/>
          <a:p>
            <a:fld id="{7CEFD883-2721-4011-B4CA-E4E3D9A3C300}" type="slidenum">
              <a:rPr lang="en-US" smtClean="0"/>
              <a:t>‹#›</a:t>
            </a:fld>
            <a:endParaRPr lang="en-US"/>
          </a:p>
        </p:txBody>
      </p:sp>
      <p:sp>
        <p:nvSpPr>
          <p:cNvPr id="8" name="Subtitle 2">
            <a:extLst>
              <a:ext uri="{FF2B5EF4-FFF2-40B4-BE49-F238E27FC236}">
                <a16:creationId xmlns:a16="http://schemas.microsoft.com/office/drawing/2014/main" id="{002015CA-41F0-4648-88C0-2CA228F3B5CD}"/>
              </a:ext>
            </a:extLst>
          </p:cNvPr>
          <p:cNvSpPr>
            <a:spLocks noGrp="1"/>
          </p:cNvSpPr>
          <p:nvPr>
            <p:ph type="subTitle" idx="1" hasCustomPrompt="1"/>
          </p:nvPr>
        </p:nvSpPr>
        <p:spPr>
          <a:xfrm>
            <a:off x="792816" y="1711146"/>
            <a:ext cx="6863442" cy="1655762"/>
          </a:xfrm>
        </p:spPr>
        <p:txBody>
          <a:bodyPr/>
          <a:lstStyle>
            <a:lvl1pPr marL="0" indent="0" algn="l">
              <a:buNone/>
              <a:defRPr sz="2400">
                <a:solidFill>
                  <a:srgbClr val="C7FEE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Put the account manager’s contact details here.</a:t>
            </a:r>
          </a:p>
        </p:txBody>
      </p:sp>
      <p:sp>
        <p:nvSpPr>
          <p:cNvPr id="9" name="TextBox 8">
            <a:extLst>
              <a:ext uri="{FF2B5EF4-FFF2-40B4-BE49-F238E27FC236}">
                <a16:creationId xmlns:a16="http://schemas.microsoft.com/office/drawing/2014/main" id="{CABC2D6D-42BD-5243-9912-C8BE9C222C4C}"/>
              </a:ext>
            </a:extLst>
          </p:cNvPr>
          <p:cNvSpPr txBox="1"/>
          <p:nvPr/>
        </p:nvSpPr>
        <p:spPr>
          <a:xfrm>
            <a:off x="792816" y="546642"/>
            <a:ext cx="10869387" cy="1107996"/>
          </a:xfrm>
          <a:prstGeom prst="rect">
            <a:avLst/>
          </a:prstGeom>
          <a:noFill/>
        </p:spPr>
        <p:txBody>
          <a:bodyPr wrap="square" rtlCol="0">
            <a:spAutoFit/>
          </a:bodyPr>
          <a:lstStyle/>
          <a:p>
            <a:r>
              <a:rPr lang="en-US" sz="6600" b="0" i="0" dirty="0">
                <a:solidFill>
                  <a:schemeClr val="bg1"/>
                </a:solidFill>
                <a:latin typeface="Gill Sans Light" panose="020B0302020104020203" pitchFamily="34" charset="-79"/>
                <a:cs typeface="Gill Sans Light" panose="020B0302020104020203" pitchFamily="34" charset="-79"/>
              </a:rPr>
              <a:t>Thank You</a:t>
            </a:r>
          </a:p>
        </p:txBody>
      </p:sp>
    </p:spTree>
    <p:extLst>
      <p:ext uri="{BB962C8B-B14F-4D97-AF65-F5344CB8AC3E}">
        <p14:creationId xmlns:p14="http://schemas.microsoft.com/office/powerpoint/2010/main" val="304870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ossibilitie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0D0307-9447-8041-BB85-0E22DB2A5936}"/>
              </a:ext>
            </a:extLst>
          </p:cNvPr>
          <p:cNvSpPr>
            <a:spLocks noGrp="1"/>
          </p:cNvSpPr>
          <p:nvPr>
            <p:ph type="sldNum" sz="quarter" idx="10"/>
          </p:nvPr>
        </p:nvSpPr>
        <p:spPr/>
        <p:txBody>
          <a:bodyPr/>
          <a:lstStyle/>
          <a:p>
            <a:fld id="{7CEFD883-2721-4011-B4CA-E4E3D9A3C300}" type="slidenum">
              <a:rPr lang="en-US" smtClean="0"/>
              <a:t>‹#›</a:t>
            </a:fld>
            <a:endParaRPr lang="en-US"/>
          </a:p>
        </p:txBody>
      </p:sp>
      <p:sp>
        <p:nvSpPr>
          <p:cNvPr id="4" name="TextBox 3">
            <a:extLst>
              <a:ext uri="{FF2B5EF4-FFF2-40B4-BE49-F238E27FC236}">
                <a16:creationId xmlns:a16="http://schemas.microsoft.com/office/drawing/2014/main" id="{B36831DC-F723-3B44-9726-3DC1CAD70809}"/>
              </a:ext>
            </a:extLst>
          </p:cNvPr>
          <p:cNvSpPr txBox="1"/>
          <p:nvPr/>
        </p:nvSpPr>
        <p:spPr>
          <a:xfrm>
            <a:off x="-923" y="3445242"/>
            <a:ext cx="12192923" cy="2987473"/>
          </a:xfrm>
          <a:prstGeom prst="rect">
            <a:avLst/>
          </a:prstGeom>
          <a:solidFill>
            <a:schemeClr val="tx1">
              <a:alpha val="25000"/>
            </a:schemeClr>
          </a:solidFill>
        </p:spPr>
        <p:txBody>
          <a:bodyPr wrap="square" rtlCol="0" anchor="ctr">
            <a:noAutofit/>
          </a:bodyPr>
          <a:lstStyle/>
          <a:p>
            <a:pPr algn="ctr"/>
            <a:r>
              <a:rPr lang="en-US" sz="8800" b="1" dirty="0">
                <a:solidFill>
                  <a:schemeClr val="bg1"/>
                </a:solidFill>
                <a:latin typeface="FreightSans Pro Semibold" panose="02000606030000020004" pitchFamily="2" charset="0"/>
              </a:rPr>
              <a:t>ENDLESS POSSIBILITIES</a:t>
            </a:r>
          </a:p>
        </p:txBody>
      </p:sp>
      <p:sp>
        <p:nvSpPr>
          <p:cNvPr id="5" name="TextBox 4">
            <a:extLst>
              <a:ext uri="{FF2B5EF4-FFF2-40B4-BE49-F238E27FC236}">
                <a16:creationId xmlns:a16="http://schemas.microsoft.com/office/drawing/2014/main" id="{B64562FA-2323-C646-BABC-F11502C8D884}"/>
              </a:ext>
            </a:extLst>
          </p:cNvPr>
          <p:cNvSpPr txBox="1"/>
          <p:nvPr/>
        </p:nvSpPr>
        <p:spPr>
          <a:xfrm>
            <a:off x="4077607" y="0"/>
            <a:ext cx="4059936" cy="3445243"/>
          </a:xfrm>
          <a:prstGeom prst="rect">
            <a:avLst/>
          </a:prstGeom>
          <a:solidFill>
            <a:srgbClr val="0080CD">
              <a:alpha val="90000"/>
            </a:srgbClr>
          </a:solidFill>
        </p:spPr>
        <p:txBody>
          <a:bodyPr wrap="square" rtlCol="0" anchor="ctr">
            <a:noAutofit/>
          </a:bodyPr>
          <a:lstStyle/>
          <a:p>
            <a:pPr algn="ctr"/>
            <a:r>
              <a:rPr lang="en-US" sz="11500" b="1" dirty="0">
                <a:solidFill>
                  <a:schemeClr val="bg1"/>
                </a:solidFill>
                <a:latin typeface="FreightSans Pro Semibold" panose="02000606030000020004" pitchFamily="2" charset="0"/>
              </a:rPr>
              <a:t>10</a:t>
            </a:r>
            <a:endParaRPr lang="en-US" sz="4000" b="1" dirty="0">
              <a:solidFill>
                <a:schemeClr val="bg1"/>
              </a:solidFill>
              <a:latin typeface="FreightSans Pro Semibold" panose="02000606030000020004" pitchFamily="2" charset="0"/>
            </a:endParaRPr>
          </a:p>
          <a:p>
            <a:pPr algn="ctr"/>
            <a:r>
              <a:rPr lang="en-US" sz="5000" b="1" dirty="0">
                <a:solidFill>
                  <a:schemeClr val="bg1"/>
                </a:solidFill>
                <a:latin typeface="FreightSans Pro Semibold" panose="02000606030000020004" pitchFamily="2" charset="0"/>
              </a:rPr>
              <a:t>STATES</a:t>
            </a:r>
          </a:p>
        </p:txBody>
      </p:sp>
      <p:sp>
        <p:nvSpPr>
          <p:cNvPr id="6" name="TextBox 5">
            <a:extLst>
              <a:ext uri="{FF2B5EF4-FFF2-40B4-BE49-F238E27FC236}">
                <a16:creationId xmlns:a16="http://schemas.microsoft.com/office/drawing/2014/main" id="{2CC02F2F-E71A-EE4E-8281-D900BE838076}"/>
              </a:ext>
            </a:extLst>
          </p:cNvPr>
          <p:cNvSpPr txBox="1"/>
          <p:nvPr/>
        </p:nvSpPr>
        <p:spPr>
          <a:xfrm>
            <a:off x="8132064" y="0"/>
            <a:ext cx="4059936" cy="3445243"/>
          </a:xfrm>
          <a:prstGeom prst="rect">
            <a:avLst/>
          </a:prstGeom>
          <a:solidFill>
            <a:srgbClr val="00C0DB">
              <a:alpha val="90000"/>
            </a:srgbClr>
          </a:solidFill>
        </p:spPr>
        <p:txBody>
          <a:bodyPr wrap="square" rtlCol="0" anchor="ctr">
            <a:noAutofit/>
          </a:bodyPr>
          <a:lstStyle/>
          <a:p>
            <a:pPr algn="ctr"/>
            <a:r>
              <a:rPr lang="en-US" sz="11500" b="1" dirty="0">
                <a:solidFill>
                  <a:schemeClr val="bg1"/>
                </a:solidFill>
                <a:latin typeface="FreightSans Pro Semibold" panose="02000606030000020004" pitchFamily="2" charset="0"/>
              </a:rPr>
              <a:t>60+</a:t>
            </a:r>
            <a:r>
              <a:rPr lang="en-US" sz="4000" b="1" dirty="0">
                <a:solidFill>
                  <a:schemeClr val="bg1"/>
                </a:solidFill>
                <a:latin typeface="FreightSans Pro Semibold" panose="02000606030000020004" pitchFamily="2" charset="0"/>
              </a:rPr>
              <a:t> </a:t>
            </a:r>
            <a:r>
              <a:rPr lang="en-US" sz="5000" b="1" dirty="0">
                <a:solidFill>
                  <a:schemeClr val="bg1"/>
                </a:solidFill>
                <a:latin typeface="FreightSans Pro Semibold" panose="02000606030000020004" pitchFamily="2" charset="0"/>
              </a:rPr>
              <a:t>EXPERTS</a:t>
            </a:r>
          </a:p>
        </p:txBody>
      </p:sp>
      <p:sp>
        <p:nvSpPr>
          <p:cNvPr id="7" name="TextBox 6">
            <a:extLst>
              <a:ext uri="{FF2B5EF4-FFF2-40B4-BE49-F238E27FC236}">
                <a16:creationId xmlns:a16="http://schemas.microsoft.com/office/drawing/2014/main" id="{B9AF1F9C-2EBC-0146-B973-EACC4510371C}"/>
              </a:ext>
            </a:extLst>
          </p:cNvPr>
          <p:cNvSpPr txBox="1"/>
          <p:nvPr/>
        </p:nvSpPr>
        <p:spPr>
          <a:xfrm>
            <a:off x="-923" y="0"/>
            <a:ext cx="4072293" cy="3445243"/>
          </a:xfrm>
          <a:prstGeom prst="rect">
            <a:avLst/>
          </a:prstGeom>
          <a:solidFill>
            <a:srgbClr val="263A93">
              <a:alpha val="90000"/>
            </a:srgbClr>
          </a:solidFill>
        </p:spPr>
        <p:txBody>
          <a:bodyPr wrap="square" rtlCol="0" anchor="ctr">
            <a:noAutofit/>
          </a:bodyPr>
          <a:lstStyle/>
          <a:p>
            <a:pPr algn="ctr"/>
            <a:r>
              <a:rPr lang="en-US" sz="11500" b="1" dirty="0">
                <a:solidFill>
                  <a:schemeClr val="bg1"/>
                </a:solidFill>
                <a:latin typeface="FreightSans Pro Semibold" panose="02000606030000020004" pitchFamily="2" charset="0"/>
              </a:rPr>
              <a:t>4</a:t>
            </a:r>
            <a:endParaRPr lang="en-US" sz="4000" b="1" dirty="0">
              <a:solidFill>
                <a:schemeClr val="bg1"/>
              </a:solidFill>
              <a:latin typeface="FreightSans Pro Semibold" panose="02000606030000020004" pitchFamily="2" charset="0"/>
            </a:endParaRPr>
          </a:p>
          <a:p>
            <a:pPr algn="ctr"/>
            <a:r>
              <a:rPr lang="en-US" sz="5000" b="1" dirty="0">
                <a:solidFill>
                  <a:schemeClr val="bg1"/>
                </a:solidFill>
                <a:latin typeface="FreightSans Pro Semibold" panose="02000606030000020004" pitchFamily="2" charset="0"/>
              </a:rPr>
              <a:t>SERVICES</a:t>
            </a:r>
          </a:p>
        </p:txBody>
      </p:sp>
    </p:spTree>
    <p:extLst>
      <p:ext uri="{BB962C8B-B14F-4D97-AF65-F5344CB8AC3E}">
        <p14:creationId xmlns:p14="http://schemas.microsoft.com/office/powerpoint/2010/main" val="3814176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ur Clien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3E0553-C9D1-E841-8D75-8F155FF0116F}"/>
              </a:ext>
            </a:extLst>
          </p:cNvPr>
          <p:cNvSpPr>
            <a:spLocks noGrp="1"/>
          </p:cNvSpPr>
          <p:nvPr>
            <p:ph type="sldNum" sz="quarter" idx="10"/>
          </p:nvPr>
        </p:nvSpPr>
        <p:spPr>
          <a:xfrm>
            <a:off x="11353799" y="6465374"/>
            <a:ext cx="616809" cy="365125"/>
          </a:xfrm>
        </p:spPr>
        <p:txBody>
          <a:bodyPr/>
          <a:lstStyle/>
          <a:p>
            <a:fld id="{7CEFD883-2721-4011-B4CA-E4E3D9A3C300}" type="slidenum">
              <a:rPr lang="en-US" smtClean="0"/>
              <a:t>‹#›</a:t>
            </a:fld>
            <a:endParaRPr lang="en-US"/>
          </a:p>
        </p:txBody>
      </p:sp>
      <p:pic>
        <p:nvPicPr>
          <p:cNvPr id="5" name="Picture 4">
            <a:extLst>
              <a:ext uri="{FF2B5EF4-FFF2-40B4-BE49-F238E27FC236}">
                <a16:creationId xmlns:a16="http://schemas.microsoft.com/office/drawing/2014/main" id="{4DD3DEC4-F6FE-1649-A798-7EB0DD4CAC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465374"/>
          </a:xfrm>
          <a:prstGeom prst="rect">
            <a:avLst/>
          </a:prstGeom>
        </p:spPr>
      </p:pic>
      <p:sp>
        <p:nvSpPr>
          <p:cNvPr id="7" name="Rectangle 6">
            <a:extLst>
              <a:ext uri="{FF2B5EF4-FFF2-40B4-BE49-F238E27FC236}">
                <a16:creationId xmlns:a16="http://schemas.microsoft.com/office/drawing/2014/main" id="{BFF1E92A-43D1-7748-A4EB-B30AC2620D4E}"/>
              </a:ext>
            </a:extLst>
          </p:cNvPr>
          <p:cNvSpPr/>
          <p:nvPr/>
        </p:nvSpPr>
        <p:spPr>
          <a:xfrm>
            <a:off x="0" y="0"/>
            <a:ext cx="12192000" cy="6465374"/>
          </a:xfrm>
          <a:prstGeom prst="rect">
            <a:avLst/>
          </a:prstGeom>
          <a:solidFill>
            <a:srgbClr val="263A93">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5">
            <a:extLst>
              <a:ext uri="{FF2B5EF4-FFF2-40B4-BE49-F238E27FC236}">
                <a16:creationId xmlns:a16="http://schemas.microsoft.com/office/drawing/2014/main" id="{FB0115EF-9211-D94F-8512-E2437FDBA11A}"/>
              </a:ext>
            </a:extLst>
          </p:cNvPr>
          <p:cNvSpPr>
            <a:spLocks noGrp="1"/>
          </p:cNvSpPr>
          <p:nvPr>
            <p:ph type="pic" sz="quarter" idx="11"/>
          </p:nvPr>
        </p:nvSpPr>
        <p:spPr>
          <a:xfrm>
            <a:off x="978568" y="1700046"/>
            <a:ext cx="2286000" cy="914400"/>
          </a:xfrm>
        </p:spPr>
        <p:txBody>
          <a:bodyPr/>
          <a:lstStyle/>
          <a:p>
            <a:r>
              <a:rPr lang="en-US"/>
              <a:t>Click icon to add picture</a:t>
            </a:r>
            <a:endParaRPr lang="en-US" dirty="0"/>
          </a:p>
        </p:txBody>
      </p:sp>
      <p:sp>
        <p:nvSpPr>
          <p:cNvPr id="22" name="Picture Placeholder 5">
            <a:extLst>
              <a:ext uri="{FF2B5EF4-FFF2-40B4-BE49-F238E27FC236}">
                <a16:creationId xmlns:a16="http://schemas.microsoft.com/office/drawing/2014/main" id="{58EA8B35-9BA6-C94A-AD42-828FF9C81D99}"/>
              </a:ext>
            </a:extLst>
          </p:cNvPr>
          <p:cNvSpPr>
            <a:spLocks noGrp="1"/>
          </p:cNvSpPr>
          <p:nvPr>
            <p:ph type="pic" sz="quarter" idx="12"/>
          </p:nvPr>
        </p:nvSpPr>
        <p:spPr>
          <a:xfrm>
            <a:off x="978568" y="3155917"/>
            <a:ext cx="2286000" cy="914400"/>
          </a:xfrm>
        </p:spPr>
        <p:txBody>
          <a:bodyPr/>
          <a:lstStyle/>
          <a:p>
            <a:r>
              <a:rPr lang="en-US"/>
              <a:t>Click icon to add picture</a:t>
            </a:r>
          </a:p>
        </p:txBody>
      </p:sp>
      <p:sp>
        <p:nvSpPr>
          <p:cNvPr id="23" name="Picture Placeholder 5">
            <a:extLst>
              <a:ext uri="{FF2B5EF4-FFF2-40B4-BE49-F238E27FC236}">
                <a16:creationId xmlns:a16="http://schemas.microsoft.com/office/drawing/2014/main" id="{E2D53888-4797-614C-83B9-F5C9C441EE79}"/>
              </a:ext>
            </a:extLst>
          </p:cNvPr>
          <p:cNvSpPr>
            <a:spLocks noGrp="1"/>
          </p:cNvSpPr>
          <p:nvPr>
            <p:ph type="pic" sz="quarter" idx="13"/>
          </p:nvPr>
        </p:nvSpPr>
        <p:spPr>
          <a:xfrm>
            <a:off x="978568" y="4631761"/>
            <a:ext cx="2286000" cy="914400"/>
          </a:xfrm>
        </p:spPr>
        <p:txBody>
          <a:bodyPr/>
          <a:lstStyle/>
          <a:p>
            <a:r>
              <a:rPr lang="en-US"/>
              <a:t>Click icon to add picture</a:t>
            </a:r>
          </a:p>
        </p:txBody>
      </p:sp>
      <p:sp>
        <p:nvSpPr>
          <p:cNvPr id="24" name="Picture Placeholder 5">
            <a:extLst>
              <a:ext uri="{FF2B5EF4-FFF2-40B4-BE49-F238E27FC236}">
                <a16:creationId xmlns:a16="http://schemas.microsoft.com/office/drawing/2014/main" id="{5735D0DC-9D87-4D42-BA82-3D8DC46FEA26}"/>
              </a:ext>
            </a:extLst>
          </p:cNvPr>
          <p:cNvSpPr>
            <a:spLocks noGrp="1"/>
          </p:cNvSpPr>
          <p:nvPr>
            <p:ph type="pic" sz="quarter" idx="14"/>
          </p:nvPr>
        </p:nvSpPr>
        <p:spPr>
          <a:xfrm>
            <a:off x="3585410" y="1680073"/>
            <a:ext cx="2286000" cy="914400"/>
          </a:xfrm>
        </p:spPr>
        <p:txBody>
          <a:bodyPr/>
          <a:lstStyle/>
          <a:p>
            <a:r>
              <a:rPr lang="en-US"/>
              <a:t>Click icon to add picture</a:t>
            </a:r>
          </a:p>
        </p:txBody>
      </p:sp>
      <p:sp>
        <p:nvSpPr>
          <p:cNvPr id="25" name="Picture Placeholder 5">
            <a:extLst>
              <a:ext uri="{FF2B5EF4-FFF2-40B4-BE49-F238E27FC236}">
                <a16:creationId xmlns:a16="http://schemas.microsoft.com/office/drawing/2014/main" id="{4D121330-CDD3-B84A-9BF5-65B7B03695B3}"/>
              </a:ext>
            </a:extLst>
          </p:cNvPr>
          <p:cNvSpPr>
            <a:spLocks noGrp="1"/>
          </p:cNvSpPr>
          <p:nvPr>
            <p:ph type="pic" sz="quarter" idx="15"/>
          </p:nvPr>
        </p:nvSpPr>
        <p:spPr>
          <a:xfrm>
            <a:off x="3585410" y="3155917"/>
            <a:ext cx="2286000" cy="914400"/>
          </a:xfrm>
        </p:spPr>
        <p:txBody>
          <a:bodyPr/>
          <a:lstStyle/>
          <a:p>
            <a:r>
              <a:rPr lang="en-US"/>
              <a:t>Click icon to add picture</a:t>
            </a:r>
          </a:p>
        </p:txBody>
      </p:sp>
      <p:sp>
        <p:nvSpPr>
          <p:cNvPr id="26" name="Picture Placeholder 5">
            <a:extLst>
              <a:ext uri="{FF2B5EF4-FFF2-40B4-BE49-F238E27FC236}">
                <a16:creationId xmlns:a16="http://schemas.microsoft.com/office/drawing/2014/main" id="{0CA9F96B-3C90-8647-9A14-F3565417E751}"/>
              </a:ext>
            </a:extLst>
          </p:cNvPr>
          <p:cNvSpPr>
            <a:spLocks noGrp="1"/>
          </p:cNvSpPr>
          <p:nvPr>
            <p:ph type="pic" sz="quarter" idx="16"/>
          </p:nvPr>
        </p:nvSpPr>
        <p:spPr>
          <a:xfrm>
            <a:off x="3585410" y="4651734"/>
            <a:ext cx="2286000" cy="914400"/>
          </a:xfrm>
        </p:spPr>
        <p:txBody>
          <a:bodyPr/>
          <a:lstStyle/>
          <a:p>
            <a:r>
              <a:rPr lang="en-US"/>
              <a:t>Click icon to add picture</a:t>
            </a:r>
          </a:p>
        </p:txBody>
      </p:sp>
      <p:sp>
        <p:nvSpPr>
          <p:cNvPr id="27" name="Picture Placeholder 5">
            <a:extLst>
              <a:ext uri="{FF2B5EF4-FFF2-40B4-BE49-F238E27FC236}">
                <a16:creationId xmlns:a16="http://schemas.microsoft.com/office/drawing/2014/main" id="{DB3E0813-48AE-7944-AEC3-1F4999BF4442}"/>
              </a:ext>
            </a:extLst>
          </p:cNvPr>
          <p:cNvSpPr>
            <a:spLocks noGrp="1"/>
          </p:cNvSpPr>
          <p:nvPr>
            <p:ph type="pic" sz="quarter" idx="17"/>
          </p:nvPr>
        </p:nvSpPr>
        <p:spPr>
          <a:xfrm>
            <a:off x="6192252" y="1700046"/>
            <a:ext cx="2286000" cy="914400"/>
          </a:xfrm>
        </p:spPr>
        <p:txBody>
          <a:bodyPr/>
          <a:lstStyle/>
          <a:p>
            <a:r>
              <a:rPr lang="en-US"/>
              <a:t>Click icon to add picture</a:t>
            </a:r>
          </a:p>
        </p:txBody>
      </p:sp>
      <p:sp>
        <p:nvSpPr>
          <p:cNvPr id="28" name="Picture Placeholder 5">
            <a:extLst>
              <a:ext uri="{FF2B5EF4-FFF2-40B4-BE49-F238E27FC236}">
                <a16:creationId xmlns:a16="http://schemas.microsoft.com/office/drawing/2014/main" id="{2892A8B5-058C-7041-B14C-4ACEA6DA3700}"/>
              </a:ext>
            </a:extLst>
          </p:cNvPr>
          <p:cNvSpPr>
            <a:spLocks noGrp="1"/>
          </p:cNvSpPr>
          <p:nvPr>
            <p:ph type="pic" sz="quarter" idx="18"/>
          </p:nvPr>
        </p:nvSpPr>
        <p:spPr>
          <a:xfrm>
            <a:off x="6192252" y="3155917"/>
            <a:ext cx="2286000" cy="914400"/>
          </a:xfrm>
        </p:spPr>
        <p:txBody>
          <a:bodyPr/>
          <a:lstStyle/>
          <a:p>
            <a:r>
              <a:rPr lang="en-US"/>
              <a:t>Click icon to add picture</a:t>
            </a:r>
          </a:p>
        </p:txBody>
      </p:sp>
      <p:sp>
        <p:nvSpPr>
          <p:cNvPr id="29" name="Picture Placeholder 5">
            <a:extLst>
              <a:ext uri="{FF2B5EF4-FFF2-40B4-BE49-F238E27FC236}">
                <a16:creationId xmlns:a16="http://schemas.microsoft.com/office/drawing/2014/main" id="{DF2FB85E-98E3-D84F-AE9A-D543DD583A16}"/>
              </a:ext>
            </a:extLst>
          </p:cNvPr>
          <p:cNvSpPr>
            <a:spLocks noGrp="1"/>
          </p:cNvSpPr>
          <p:nvPr>
            <p:ph type="pic" sz="quarter" idx="19"/>
          </p:nvPr>
        </p:nvSpPr>
        <p:spPr>
          <a:xfrm>
            <a:off x="6192252" y="4631761"/>
            <a:ext cx="2286000" cy="914400"/>
          </a:xfrm>
        </p:spPr>
        <p:txBody>
          <a:bodyPr/>
          <a:lstStyle/>
          <a:p>
            <a:r>
              <a:rPr lang="en-US"/>
              <a:t>Click icon to add picture</a:t>
            </a:r>
          </a:p>
        </p:txBody>
      </p:sp>
      <p:sp>
        <p:nvSpPr>
          <p:cNvPr id="30" name="Picture Placeholder 5">
            <a:extLst>
              <a:ext uri="{FF2B5EF4-FFF2-40B4-BE49-F238E27FC236}">
                <a16:creationId xmlns:a16="http://schemas.microsoft.com/office/drawing/2014/main" id="{70B806D0-4180-AB44-AF52-646D910787E1}"/>
              </a:ext>
            </a:extLst>
          </p:cNvPr>
          <p:cNvSpPr>
            <a:spLocks noGrp="1"/>
          </p:cNvSpPr>
          <p:nvPr>
            <p:ph type="pic" sz="quarter" idx="20"/>
          </p:nvPr>
        </p:nvSpPr>
        <p:spPr>
          <a:xfrm>
            <a:off x="8799094" y="1680073"/>
            <a:ext cx="2286000" cy="914400"/>
          </a:xfrm>
        </p:spPr>
        <p:txBody>
          <a:bodyPr/>
          <a:lstStyle/>
          <a:p>
            <a:r>
              <a:rPr lang="en-US"/>
              <a:t>Click icon to add picture</a:t>
            </a:r>
          </a:p>
        </p:txBody>
      </p:sp>
      <p:sp>
        <p:nvSpPr>
          <p:cNvPr id="31" name="Picture Placeholder 5">
            <a:extLst>
              <a:ext uri="{FF2B5EF4-FFF2-40B4-BE49-F238E27FC236}">
                <a16:creationId xmlns:a16="http://schemas.microsoft.com/office/drawing/2014/main" id="{BFB886EB-F607-CD41-8777-E01E17F71410}"/>
              </a:ext>
            </a:extLst>
          </p:cNvPr>
          <p:cNvSpPr>
            <a:spLocks noGrp="1"/>
          </p:cNvSpPr>
          <p:nvPr>
            <p:ph type="pic" sz="quarter" idx="21"/>
          </p:nvPr>
        </p:nvSpPr>
        <p:spPr>
          <a:xfrm>
            <a:off x="8799094" y="3155917"/>
            <a:ext cx="2286000" cy="914400"/>
          </a:xfrm>
        </p:spPr>
        <p:txBody>
          <a:bodyPr/>
          <a:lstStyle/>
          <a:p>
            <a:r>
              <a:rPr lang="en-US"/>
              <a:t>Click icon to add picture</a:t>
            </a:r>
          </a:p>
        </p:txBody>
      </p:sp>
      <p:sp>
        <p:nvSpPr>
          <p:cNvPr id="32" name="Picture Placeholder 5">
            <a:extLst>
              <a:ext uri="{FF2B5EF4-FFF2-40B4-BE49-F238E27FC236}">
                <a16:creationId xmlns:a16="http://schemas.microsoft.com/office/drawing/2014/main" id="{2BE6CA44-2532-9847-AFB6-221578F31AA8}"/>
              </a:ext>
            </a:extLst>
          </p:cNvPr>
          <p:cNvSpPr>
            <a:spLocks noGrp="1"/>
          </p:cNvSpPr>
          <p:nvPr>
            <p:ph type="pic" sz="quarter" idx="22"/>
          </p:nvPr>
        </p:nvSpPr>
        <p:spPr>
          <a:xfrm>
            <a:off x="8799094" y="4651734"/>
            <a:ext cx="2286000" cy="914400"/>
          </a:xfrm>
        </p:spPr>
        <p:txBody>
          <a:bodyPr/>
          <a:lstStyle/>
          <a:p>
            <a:r>
              <a:rPr lang="en-US"/>
              <a:t>Click icon to add picture</a:t>
            </a:r>
          </a:p>
        </p:txBody>
      </p:sp>
      <p:sp>
        <p:nvSpPr>
          <p:cNvPr id="33" name="TextBox 32">
            <a:extLst>
              <a:ext uri="{FF2B5EF4-FFF2-40B4-BE49-F238E27FC236}">
                <a16:creationId xmlns:a16="http://schemas.microsoft.com/office/drawing/2014/main" id="{5A90DDE1-A97E-EF40-8007-3861867C96E1}"/>
              </a:ext>
            </a:extLst>
          </p:cNvPr>
          <p:cNvSpPr txBox="1"/>
          <p:nvPr/>
        </p:nvSpPr>
        <p:spPr>
          <a:xfrm>
            <a:off x="838198" y="1"/>
            <a:ext cx="10515600" cy="1494839"/>
          </a:xfrm>
          <a:prstGeom prst="rect">
            <a:avLst/>
          </a:prstGeom>
          <a:noFill/>
        </p:spPr>
        <p:txBody>
          <a:bodyPr wrap="square" rtlCol="0" anchor="ctr">
            <a:noAutofit/>
          </a:bodyPr>
          <a:lstStyle/>
          <a:p>
            <a:r>
              <a:rPr lang="en-US" sz="4400" b="0" i="0" dirty="0">
                <a:solidFill>
                  <a:schemeClr val="bg1"/>
                </a:solidFill>
                <a:latin typeface="Gill Sans Light" panose="020B0302020104020203" pitchFamily="34" charset="-79"/>
                <a:cs typeface="Gill Sans Light" panose="020B0302020104020203" pitchFamily="34" charset="-79"/>
              </a:rPr>
              <a:t>Our Clients</a:t>
            </a:r>
          </a:p>
        </p:txBody>
      </p:sp>
    </p:spTree>
    <p:extLst>
      <p:ext uri="{BB962C8B-B14F-4D97-AF65-F5344CB8AC3E}">
        <p14:creationId xmlns:p14="http://schemas.microsoft.com/office/powerpoint/2010/main" val="970614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ur Mission">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B460A0-C64F-4941-A82C-F9A558B5B289}"/>
              </a:ext>
            </a:extLst>
          </p:cNvPr>
          <p:cNvSpPr>
            <a:spLocks noGrp="1"/>
          </p:cNvSpPr>
          <p:nvPr>
            <p:ph type="sldNum" sz="quarter" idx="10"/>
          </p:nvPr>
        </p:nvSpPr>
        <p:spPr/>
        <p:txBody>
          <a:bodyPr/>
          <a:lstStyle/>
          <a:p>
            <a:fld id="{7CEFD883-2721-4011-B4CA-E4E3D9A3C300}" type="slidenum">
              <a:rPr lang="en-US" smtClean="0"/>
              <a:t>‹#›</a:t>
            </a:fld>
            <a:endParaRPr lang="en-US"/>
          </a:p>
        </p:txBody>
      </p:sp>
      <p:sp>
        <p:nvSpPr>
          <p:cNvPr id="4" name="TextBox 3">
            <a:extLst>
              <a:ext uri="{FF2B5EF4-FFF2-40B4-BE49-F238E27FC236}">
                <a16:creationId xmlns:a16="http://schemas.microsoft.com/office/drawing/2014/main" id="{B2DBA9D2-137E-8E4A-9E2F-A7814DB10B92}"/>
              </a:ext>
            </a:extLst>
          </p:cNvPr>
          <p:cNvSpPr txBox="1"/>
          <p:nvPr/>
        </p:nvSpPr>
        <p:spPr>
          <a:xfrm>
            <a:off x="5666013" y="1494840"/>
            <a:ext cx="5687785"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kern="1200" dirty="0">
                <a:solidFill>
                  <a:schemeClr val="bg1"/>
                </a:solidFill>
                <a:effectLst/>
                <a:latin typeface="Gill Sans" panose="020B0502020104020203" pitchFamily="34" charset="-79"/>
                <a:ea typeface="+mn-ea"/>
                <a:cs typeface="Gill Sans" panose="020B0502020104020203" pitchFamily="34" charset="-79"/>
              </a:rPr>
              <a:t>CloudFit understands that Digital Transformation is not a “one and done” exercise.  As organizations gain agility, speed, and scale by migrating workloads and data to the cloud, ensuring that these services remain managed, secure, and evergreen is key to organizational growth and Digital Transformation. CloudFit products and services make the Digital Transformation journey possible and profitable in the context of each organization. </a:t>
            </a:r>
          </a:p>
        </p:txBody>
      </p:sp>
      <p:sp>
        <p:nvSpPr>
          <p:cNvPr id="5" name="TextBox 4">
            <a:extLst>
              <a:ext uri="{FF2B5EF4-FFF2-40B4-BE49-F238E27FC236}">
                <a16:creationId xmlns:a16="http://schemas.microsoft.com/office/drawing/2014/main" id="{5F3C50B0-A3B2-E945-BE0D-9F40D8D5B05B}"/>
              </a:ext>
            </a:extLst>
          </p:cNvPr>
          <p:cNvSpPr txBox="1"/>
          <p:nvPr/>
        </p:nvSpPr>
        <p:spPr>
          <a:xfrm>
            <a:off x="838199" y="1494840"/>
            <a:ext cx="4696327" cy="4154984"/>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0" i="1" kern="1200" dirty="0">
              <a:solidFill>
                <a:schemeClr val="bg1"/>
              </a:solidFill>
              <a:effectLst/>
              <a:latin typeface="Gill Sans Light" panose="020B0302020104020203" pitchFamily="34" charset="-79"/>
              <a:ea typeface="+mn-ea"/>
              <a:cs typeface="Gill Sans Light" panose="020B0302020104020203" pitchFamily="34" charset="-79"/>
            </a:endParaRPr>
          </a:p>
        </p:txBody>
      </p:sp>
      <p:sp>
        <p:nvSpPr>
          <p:cNvPr id="6" name="TextBox 5">
            <a:extLst>
              <a:ext uri="{FF2B5EF4-FFF2-40B4-BE49-F238E27FC236}">
                <a16:creationId xmlns:a16="http://schemas.microsoft.com/office/drawing/2014/main" id="{58BD7B24-516C-FB4E-9C99-D73ADB7C9E89}"/>
              </a:ext>
            </a:extLst>
          </p:cNvPr>
          <p:cNvSpPr txBox="1"/>
          <p:nvPr/>
        </p:nvSpPr>
        <p:spPr>
          <a:xfrm>
            <a:off x="838199" y="1494840"/>
            <a:ext cx="4696327" cy="4154984"/>
          </a:xfrm>
          <a:prstGeom prst="rect">
            <a:avLst/>
          </a:prstGeom>
          <a:solidFill>
            <a:schemeClr val="bg1">
              <a:alpha val="63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1" kern="1200" dirty="0">
                <a:solidFill>
                  <a:srgbClr val="414042"/>
                </a:solidFill>
                <a:effectLst/>
                <a:latin typeface="Gill Sans" panose="020B0502020104020203" pitchFamily="34" charset="-79"/>
                <a:ea typeface="+mn-ea"/>
                <a:cs typeface="Gill Sans" panose="020B0502020104020203" pitchFamily="34" charset="-79"/>
              </a:rPr>
              <a:t>We manage your cloud services and applications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1" kern="1200" dirty="0">
                <a:solidFill>
                  <a:srgbClr val="414042"/>
                </a:solidFill>
                <a:effectLst/>
                <a:latin typeface="Gill Sans" panose="020B0502020104020203" pitchFamily="34" charset="-79"/>
                <a:ea typeface="+mn-ea"/>
                <a:cs typeface="Gill Sans" panose="020B0502020104020203" pitchFamily="34" charset="-79"/>
              </a:rPr>
              <a:t>so you can focus on your business and your people.</a:t>
            </a:r>
          </a:p>
        </p:txBody>
      </p:sp>
      <p:sp>
        <p:nvSpPr>
          <p:cNvPr id="7" name="TextBox 6">
            <a:extLst>
              <a:ext uri="{FF2B5EF4-FFF2-40B4-BE49-F238E27FC236}">
                <a16:creationId xmlns:a16="http://schemas.microsoft.com/office/drawing/2014/main" id="{E5AD473F-F1B4-7140-843E-631862CF87F9}"/>
              </a:ext>
            </a:extLst>
          </p:cNvPr>
          <p:cNvSpPr txBox="1"/>
          <p:nvPr/>
        </p:nvSpPr>
        <p:spPr>
          <a:xfrm>
            <a:off x="838198" y="1"/>
            <a:ext cx="10515600" cy="1494839"/>
          </a:xfrm>
          <a:prstGeom prst="rect">
            <a:avLst/>
          </a:prstGeom>
          <a:noFill/>
        </p:spPr>
        <p:txBody>
          <a:bodyPr wrap="square" rtlCol="0" anchor="ctr">
            <a:noAutofit/>
          </a:bodyPr>
          <a:lstStyle/>
          <a:p>
            <a:r>
              <a:rPr lang="en-US" sz="4400" b="0" i="0" dirty="0">
                <a:solidFill>
                  <a:schemeClr val="bg1"/>
                </a:solidFill>
                <a:latin typeface="Gill Sans Light" panose="020B0302020104020203" pitchFamily="34" charset="-79"/>
                <a:cs typeface="Gill Sans Light" panose="020B0302020104020203" pitchFamily="34" charset="-79"/>
              </a:rPr>
              <a:t>Our Mission</a:t>
            </a:r>
          </a:p>
        </p:txBody>
      </p:sp>
    </p:spTree>
    <p:extLst>
      <p:ext uri="{BB962C8B-B14F-4D97-AF65-F5344CB8AC3E}">
        <p14:creationId xmlns:p14="http://schemas.microsoft.com/office/powerpoint/2010/main" val="3673121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oducts and Services">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9FC7E4-D98A-1C47-B8D4-740EE6B14940}"/>
              </a:ext>
            </a:extLst>
          </p:cNvPr>
          <p:cNvSpPr>
            <a:spLocks noGrp="1"/>
          </p:cNvSpPr>
          <p:nvPr>
            <p:ph type="sldNum" sz="quarter" idx="10"/>
          </p:nvPr>
        </p:nvSpPr>
        <p:spPr/>
        <p:txBody>
          <a:bodyPr/>
          <a:lstStyle/>
          <a:p>
            <a:fld id="{7CEFD883-2721-4011-B4CA-E4E3D9A3C300}" type="slidenum">
              <a:rPr lang="en-US" smtClean="0"/>
              <a:t>‹#›</a:t>
            </a:fld>
            <a:endParaRPr lang="en-US"/>
          </a:p>
        </p:txBody>
      </p:sp>
      <p:sp>
        <p:nvSpPr>
          <p:cNvPr id="4" name="object 2">
            <a:extLst>
              <a:ext uri="{FF2B5EF4-FFF2-40B4-BE49-F238E27FC236}">
                <a16:creationId xmlns:a16="http://schemas.microsoft.com/office/drawing/2014/main" id="{F148DDFB-A588-484D-9665-14553E1B8556}"/>
              </a:ext>
            </a:extLst>
          </p:cNvPr>
          <p:cNvSpPr/>
          <p:nvPr/>
        </p:nvSpPr>
        <p:spPr>
          <a:xfrm>
            <a:off x="1" y="2891213"/>
            <a:ext cx="12192000" cy="3574161"/>
          </a:xfrm>
          <a:prstGeom prst="rect">
            <a:avLst/>
          </a:prstGeom>
          <a:blipFill>
            <a:blip r:embed="rId2" cstate="print">
              <a:extLst>
                <a:ext uri="{BEBA8EAE-BF5A-486C-A8C5-ECC9F3942E4B}">
                  <a14:imgProps xmlns:a14="http://schemas.microsoft.com/office/drawing/2010/main">
                    <a14:imgLayer>
                      <a14:imgEffect>
                        <a14:saturation sat="0"/>
                      </a14:imgEffect>
                    </a14:imgLayer>
                  </a14:imgProps>
                </a:ext>
              </a:extLst>
            </a:blip>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E9616D51-BEAD-144B-8BF9-F2FD17AD8E75}"/>
              </a:ext>
            </a:extLst>
          </p:cNvPr>
          <p:cNvSpPr/>
          <p:nvPr/>
        </p:nvSpPr>
        <p:spPr>
          <a:xfrm>
            <a:off x="0" y="2888600"/>
            <a:ext cx="12192000" cy="3560445"/>
          </a:xfrm>
          <a:custGeom>
            <a:avLst/>
            <a:gdLst/>
            <a:ahLst/>
            <a:cxnLst/>
            <a:rect l="l" t="t" r="r" b="b"/>
            <a:pathLst>
              <a:path w="12192000" h="3560445">
                <a:moveTo>
                  <a:pt x="0" y="3560064"/>
                </a:moveTo>
                <a:lnTo>
                  <a:pt x="12192000" y="3560064"/>
                </a:lnTo>
                <a:lnTo>
                  <a:pt x="12192000" y="0"/>
                </a:lnTo>
                <a:lnTo>
                  <a:pt x="0" y="0"/>
                </a:lnTo>
                <a:lnTo>
                  <a:pt x="0" y="3560064"/>
                </a:lnTo>
                <a:close/>
              </a:path>
            </a:pathLst>
          </a:custGeom>
          <a:solidFill>
            <a:schemeClr val="bg2">
              <a:lumMod val="25000"/>
              <a:alpha val="74900"/>
            </a:schemeClr>
          </a:solidFill>
        </p:spPr>
        <p:txBody>
          <a:bodyPr wrap="square" lIns="0" tIns="0" rIns="0" bIns="0" rtlCol="0"/>
          <a:lstStyle/>
          <a:p>
            <a:endParaRPr dirty="0"/>
          </a:p>
        </p:txBody>
      </p:sp>
      <p:sp>
        <p:nvSpPr>
          <p:cNvPr id="6" name="object 18">
            <a:extLst>
              <a:ext uri="{FF2B5EF4-FFF2-40B4-BE49-F238E27FC236}">
                <a16:creationId xmlns:a16="http://schemas.microsoft.com/office/drawing/2014/main" id="{EEE13C90-6566-244A-ABA0-7C0BC90EAD0C}"/>
              </a:ext>
            </a:extLst>
          </p:cNvPr>
          <p:cNvSpPr txBox="1"/>
          <p:nvPr/>
        </p:nvSpPr>
        <p:spPr>
          <a:xfrm>
            <a:off x="1055625" y="3136108"/>
            <a:ext cx="2578100" cy="1453515"/>
          </a:xfrm>
          <a:prstGeom prst="rect">
            <a:avLst/>
          </a:prstGeom>
        </p:spPr>
        <p:txBody>
          <a:bodyPr vert="horz" wrap="square" lIns="0" tIns="12700" rIns="0" bIns="0" rtlCol="0">
            <a:spAutoFit/>
          </a:bodyPr>
          <a:lstStyle/>
          <a:p>
            <a:pPr marL="12700">
              <a:lnSpc>
                <a:spcPct val="100000"/>
              </a:lnSpc>
              <a:spcBef>
                <a:spcPts val="100"/>
              </a:spcBef>
            </a:pPr>
            <a:r>
              <a:rPr sz="1800" b="0" i="0" spc="-15"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Velocity®</a:t>
            </a:r>
            <a:r>
              <a:rPr sz="1800" b="0" i="0" spc="-30"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 </a:t>
            </a:r>
            <a:r>
              <a:rPr sz="1800" b="0" i="0" spc="-10"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Software</a:t>
            </a:r>
            <a:endParaRPr sz="1800" b="0" i="0" dirty="0">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endParaRPr>
          </a:p>
          <a:p>
            <a:pPr marL="21590" marR="5080">
              <a:lnSpc>
                <a:spcPct val="150000"/>
              </a:lnSpc>
              <a:spcBef>
                <a:spcPts val="440"/>
              </a:spcBef>
            </a:pPr>
            <a:r>
              <a:rPr sz="1200" b="0" i="0"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Our unique </a:t>
            </a:r>
            <a:r>
              <a:rPr sz="1200" b="0" i="0" spc="-5"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and powerful monitoring  platform </a:t>
            </a:r>
            <a:r>
              <a:rPr sz="1200" b="0" i="0"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will </a:t>
            </a:r>
            <a:r>
              <a:rPr sz="1200" b="0" i="0" spc="-5"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pinpoint application issues  </a:t>
            </a:r>
            <a:r>
              <a:rPr sz="1200" b="0" i="0"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in </a:t>
            </a:r>
            <a:r>
              <a:rPr sz="1200" b="0" i="0" spc="-5"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real-time and trigger </a:t>
            </a:r>
            <a:r>
              <a:rPr sz="1200" b="0" i="0"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the </a:t>
            </a:r>
            <a:r>
              <a:rPr sz="1200" b="0" i="0" spc="-5"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right action  to </a:t>
            </a:r>
            <a:r>
              <a:rPr sz="1200" b="0" i="0" spc="-10"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mitigate </a:t>
            </a:r>
            <a:r>
              <a:rPr sz="1200" b="0" i="0" spc="-5"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potential customer</a:t>
            </a:r>
            <a:r>
              <a:rPr sz="1200" b="0" i="0" spc="-25"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 </a:t>
            </a:r>
            <a:r>
              <a:rPr sz="1200" b="0" i="0" spc="-5"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impact</a:t>
            </a:r>
            <a:r>
              <a:rPr lang="en-US" sz="1200" b="0" i="0" spc="-5" dirty="0">
                <a:solidFill>
                  <a:srgbClr val="FFFFFF"/>
                </a:solidFill>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rPr>
              <a:t>.</a:t>
            </a:r>
            <a:endParaRPr sz="1200" b="0" i="0" dirty="0">
              <a:effectLst>
                <a:outerShdw blurRad="38100" dist="38100" dir="2700000" algn="tl">
                  <a:srgbClr val="000000">
                    <a:alpha val="43137"/>
                  </a:srgbClr>
                </a:outerShdw>
              </a:effectLst>
              <a:latin typeface="Gill Sans" panose="020B0502020104020203" pitchFamily="34" charset="-79"/>
              <a:cs typeface="Gill Sans" panose="020B0502020104020203" pitchFamily="34" charset="-79"/>
            </a:endParaRPr>
          </a:p>
        </p:txBody>
      </p:sp>
      <p:sp>
        <p:nvSpPr>
          <p:cNvPr id="7" name="object 19">
            <a:extLst>
              <a:ext uri="{FF2B5EF4-FFF2-40B4-BE49-F238E27FC236}">
                <a16:creationId xmlns:a16="http://schemas.microsoft.com/office/drawing/2014/main" id="{EEC973C6-AA27-434C-8012-0B9FEF511B31}"/>
              </a:ext>
            </a:extLst>
          </p:cNvPr>
          <p:cNvSpPr/>
          <p:nvPr/>
        </p:nvSpPr>
        <p:spPr>
          <a:xfrm>
            <a:off x="369021" y="3136108"/>
            <a:ext cx="541020" cy="539750"/>
          </a:xfrm>
          <a:custGeom>
            <a:avLst/>
            <a:gdLst/>
            <a:ahLst/>
            <a:cxnLst/>
            <a:rect l="l" t="t" r="r" b="b"/>
            <a:pathLst>
              <a:path w="541019" h="539750">
                <a:moveTo>
                  <a:pt x="270509" y="0"/>
                </a:moveTo>
                <a:lnTo>
                  <a:pt x="221884" y="3810"/>
                </a:lnTo>
                <a:lnTo>
                  <a:pt x="176118" y="16510"/>
                </a:lnTo>
                <a:lnTo>
                  <a:pt x="133976" y="36829"/>
                </a:lnTo>
                <a:lnTo>
                  <a:pt x="96222" y="63500"/>
                </a:lnTo>
                <a:lnTo>
                  <a:pt x="63619" y="95250"/>
                </a:lnTo>
                <a:lnTo>
                  <a:pt x="36931" y="133350"/>
                </a:lnTo>
                <a:lnTo>
                  <a:pt x="16923" y="175260"/>
                </a:lnTo>
                <a:lnTo>
                  <a:pt x="4358" y="220979"/>
                </a:lnTo>
                <a:lnTo>
                  <a:pt x="0" y="269239"/>
                </a:lnTo>
                <a:lnTo>
                  <a:pt x="4358" y="318770"/>
                </a:lnTo>
                <a:lnTo>
                  <a:pt x="16923" y="364489"/>
                </a:lnTo>
                <a:lnTo>
                  <a:pt x="36931" y="406400"/>
                </a:lnTo>
                <a:lnTo>
                  <a:pt x="63619" y="444500"/>
                </a:lnTo>
                <a:lnTo>
                  <a:pt x="96222" y="476250"/>
                </a:lnTo>
                <a:lnTo>
                  <a:pt x="133976" y="502920"/>
                </a:lnTo>
                <a:lnTo>
                  <a:pt x="176118" y="523239"/>
                </a:lnTo>
                <a:lnTo>
                  <a:pt x="221884" y="535939"/>
                </a:lnTo>
                <a:lnTo>
                  <a:pt x="270509" y="539750"/>
                </a:lnTo>
                <a:lnTo>
                  <a:pt x="319128" y="535939"/>
                </a:lnTo>
                <a:lnTo>
                  <a:pt x="364891" y="523239"/>
                </a:lnTo>
                <a:lnTo>
                  <a:pt x="383327" y="514350"/>
                </a:lnTo>
                <a:lnTo>
                  <a:pt x="258216" y="514350"/>
                </a:lnTo>
                <a:lnTo>
                  <a:pt x="233470" y="504189"/>
                </a:lnTo>
                <a:lnTo>
                  <a:pt x="197523" y="504189"/>
                </a:lnTo>
                <a:lnTo>
                  <a:pt x="174119" y="496570"/>
                </a:lnTo>
                <a:lnTo>
                  <a:pt x="151933" y="485139"/>
                </a:lnTo>
                <a:lnTo>
                  <a:pt x="131075" y="472439"/>
                </a:lnTo>
                <a:lnTo>
                  <a:pt x="111658" y="457200"/>
                </a:lnTo>
                <a:lnTo>
                  <a:pt x="120911" y="449579"/>
                </a:lnTo>
                <a:lnTo>
                  <a:pt x="130781" y="443229"/>
                </a:lnTo>
                <a:lnTo>
                  <a:pt x="134975" y="440689"/>
                </a:lnTo>
                <a:lnTo>
                  <a:pt x="93903" y="440689"/>
                </a:lnTo>
                <a:lnTo>
                  <a:pt x="66680" y="407670"/>
                </a:lnTo>
                <a:lnTo>
                  <a:pt x="45616" y="368300"/>
                </a:lnTo>
                <a:lnTo>
                  <a:pt x="31494" y="327660"/>
                </a:lnTo>
                <a:lnTo>
                  <a:pt x="25095" y="281939"/>
                </a:lnTo>
                <a:lnTo>
                  <a:pt x="539902" y="281939"/>
                </a:lnTo>
                <a:lnTo>
                  <a:pt x="541020" y="269239"/>
                </a:lnTo>
                <a:lnTo>
                  <a:pt x="539987" y="257810"/>
                </a:lnTo>
                <a:lnTo>
                  <a:pt x="25095" y="257810"/>
                </a:lnTo>
                <a:lnTo>
                  <a:pt x="31494" y="212089"/>
                </a:lnTo>
                <a:lnTo>
                  <a:pt x="45616" y="171450"/>
                </a:lnTo>
                <a:lnTo>
                  <a:pt x="66680" y="132079"/>
                </a:lnTo>
                <a:lnTo>
                  <a:pt x="93903" y="99060"/>
                </a:lnTo>
                <a:lnTo>
                  <a:pt x="134975" y="99060"/>
                </a:lnTo>
                <a:lnTo>
                  <a:pt x="130781" y="96520"/>
                </a:lnTo>
                <a:lnTo>
                  <a:pt x="120911" y="90170"/>
                </a:lnTo>
                <a:lnTo>
                  <a:pt x="111658" y="82550"/>
                </a:lnTo>
                <a:lnTo>
                  <a:pt x="131075" y="67310"/>
                </a:lnTo>
                <a:lnTo>
                  <a:pt x="151933" y="54610"/>
                </a:lnTo>
                <a:lnTo>
                  <a:pt x="174119" y="43179"/>
                </a:lnTo>
                <a:lnTo>
                  <a:pt x="197523" y="34289"/>
                </a:lnTo>
                <a:lnTo>
                  <a:pt x="236564" y="34289"/>
                </a:lnTo>
                <a:lnTo>
                  <a:pt x="258216" y="25400"/>
                </a:lnTo>
                <a:lnTo>
                  <a:pt x="383327" y="25400"/>
                </a:lnTo>
                <a:lnTo>
                  <a:pt x="364891" y="16510"/>
                </a:lnTo>
                <a:lnTo>
                  <a:pt x="319128" y="3810"/>
                </a:lnTo>
                <a:lnTo>
                  <a:pt x="270509" y="0"/>
                </a:lnTo>
                <a:close/>
              </a:path>
              <a:path w="541019" h="539750">
                <a:moveTo>
                  <a:pt x="282803" y="405129"/>
                </a:moveTo>
                <a:lnTo>
                  <a:pt x="258216" y="405129"/>
                </a:lnTo>
                <a:lnTo>
                  <a:pt x="258216" y="514350"/>
                </a:lnTo>
                <a:lnTo>
                  <a:pt x="282803" y="514350"/>
                </a:lnTo>
                <a:lnTo>
                  <a:pt x="282803" y="405129"/>
                </a:lnTo>
                <a:close/>
              </a:path>
              <a:path w="541019" h="539750">
                <a:moveTo>
                  <a:pt x="398145" y="405129"/>
                </a:moveTo>
                <a:lnTo>
                  <a:pt x="282803" y="405129"/>
                </a:lnTo>
                <a:lnTo>
                  <a:pt x="326712" y="410210"/>
                </a:lnTo>
                <a:lnTo>
                  <a:pt x="347374" y="415289"/>
                </a:lnTo>
                <a:lnTo>
                  <a:pt x="366991" y="421639"/>
                </a:lnTo>
                <a:lnTo>
                  <a:pt x="350162" y="457200"/>
                </a:lnTo>
                <a:lnTo>
                  <a:pt x="330165" y="485139"/>
                </a:lnTo>
                <a:lnTo>
                  <a:pt x="307534" y="504189"/>
                </a:lnTo>
                <a:lnTo>
                  <a:pt x="282803" y="514350"/>
                </a:lnTo>
                <a:lnTo>
                  <a:pt x="383327" y="514350"/>
                </a:lnTo>
                <a:lnTo>
                  <a:pt x="404398" y="504189"/>
                </a:lnTo>
                <a:lnTo>
                  <a:pt x="343496" y="504189"/>
                </a:lnTo>
                <a:lnTo>
                  <a:pt x="348780" y="499110"/>
                </a:lnTo>
                <a:lnTo>
                  <a:pt x="353847" y="492760"/>
                </a:lnTo>
                <a:lnTo>
                  <a:pt x="359155" y="485139"/>
                </a:lnTo>
                <a:lnTo>
                  <a:pt x="360057" y="485139"/>
                </a:lnTo>
                <a:lnTo>
                  <a:pt x="367185" y="473710"/>
                </a:lnTo>
                <a:lnTo>
                  <a:pt x="373940" y="462279"/>
                </a:lnTo>
                <a:lnTo>
                  <a:pt x="380297" y="450850"/>
                </a:lnTo>
                <a:lnTo>
                  <a:pt x="386232" y="436879"/>
                </a:lnTo>
                <a:lnTo>
                  <a:pt x="386626" y="436879"/>
                </a:lnTo>
                <a:lnTo>
                  <a:pt x="387400" y="434339"/>
                </a:lnTo>
                <a:lnTo>
                  <a:pt x="387858" y="433070"/>
                </a:lnTo>
                <a:lnTo>
                  <a:pt x="388200" y="431800"/>
                </a:lnTo>
                <a:lnTo>
                  <a:pt x="435792" y="431800"/>
                </a:lnTo>
                <a:lnTo>
                  <a:pt x="423695" y="422910"/>
                </a:lnTo>
                <a:lnTo>
                  <a:pt x="410805" y="415289"/>
                </a:lnTo>
                <a:lnTo>
                  <a:pt x="397129" y="407670"/>
                </a:lnTo>
                <a:lnTo>
                  <a:pt x="398145" y="405129"/>
                </a:lnTo>
                <a:close/>
              </a:path>
              <a:path w="541019" h="539750">
                <a:moveTo>
                  <a:pt x="178811" y="431800"/>
                </a:moveTo>
                <a:lnTo>
                  <a:pt x="152793" y="431800"/>
                </a:lnTo>
                <a:lnTo>
                  <a:pt x="153161" y="433070"/>
                </a:lnTo>
                <a:lnTo>
                  <a:pt x="154012" y="435610"/>
                </a:lnTo>
                <a:lnTo>
                  <a:pt x="154368" y="436879"/>
                </a:lnTo>
                <a:lnTo>
                  <a:pt x="173813" y="473710"/>
                </a:lnTo>
                <a:lnTo>
                  <a:pt x="187147" y="492760"/>
                </a:lnTo>
                <a:lnTo>
                  <a:pt x="192214" y="499110"/>
                </a:lnTo>
                <a:lnTo>
                  <a:pt x="197523" y="504189"/>
                </a:lnTo>
                <a:lnTo>
                  <a:pt x="233470" y="504189"/>
                </a:lnTo>
                <a:lnTo>
                  <a:pt x="210832" y="485139"/>
                </a:lnTo>
                <a:lnTo>
                  <a:pt x="190832" y="457200"/>
                </a:lnTo>
                <a:lnTo>
                  <a:pt x="178811" y="431800"/>
                </a:lnTo>
                <a:close/>
              </a:path>
              <a:path w="541019" h="539750">
                <a:moveTo>
                  <a:pt x="435792" y="431800"/>
                </a:moveTo>
                <a:lnTo>
                  <a:pt x="388658" y="431800"/>
                </a:lnTo>
                <a:lnTo>
                  <a:pt x="399740" y="436879"/>
                </a:lnTo>
                <a:lnTo>
                  <a:pt x="410219" y="443229"/>
                </a:lnTo>
                <a:lnTo>
                  <a:pt x="420094" y="449579"/>
                </a:lnTo>
                <a:lnTo>
                  <a:pt x="429361" y="457200"/>
                </a:lnTo>
                <a:lnTo>
                  <a:pt x="409940" y="472439"/>
                </a:lnTo>
                <a:lnTo>
                  <a:pt x="389077" y="485139"/>
                </a:lnTo>
                <a:lnTo>
                  <a:pt x="366889" y="496570"/>
                </a:lnTo>
                <a:lnTo>
                  <a:pt x="343496" y="504189"/>
                </a:lnTo>
                <a:lnTo>
                  <a:pt x="404398" y="504189"/>
                </a:lnTo>
                <a:lnTo>
                  <a:pt x="407032" y="502920"/>
                </a:lnTo>
                <a:lnTo>
                  <a:pt x="444787" y="476250"/>
                </a:lnTo>
                <a:lnTo>
                  <a:pt x="477392" y="444500"/>
                </a:lnTo>
                <a:lnTo>
                  <a:pt x="480061" y="440689"/>
                </a:lnTo>
                <a:lnTo>
                  <a:pt x="447090" y="440689"/>
                </a:lnTo>
                <a:lnTo>
                  <a:pt x="435792" y="431800"/>
                </a:lnTo>
                <a:close/>
              </a:path>
              <a:path w="541019" h="539750">
                <a:moveTo>
                  <a:pt x="147853" y="281939"/>
                </a:moveTo>
                <a:lnTo>
                  <a:pt x="123405" y="281939"/>
                </a:lnTo>
                <a:lnTo>
                  <a:pt x="123609" y="289560"/>
                </a:lnTo>
                <a:lnTo>
                  <a:pt x="123736" y="295910"/>
                </a:lnTo>
                <a:lnTo>
                  <a:pt x="124180" y="303529"/>
                </a:lnTo>
                <a:lnTo>
                  <a:pt x="124409" y="306070"/>
                </a:lnTo>
                <a:lnTo>
                  <a:pt x="124714" y="309879"/>
                </a:lnTo>
                <a:lnTo>
                  <a:pt x="125060" y="313689"/>
                </a:lnTo>
                <a:lnTo>
                  <a:pt x="125691" y="321310"/>
                </a:lnTo>
                <a:lnTo>
                  <a:pt x="126618" y="328929"/>
                </a:lnTo>
                <a:lnTo>
                  <a:pt x="127736" y="336550"/>
                </a:lnTo>
                <a:lnTo>
                  <a:pt x="128142" y="340360"/>
                </a:lnTo>
                <a:lnTo>
                  <a:pt x="128473" y="342900"/>
                </a:lnTo>
                <a:lnTo>
                  <a:pt x="138664" y="391160"/>
                </a:lnTo>
                <a:lnTo>
                  <a:pt x="142875" y="405129"/>
                </a:lnTo>
                <a:lnTo>
                  <a:pt x="143548" y="407670"/>
                </a:lnTo>
                <a:lnTo>
                  <a:pt x="143865" y="407670"/>
                </a:lnTo>
                <a:lnTo>
                  <a:pt x="130202" y="415289"/>
                </a:lnTo>
                <a:lnTo>
                  <a:pt x="117317" y="422910"/>
                </a:lnTo>
                <a:lnTo>
                  <a:pt x="105216" y="431800"/>
                </a:lnTo>
                <a:lnTo>
                  <a:pt x="93903" y="440689"/>
                </a:lnTo>
                <a:lnTo>
                  <a:pt x="134975" y="440689"/>
                </a:lnTo>
                <a:lnTo>
                  <a:pt x="141265" y="436879"/>
                </a:lnTo>
                <a:lnTo>
                  <a:pt x="152361" y="431800"/>
                </a:lnTo>
                <a:lnTo>
                  <a:pt x="178811" y="431800"/>
                </a:lnTo>
                <a:lnTo>
                  <a:pt x="174002" y="421639"/>
                </a:lnTo>
                <a:lnTo>
                  <a:pt x="193620" y="415289"/>
                </a:lnTo>
                <a:lnTo>
                  <a:pt x="214285" y="410210"/>
                </a:lnTo>
                <a:lnTo>
                  <a:pt x="258216" y="405129"/>
                </a:lnTo>
                <a:lnTo>
                  <a:pt x="398145" y="405129"/>
                </a:lnTo>
                <a:lnTo>
                  <a:pt x="400053" y="398779"/>
                </a:lnTo>
                <a:lnTo>
                  <a:pt x="166039" y="398779"/>
                </a:lnTo>
                <a:lnTo>
                  <a:pt x="158888" y="372110"/>
                </a:lnTo>
                <a:lnTo>
                  <a:pt x="153379" y="344170"/>
                </a:lnTo>
                <a:lnTo>
                  <a:pt x="149653" y="313689"/>
                </a:lnTo>
                <a:lnTo>
                  <a:pt x="147853" y="281939"/>
                </a:lnTo>
                <a:close/>
              </a:path>
              <a:path w="541019" h="539750">
                <a:moveTo>
                  <a:pt x="539902" y="281939"/>
                </a:moveTo>
                <a:lnTo>
                  <a:pt x="515924" y="281939"/>
                </a:lnTo>
                <a:lnTo>
                  <a:pt x="509514" y="327660"/>
                </a:lnTo>
                <a:lnTo>
                  <a:pt x="495390" y="368300"/>
                </a:lnTo>
                <a:lnTo>
                  <a:pt x="474324" y="407670"/>
                </a:lnTo>
                <a:lnTo>
                  <a:pt x="447090" y="440689"/>
                </a:lnTo>
                <a:lnTo>
                  <a:pt x="480061" y="440689"/>
                </a:lnTo>
                <a:lnTo>
                  <a:pt x="504082" y="406400"/>
                </a:lnTo>
                <a:lnTo>
                  <a:pt x="524093" y="364489"/>
                </a:lnTo>
                <a:lnTo>
                  <a:pt x="536661" y="318770"/>
                </a:lnTo>
                <a:lnTo>
                  <a:pt x="539902" y="281939"/>
                </a:lnTo>
                <a:close/>
              </a:path>
              <a:path w="541019" h="539750">
                <a:moveTo>
                  <a:pt x="282803" y="281939"/>
                </a:moveTo>
                <a:lnTo>
                  <a:pt x="258216" y="281939"/>
                </a:lnTo>
                <a:lnTo>
                  <a:pt x="258216" y="381000"/>
                </a:lnTo>
                <a:lnTo>
                  <a:pt x="210227" y="386079"/>
                </a:lnTo>
                <a:lnTo>
                  <a:pt x="187591" y="392429"/>
                </a:lnTo>
                <a:lnTo>
                  <a:pt x="166039" y="398779"/>
                </a:lnTo>
                <a:lnTo>
                  <a:pt x="374980" y="398779"/>
                </a:lnTo>
                <a:lnTo>
                  <a:pt x="353424" y="392429"/>
                </a:lnTo>
                <a:lnTo>
                  <a:pt x="330782" y="386079"/>
                </a:lnTo>
                <a:lnTo>
                  <a:pt x="282803" y="381000"/>
                </a:lnTo>
                <a:lnTo>
                  <a:pt x="282803" y="281939"/>
                </a:lnTo>
                <a:close/>
              </a:path>
              <a:path w="541019" h="539750">
                <a:moveTo>
                  <a:pt x="417614" y="281939"/>
                </a:moveTo>
                <a:lnTo>
                  <a:pt x="393166" y="281939"/>
                </a:lnTo>
                <a:lnTo>
                  <a:pt x="391362" y="313689"/>
                </a:lnTo>
                <a:lnTo>
                  <a:pt x="387630" y="344170"/>
                </a:lnTo>
                <a:lnTo>
                  <a:pt x="382120" y="372110"/>
                </a:lnTo>
                <a:lnTo>
                  <a:pt x="374980" y="398779"/>
                </a:lnTo>
                <a:lnTo>
                  <a:pt x="400053" y="398779"/>
                </a:lnTo>
                <a:lnTo>
                  <a:pt x="409357" y="360679"/>
                </a:lnTo>
                <a:lnTo>
                  <a:pt x="415302" y="321310"/>
                </a:lnTo>
                <a:lnTo>
                  <a:pt x="417385" y="289560"/>
                </a:lnTo>
                <a:lnTo>
                  <a:pt x="417614" y="281939"/>
                </a:lnTo>
                <a:close/>
              </a:path>
              <a:path w="541019" h="539750">
                <a:moveTo>
                  <a:pt x="134975" y="99060"/>
                </a:moveTo>
                <a:lnTo>
                  <a:pt x="93903" y="99060"/>
                </a:lnTo>
                <a:lnTo>
                  <a:pt x="105216" y="107950"/>
                </a:lnTo>
                <a:lnTo>
                  <a:pt x="117317" y="116839"/>
                </a:lnTo>
                <a:lnTo>
                  <a:pt x="130202" y="124460"/>
                </a:lnTo>
                <a:lnTo>
                  <a:pt x="143865" y="132079"/>
                </a:lnTo>
                <a:lnTo>
                  <a:pt x="143217" y="133350"/>
                </a:lnTo>
                <a:lnTo>
                  <a:pt x="142875" y="134620"/>
                </a:lnTo>
                <a:lnTo>
                  <a:pt x="138675" y="148589"/>
                </a:lnTo>
                <a:lnTo>
                  <a:pt x="134931" y="163829"/>
                </a:lnTo>
                <a:lnTo>
                  <a:pt x="127736" y="203200"/>
                </a:lnTo>
                <a:lnTo>
                  <a:pt x="126618" y="210820"/>
                </a:lnTo>
                <a:lnTo>
                  <a:pt x="125691" y="218439"/>
                </a:lnTo>
                <a:lnTo>
                  <a:pt x="124955" y="227329"/>
                </a:lnTo>
                <a:lnTo>
                  <a:pt x="124714" y="229870"/>
                </a:lnTo>
                <a:lnTo>
                  <a:pt x="124409" y="233679"/>
                </a:lnTo>
                <a:lnTo>
                  <a:pt x="124180" y="236220"/>
                </a:lnTo>
                <a:lnTo>
                  <a:pt x="123736" y="243839"/>
                </a:lnTo>
                <a:lnTo>
                  <a:pt x="123609" y="250189"/>
                </a:lnTo>
                <a:lnTo>
                  <a:pt x="123405" y="257810"/>
                </a:lnTo>
                <a:lnTo>
                  <a:pt x="147853" y="257810"/>
                </a:lnTo>
                <a:lnTo>
                  <a:pt x="149653" y="226060"/>
                </a:lnTo>
                <a:lnTo>
                  <a:pt x="153379" y="195579"/>
                </a:lnTo>
                <a:lnTo>
                  <a:pt x="158888" y="167639"/>
                </a:lnTo>
                <a:lnTo>
                  <a:pt x="166039" y="140970"/>
                </a:lnTo>
                <a:lnTo>
                  <a:pt x="400053" y="140970"/>
                </a:lnTo>
                <a:lnTo>
                  <a:pt x="398145" y="134620"/>
                </a:lnTo>
                <a:lnTo>
                  <a:pt x="258216" y="134620"/>
                </a:lnTo>
                <a:lnTo>
                  <a:pt x="214285" y="129539"/>
                </a:lnTo>
                <a:lnTo>
                  <a:pt x="193620" y="124460"/>
                </a:lnTo>
                <a:lnTo>
                  <a:pt x="174002" y="118110"/>
                </a:lnTo>
                <a:lnTo>
                  <a:pt x="178811" y="107950"/>
                </a:lnTo>
                <a:lnTo>
                  <a:pt x="152361" y="107950"/>
                </a:lnTo>
                <a:lnTo>
                  <a:pt x="141265" y="102870"/>
                </a:lnTo>
                <a:lnTo>
                  <a:pt x="134975" y="99060"/>
                </a:lnTo>
                <a:close/>
              </a:path>
              <a:path w="541019" h="539750">
                <a:moveTo>
                  <a:pt x="374980" y="140970"/>
                </a:moveTo>
                <a:lnTo>
                  <a:pt x="166039" y="140970"/>
                </a:lnTo>
                <a:lnTo>
                  <a:pt x="187591" y="147320"/>
                </a:lnTo>
                <a:lnTo>
                  <a:pt x="210227" y="153670"/>
                </a:lnTo>
                <a:lnTo>
                  <a:pt x="258216" y="158750"/>
                </a:lnTo>
                <a:lnTo>
                  <a:pt x="258216" y="257810"/>
                </a:lnTo>
                <a:lnTo>
                  <a:pt x="282803" y="257810"/>
                </a:lnTo>
                <a:lnTo>
                  <a:pt x="282803" y="158750"/>
                </a:lnTo>
                <a:lnTo>
                  <a:pt x="330782" y="153670"/>
                </a:lnTo>
                <a:lnTo>
                  <a:pt x="353424" y="147320"/>
                </a:lnTo>
                <a:lnTo>
                  <a:pt x="374980" y="140970"/>
                </a:lnTo>
                <a:close/>
              </a:path>
              <a:path w="541019" h="539750">
                <a:moveTo>
                  <a:pt x="400053" y="140970"/>
                </a:moveTo>
                <a:lnTo>
                  <a:pt x="374980" y="140970"/>
                </a:lnTo>
                <a:lnTo>
                  <a:pt x="382120" y="167639"/>
                </a:lnTo>
                <a:lnTo>
                  <a:pt x="387630" y="195579"/>
                </a:lnTo>
                <a:lnTo>
                  <a:pt x="391362" y="226060"/>
                </a:lnTo>
                <a:lnTo>
                  <a:pt x="393166" y="257810"/>
                </a:lnTo>
                <a:lnTo>
                  <a:pt x="417614" y="257810"/>
                </a:lnTo>
                <a:lnTo>
                  <a:pt x="417385" y="250189"/>
                </a:lnTo>
                <a:lnTo>
                  <a:pt x="417283" y="243839"/>
                </a:lnTo>
                <a:lnTo>
                  <a:pt x="416585" y="233679"/>
                </a:lnTo>
                <a:lnTo>
                  <a:pt x="412127" y="194310"/>
                </a:lnTo>
                <a:lnTo>
                  <a:pt x="402344" y="148589"/>
                </a:lnTo>
                <a:lnTo>
                  <a:pt x="400053" y="140970"/>
                </a:lnTo>
                <a:close/>
              </a:path>
              <a:path w="541019" h="539750">
                <a:moveTo>
                  <a:pt x="480061" y="99060"/>
                </a:moveTo>
                <a:lnTo>
                  <a:pt x="447090" y="99060"/>
                </a:lnTo>
                <a:lnTo>
                  <a:pt x="474324" y="132079"/>
                </a:lnTo>
                <a:lnTo>
                  <a:pt x="495390" y="171450"/>
                </a:lnTo>
                <a:lnTo>
                  <a:pt x="509514" y="212089"/>
                </a:lnTo>
                <a:lnTo>
                  <a:pt x="515924" y="257810"/>
                </a:lnTo>
                <a:lnTo>
                  <a:pt x="539987" y="257810"/>
                </a:lnTo>
                <a:lnTo>
                  <a:pt x="536661" y="220979"/>
                </a:lnTo>
                <a:lnTo>
                  <a:pt x="524093" y="175260"/>
                </a:lnTo>
                <a:lnTo>
                  <a:pt x="504082" y="133350"/>
                </a:lnTo>
                <a:lnTo>
                  <a:pt x="480061" y="99060"/>
                </a:lnTo>
                <a:close/>
              </a:path>
              <a:path w="541019" h="539750">
                <a:moveTo>
                  <a:pt x="282803" y="25400"/>
                </a:moveTo>
                <a:lnTo>
                  <a:pt x="258216" y="25400"/>
                </a:lnTo>
                <a:lnTo>
                  <a:pt x="258216" y="134620"/>
                </a:lnTo>
                <a:lnTo>
                  <a:pt x="282803" y="134620"/>
                </a:lnTo>
                <a:lnTo>
                  <a:pt x="282803" y="25400"/>
                </a:lnTo>
                <a:close/>
              </a:path>
              <a:path w="541019" h="539750">
                <a:moveTo>
                  <a:pt x="383327" y="25400"/>
                </a:moveTo>
                <a:lnTo>
                  <a:pt x="282803" y="25400"/>
                </a:lnTo>
                <a:lnTo>
                  <a:pt x="307534" y="35560"/>
                </a:lnTo>
                <a:lnTo>
                  <a:pt x="330165" y="54610"/>
                </a:lnTo>
                <a:lnTo>
                  <a:pt x="350162" y="82550"/>
                </a:lnTo>
                <a:lnTo>
                  <a:pt x="366991" y="118110"/>
                </a:lnTo>
                <a:lnTo>
                  <a:pt x="347374" y="124460"/>
                </a:lnTo>
                <a:lnTo>
                  <a:pt x="326712" y="129539"/>
                </a:lnTo>
                <a:lnTo>
                  <a:pt x="282803" y="134620"/>
                </a:lnTo>
                <a:lnTo>
                  <a:pt x="398145" y="134620"/>
                </a:lnTo>
                <a:lnTo>
                  <a:pt x="397446" y="132079"/>
                </a:lnTo>
                <a:lnTo>
                  <a:pt x="397129" y="132079"/>
                </a:lnTo>
                <a:lnTo>
                  <a:pt x="410805" y="124460"/>
                </a:lnTo>
                <a:lnTo>
                  <a:pt x="423695" y="116839"/>
                </a:lnTo>
                <a:lnTo>
                  <a:pt x="435792" y="107950"/>
                </a:lnTo>
                <a:lnTo>
                  <a:pt x="388200" y="107950"/>
                </a:lnTo>
                <a:lnTo>
                  <a:pt x="387858" y="106679"/>
                </a:lnTo>
                <a:lnTo>
                  <a:pt x="387400" y="105410"/>
                </a:lnTo>
                <a:lnTo>
                  <a:pt x="386626" y="102870"/>
                </a:lnTo>
                <a:lnTo>
                  <a:pt x="386232" y="102870"/>
                </a:lnTo>
                <a:lnTo>
                  <a:pt x="380297" y="88900"/>
                </a:lnTo>
                <a:lnTo>
                  <a:pt x="373940" y="77470"/>
                </a:lnTo>
                <a:lnTo>
                  <a:pt x="367185" y="66039"/>
                </a:lnTo>
                <a:lnTo>
                  <a:pt x="360057" y="55879"/>
                </a:lnTo>
                <a:lnTo>
                  <a:pt x="358698" y="53339"/>
                </a:lnTo>
                <a:lnTo>
                  <a:pt x="353847" y="46989"/>
                </a:lnTo>
                <a:lnTo>
                  <a:pt x="348780" y="40639"/>
                </a:lnTo>
                <a:lnTo>
                  <a:pt x="343496" y="34289"/>
                </a:lnTo>
                <a:lnTo>
                  <a:pt x="401764" y="34289"/>
                </a:lnTo>
                <a:lnTo>
                  <a:pt x="383327" y="25400"/>
                </a:lnTo>
                <a:close/>
              </a:path>
              <a:path w="541019" h="539750">
                <a:moveTo>
                  <a:pt x="236564" y="34289"/>
                </a:moveTo>
                <a:lnTo>
                  <a:pt x="197523" y="34289"/>
                </a:lnTo>
                <a:lnTo>
                  <a:pt x="192214" y="40639"/>
                </a:lnTo>
                <a:lnTo>
                  <a:pt x="167066" y="77470"/>
                </a:lnTo>
                <a:lnTo>
                  <a:pt x="152793" y="107950"/>
                </a:lnTo>
                <a:lnTo>
                  <a:pt x="178811" y="107950"/>
                </a:lnTo>
                <a:lnTo>
                  <a:pt x="190832" y="82550"/>
                </a:lnTo>
                <a:lnTo>
                  <a:pt x="210832" y="54610"/>
                </a:lnTo>
                <a:lnTo>
                  <a:pt x="233470" y="35560"/>
                </a:lnTo>
                <a:lnTo>
                  <a:pt x="236564" y="34289"/>
                </a:lnTo>
                <a:close/>
              </a:path>
              <a:path w="541019" h="539750">
                <a:moveTo>
                  <a:pt x="401764" y="34289"/>
                </a:moveTo>
                <a:lnTo>
                  <a:pt x="343496" y="34289"/>
                </a:lnTo>
                <a:lnTo>
                  <a:pt x="366889" y="43179"/>
                </a:lnTo>
                <a:lnTo>
                  <a:pt x="389077" y="54610"/>
                </a:lnTo>
                <a:lnTo>
                  <a:pt x="409940" y="67310"/>
                </a:lnTo>
                <a:lnTo>
                  <a:pt x="429361" y="82550"/>
                </a:lnTo>
                <a:lnTo>
                  <a:pt x="420094" y="90170"/>
                </a:lnTo>
                <a:lnTo>
                  <a:pt x="410219" y="96520"/>
                </a:lnTo>
                <a:lnTo>
                  <a:pt x="399740" y="102870"/>
                </a:lnTo>
                <a:lnTo>
                  <a:pt x="388658" y="107950"/>
                </a:lnTo>
                <a:lnTo>
                  <a:pt x="435792" y="107950"/>
                </a:lnTo>
                <a:lnTo>
                  <a:pt x="447090" y="99060"/>
                </a:lnTo>
                <a:lnTo>
                  <a:pt x="480061" y="99060"/>
                </a:lnTo>
                <a:lnTo>
                  <a:pt x="477392" y="95250"/>
                </a:lnTo>
                <a:lnTo>
                  <a:pt x="444787" y="63500"/>
                </a:lnTo>
                <a:lnTo>
                  <a:pt x="407032" y="36829"/>
                </a:lnTo>
                <a:lnTo>
                  <a:pt x="401764" y="34289"/>
                </a:lnTo>
                <a:close/>
              </a:path>
            </a:pathLst>
          </a:custGeom>
          <a:solidFill>
            <a:srgbClr val="FFFFFF"/>
          </a:solidFill>
        </p:spPr>
        <p:txBody>
          <a:bodyPr wrap="square" lIns="0" tIns="0" rIns="0" bIns="0" rtlCol="0"/>
          <a:lstStyle/>
          <a:p>
            <a:endParaRPr dirty="0"/>
          </a:p>
        </p:txBody>
      </p:sp>
      <p:sp>
        <p:nvSpPr>
          <p:cNvPr id="8" name="object 20">
            <a:extLst>
              <a:ext uri="{FF2B5EF4-FFF2-40B4-BE49-F238E27FC236}">
                <a16:creationId xmlns:a16="http://schemas.microsoft.com/office/drawing/2014/main" id="{BB312386-EC2A-F346-8B1C-DF4052C73E92}"/>
              </a:ext>
            </a:extLst>
          </p:cNvPr>
          <p:cNvSpPr txBox="1"/>
          <p:nvPr/>
        </p:nvSpPr>
        <p:spPr>
          <a:xfrm>
            <a:off x="1072976" y="4755556"/>
            <a:ext cx="2640330" cy="1543884"/>
          </a:xfrm>
          <a:prstGeom prst="rect">
            <a:avLst/>
          </a:prstGeom>
        </p:spPr>
        <p:txBody>
          <a:bodyPr vert="horz" wrap="square" lIns="0" tIns="144780" rIns="0" bIns="0" rtlCol="0" anchor="t">
            <a:spAutoFit/>
          </a:bodyPr>
          <a:lstStyle/>
          <a:p>
            <a:pPr marL="12700">
              <a:lnSpc>
                <a:spcPct val="100000"/>
              </a:lnSpc>
              <a:spcBef>
                <a:spcPts val="1140"/>
              </a:spcBef>
            </a:pPr>
            <a:r>
              <a:rPr sz="1800" b="0" i="0" spc="-10" dirty="0">
                <a:solidFill>
                  <a:srgbClr val="FFFFFF"/>
                </a:solidFill>
                <a:latin typeface="Gill Sans" panose="020B0502020104020203" pitchFamily="34" charset="-79"/>
                <a:cs typeface="Gill Sans" panose="020B0502020104020203" pitchFamily="34" charset="-79"/>
              </a:rPr>
              <a:t>Custom </a:t>
            </a:r>
            <a:r>
              <a:rPr sz="1800" b="0" i="0" dirty="0">
                <a:solidFill>
                  <a:srgbClr val="FFFFFF"/>
                </a:solidFill>
                <a:latin typeface="Gill Sans" panose="020B0502020104020203" pitchFamily="34" charset="-79"/>
                <a:cs typeface="Gill Sans" panose="020B0502020104020203" pitchFamily="34" charset="-79"/>
              </a:rPr>
              <a:t>App</a:t>
            </a:r>
            <a:r>
              <a:rPr sz="1800" b="0" i="0" spc="-75" dirty="0">
                <a:solidFill>
                  <a:srgbClr val="FFFFFF"/>
                </a:solidFill>
                <a:latin typeface="Gill Sans" panose="020B0502020104020203" pitchFamily="34" charset="-79"/>
                <a:cs typeface="Gill Sans" panose="020B0502020104020203" pitchFamily="34" charset="-79"/>
              </a:rPr>
              <a:t> </a:t>
            </a:r>
            <a:r>
              <a:rPr sz="1800" b="0" i="0" spc="-10" dirty="0">
                <a:solidFill>
                  <a:srgbClr val="FFFFFF"/>
                </a:solidFill>
                <a:latin typeface="Gill Sans" panose="020B0502020104020203" pitchFamily="34" charset="-79"/>
                <a:cs typeface="Gill Sans" panose="020B0502020104020203" pitchFamily="34" charset="-79"/>
              </a:rPr>
              <a:t>Development</a:t>
            </a:r>
            <a:endParaRPr sz="1800" b="0" i="0" dirty="0">
              <a:latin typeface="Gill Sans" panose="020B0502020104020203" pitchFamily="34" charset="-79"/>
              <a:cs typeface="Gill Sans" panose="020B0502020104020203" pitchFamily="34" charset="-79"/>
            </a:endParaRPr>
          </a:p>
          <a:p>
            <a:pPr marL="21590" marR="5080">
              <a:lnSpc>
                <a:spcPts val="2160"/>
              </a:lnSpc>
              <a:spcBef>
                <a:spcPts val="170"/>
              </a:spcBef>
            </a:pPr>
            <a:r>
              <a:rPr sz="1200" b="0" i="0" dirty="0">
                <a:solidFill>
                  <a:srgbClr val="FFFFFF"/>
                </a:solidFill>
                <a:latin typeface="Gill Sans" panose="020B0502020104020203" pitchFamily="34" charset="-79"/>
                <a:cs typeface="Gill Sans" panose="020B0502020104020203" pitchFamily="34" charset="-79"/>
              </a:rPr>
              <a:t>Our </a:t>
            </a:r>
            <a:r>
              <a:rPr sz="1200" b="0" i="0" spc="-10" dirty="0">
                <a:solidFill>
                  <a:srgbClr val="FFFFFF"/>
                </a:solidFill>
                <a:latin typeface="Gill Sans" panose="020B0502020104020203" pitchFamily="34" charset="-79"/>
                <a:cs typeface="Gill Sans" panose="020B0502020104020203" pitchFamily="34" charset="-79"/>
              </a:rPr>
              <a:t>talented </a:t>
            </a:r>
            <a:r>
              <a:rPr sz="1200" b="0" i="0" spc="-5" dirty="0">
                <a:solidFill>
                  <a:srgbClr val="FFFFFF"/>
                </a:solidFill>
                <a:latin typeface="Gill Sans" panose="020B0502020104020203" pitchFamily="34" charset="-79"/>
                <a:cs typeface="Gill Sans" panose="020B0502020104020203" pitchFamily="34" charset="-79"/>
              </a:rPr>
              <a:t>software engineering teams  </a:t>
            </a:r>
            <a:r>
              <a:rPr sz="1200" b="0" i="0" dirty="0">
                <a:solidFill>
                  <a:srgbClr val="FFFFFF"/>
                </a:solidFill>
                <a:latin typeface="Gill Sans" panose="020B0502020104020203" pitchFamily="34" charset="-79"/>
                <a:cs typeface="Gill Sans" panose="020B0502020104020203" pitchFamily="34" charset="-79"/>
              </a:rPr>
              <a:t>will </a:t>
            </a:r>
            <a:r>
              <a:rPr sz="1200" b="0" i="0" spc="-5" dirty="0">
                <a:solidFill>
                  <a:srgbClr val="FFFFFF"/>
                </a:solidFill>
                <a:latin typeface="Gill Sans" panose="020B0502020104020203" pitchFamily="34" charset="-79"/>
                <a:cs typeface="Gill Sans" panose="020B0502020104020203" pitchFamily="34" charset="-79"/>
              </a:rPr>
              <a:t>partner </a:t>
            </a:r>
            <a:r>
              <a:rPr sz="1200" b="0" i="0" dirty="0">
                <a:solidFill>
                  <a:srgbClr val="FFFFFF"/>
                </a:solidFill>
                <a:latin typeface="Gill Sans" panose="020B0502020104020203" pitchFamily="34" charset="-79"/>
                <a:cs typeface="Gill Sans" panose="020B0502020104020203" pitchFamily="34" charset="-79"/>
              </a:rPr>
              <a:t>with </a:t>
            </a:r>
            <a:r>
              <a:rPr sz="1200" b="0" i="0" spc="-10" dirty="0">
                <a:solidFill>
                  <a:srgbClr val="FFFFFF"/>
                </a:solidFill>
                <a:latin typeface="Gill Sans" panose="020B0502020104020203" pitchFamily="34" charset="-79"/>
                <a:cs typeface="Gill Sans" panose="020B0502020104020203" pitchFamily="34" charset="-79"/>
              </a:rPr>
              <a:t>you </a:t>
            </a:r>
            <a:r>
              <a:rPr sz="1200" b="0" i="0" spc="-5" dirty="0">
                <a:solidFill>
                  <a:srgbClr val="FFFFFF"/>
                </a:solidFill>
                <a:latin typeface="Gill Sans" panose="020B0502020104020203" pitchFamily="34" charset="-79"/>
                <a:cs typeface="Gill Sans" panose="020B0502020104020203" pitchFamily="34" charset="-79"/>
              </a:rPr>
              <a:t>to </a:t>
            </a:r>
            <a:r>
              <a:rPr sz="1200" b="0" i="0" dirty="0">
                <a:solidFill>
                  <a:srgbClr val="FFFFFF"/>
                </a:solidFill>
                <a:latin typeface="Gill Sans" panose="020B0502020104020203" pitchFamily="34" charset="-79"/>
                <a:cs typeface="Gill Sans" panose="020B0502020104020203" pitchFamily="34" charset="-79"/>
              </a:rPr>
              <a:t>build,</a:t>
            </a:r>
            <a:r>
              <a:rPr sz="1200" b="0" i="0" spc="-10" dirty="0">
                <a:solidFill>
                  <a:srgbClr val="FFFFFF"/>
                </a:solidFill>
                <a:latin typeface="Gill Sans" panose="020B0502020104020203" pitchFamily="34" charset="-79"/>
                <a:cs typeface="Gill Sans" panose="020B0502020104020203" pitchFamily="34" charset="-79"/>
              </a:rPr>
              <a:t> integrate</a:t>
            </a:r>
            <a:endParaRPr sz="1200" b="0" i="0" dirty="0">
              <a:latin typeface="Gill Sans" panose="020B0502020104020203" pitchFamily="34" charset="-79"/>
              <a:cs typeface="Gill Sans" panose="020B0502020104020203" pitchFamily="34" charset="-79"/>
            </a:endParaRPr>
          </a:p>
          <a:p>
            <a:pPr marL="21590" marR="386080">
              <a:lnSpc>
                <a:spcPts val="2160"/>
              </a:lnSpc>
              <a:spcBef>
                <a:spcPts val="5"/>
              </a:spcBef>
            </a:pPr>
            <a:r>
              <a:rPr sz="1200" b="0" i="0" spc="-5" dirty="0">
                <a:solidFill>
                  <a:srgbClr val="FFFFFF"/>
                </a:solidFill>
                <a:latin typeface="Gill Sans" panose="020B0502020104020203" pitchFamily="34" charset="-79"/>
                <a:cs typeface="Gill Sans" panose="020B0502020104020203" pitchFamily="34" charset="-79"/>
              </a:rPr>
              <a:t>and optimize </a:t>
            </a:r>
            <a:r>
              <a:rPr sz="1200" b="0" i="0" spc="-20" dirty="0">
                <a:solidFill>
                  <a:srgbClr val="FFFFFF"/>
                </a:solidFill>
                <a:latin typeface="Gill Sans" panose="020B0502020104020203" pitchFamily="34" charset="-79"/>
                <a:cs typeface="Gill Sans" panose="020B0502020104020203" pitchFamily="34" charset="-79"/>
              </a:rPr>
              <a:t>key </a:t>
            </a:r>
            <a:r>
              <a:rPr sz="1200" b="0" i="0" dirty="0">
                <a:solidFill>
                  <a:srgbClr val="FFFFFF"/>
                </a:solidFill>
                <a:latin typeface="Gill Sans" panose="020B0502020104020203" pitchFamily="34" charset="-79"/>
                <a:cs typeface="Gill Sans" panose="020B0502020104020203" pitchFamily="34" charset="-79"/>
              </a:rPr>
              <a:t>line of </a:t>
            </a:r>
            <a:r>
              <a:rPr sz="1200" b="0" i="0" spc="-5" dirty="0">
                <a:solidFill>
                  <a:srgbClr val="FFFFFF"/>
                </a:solidFill>
                <a:latin typeface="Gill Sans" panose="020B0502020104020203" pitchFamily="34" charset="-79"/>
                <a:cs typeface="Gill Sans" panose="020B0502020104020203" pitchFamily="34" charset="-79"/>
              </a:rPr>
              <a:t>business  applications that drive</a:t>
            </a:r>
            <a:r>
              <a:rPr sz="1200" b="0" i="0" spc="-30" dirty="0">
                <a:solidFill>
                  <a:srgbClr val="FFFFFF"/>
                </a:solidFill>
                <a:latin typeface="Gill Sans" panose="020B0502020104020203" pitchFamily="34" charset="-79"/>
                <a:cs typeface="Gill Sans" panose="020B0502020104020203" pitchFamily="34" charset="-79"/>
              </a:rPr>
              <a:t> </a:t>
            </a:r>
            <a:r>
              <a:rPr sz="1200" b="0" i="0" spc="-5" dirty="0">
                <a:solidFill>
                  <a:srgbClr val="FFFFFF"/>
                </a:solidFill>
                <a:latin typeface="Gill Sans" panose="020B0502020104020203" pitchFamily="34" charset="-79"/>
                <a:cs typeface="Gill Sans" panose="020B0502020104020203" pitchFamily="34" charset="-79"/>
              </a:rPr>
              <a:t>productivity</a:t>
            </a:r>
            <a:r>
              <a:rPr lang="en-US" sz="1200" b="0" i="0" spc="-5" dirty="0">
                <a:solidFill>
                  <a:srgbClr val="FFFFFF"/>
                </a:solidFill>
                <a:latin typeface="Gill Sans" panose="020B0502020104020203" pitchFamily="34" charset="-79"/>
                <a:cs typeface="Gill Sans" panose="020B0502020104020203" pitchFamily="34" charset="-79"/>
              </a:rPr>
              <a:t>.</a:t>
            </a:r>
            <a:endParaRPr sz="1200" b="0" i="0" dirty="0">
              <a:latin typeface="Gill Sans" panose="020B0502020104020203" pitchFamily="34" charset="-79"/>
              <a:cs typeface="Gill Sans" panose="020B0502020104020203" pitchFamily="34" charset="-79"/>
            </a:endParaRPr>
          </a:p>
        </p:txBody>
      </p:sp>
      <p:sp>
        <p:nvSpPr>
          <p:cNvPr id="9" name="object 21">
            <a:extLst>
              <a:ext uri="{FF2B5EF4-FFF2-40B4-BE49-F238E27FC236}">
                <a16:creationId xmlns:a16="http://schemas.microsoft.com/office/drawing/2014/main" id="{727C1C60-1752-1A40-82C8-46A63113D5EC}"/>
              </a:ext>
            </a:extLst>
          </p:cNvPr>
          <p:cNvSpPr/>
          <p:nvPr/>
        </p:nvSpPr>
        <p:spPr>
          <a:xfrm>
            <a:off x="531431" y="4873976"/>
            <a:ext cx="379095" cy="374650"/>
          </a:xfrm>
          <a:custGeom>
            <a:avLst/>
            <a:gdLst/>
            <a:ahLst/>
            <a:cxnLst/>
            <a:rect l="l" t="t" r="r" b="b"/>
            <a:pathLst>
              <a:path w="379094" h="374650">
                <a:moveTo>
                  <a:pt x="378882" y="0"/>
                </a:moveTo>
                <a:lnTo>
                  <a:pt x="260353" y="41783"/>
                </a:lnTo>
                <a:lnTo>
                  <a:pt x="202141" y="69008"/>
                </a:lnTo>
                <a:lnTo>
                  <a:pt x="150282" y="108712"/>
                </a:lnTo>
                <a:lnTo>
                  <a:pt x="6353" y="250952"/>
                </a:lnTo>
                <a:lnTo>
                  <a:pt x="0" y="271843"/>
                </a:lnTo>
                <a:lnTo>
                  <a:pt x="1588" y="283848"/>
                </a:lnTo>
                <a:lnTo>
                  <a:pt x="6353" y="292735"/>
                </a:lnTo>
                <a:lnTo>
                  <a:pt x="82553" y="368046"/>
                </a:lnTo>
                <a:lnTo>
                  <a:pt x="91544" y="372760"/>
                </a:lnTo>
                <a:lnTo>
                  <a:pt x="103712" y="374332"/>
                </a:lnTo>
                <a:lnTo>
                  <a:pt x="115884" y="372760"/>
                </a:lnTo>
                <a:lnTo>
                  <a:pt x="124882" y="368046"/>
                </a:lnTo>
                <a:lnTo>
                  <a:pt x="196846" y="296926"/>
                </a:lnTo>
                <a:lnTo>
                  <a:pt x="125939" y="296926"/>
                </a:lnTo>
                <a:lnTo>
                  <a:pt x="106493" y="293782"/>
                </a:lnTo>
                <a:lnTo>
                  <a:pt x="91011" y="284353"/>
                </a:lnTo>
                <a:lnTo>
                  <a:pt x="81488" y="269105"/>
                </a:lnTo>
                <a:lnTo>
                  <a:pt x="78314" y="249904"/>
                </a:lnTo>
                <a:lnTo>
                  <a:pt x="81488" y="229131"/>
                </a:lnTo>
                <a:lnTo>
                  <a:pt x="91011" y="209169"/>
                </a:lnTo>
                <a:lnTo>
                  <a:pt x="106493" y="199739"/>
                </a:lnTo>
                <a:lnTo>
                  <a:pt x="125939" y="196596"/>
                </a:lnTo>
                <a:lnTo>
                  <a:pt x="193148" y="196596"/>
                </a:lnTo>
                <a:lnTo>
                  <a:pt x="184153" y="192405"/>
                </a:lnTo>
                <a:lnTo>
                  <a:pt x="174623" y="172386"/>
                </a:lnTo>
                <a:lnTo>
                  <a:pt x="171446" y="151606"/>
                </a:lnTo>
                <a:lnTo>
                  <a:pt x="174623" y="132397"/>
                </a:lnTo>
                <a:lnTo>
                  <a:pt x="184153" y="117094"/>
                </a:lnTo>
                <a:lnTo>
                  <a:pt x="204392" y="107664"/>
                </a:lnTo>
                <a:lnTo>
                  <a:pt x="225425" y="104521"/>
                </a:lnTo>
                <a:lnTo>
                  <a:pt x="341098" y="104521"/>
                </a:lnTo>
                <a:lnTo>
                  <a:pt x="378882" y="0"/>
                </a:lnTo>
                <a:close/>
              </a:path>
              <a:path w="379094" h="374650">
                <a:moveTo>
                  <a:pt x="193148" y="196596"/>
                </a:moveTo>
                <a:lnTo>
                  <a:pt x="125939" y="196596"/>
                </a:lnTo>
                <a:lnTo>
                  <a:pt x="146971" y="199739"/>
                </a:lnTo>
                <a:lnTo>
                  <a:pt x="167211" y="209169"/>
                </a:lnTo>
                <a:lnTo>
                  <a:pt x="176741" y="229131"/>
                </a:lnTo>
                <a:lnTo>
                  <a:pt x="179917" y="249904"/>
                </a:lnTo>
                <a:lnTo>
                  <a:pt x="176741" y="269105"/>
                </a:lnTo>
                <a:lnTo>
                  <a:pt x="167211" y="284353"/>
                </a:lnTo>
                <a:lnTo>
                  <a:pt x="146971" y="293782"/>
                </a:lnTo>
                <a:lnTo>
                  <a:pt x="125939" y="296926"/>
                </a:lnTo>
                <a:lnTo>
                  <a:pt x="196846" y="296926"/>
                </a:lnTo>
                <a:lnTo>
                  <a:pt x="268811" y="225806"/>
                </a:lnTo>
                <a:lnTo>
                  <a:pt x="287160" y="204978"/>
                </a:lnTo>
                <a:lnTo>
                  <a:pt x="225425" y="204978"/>
                </a:lnTo>
                <a:lnTo>
                  <a:pt x="204392" y="201834"/>
                </a:lnTo>
                <a:lnTo>
                  <a:pt x="193148" y="196596"/>
                </a:lnTo>
                <a:close/>
              </a:path>
              <a:path w="379094" h="374650">
                <a:moveTo>
                  <a:pt x="341098" y="104521"/>
                </a:moveTo>
                <a:lnTo>
                  <a:pt x="225425" y="104521"/>
                </a:lnTo>
                <a:lnTo>
                  <a:pt x="244871" y="107664"/>
                </a:lnTo>
                <a:lnTo>
                  <a:pt x="260353" y="117094"/>
                </a:lnTo>
                <a:lnTo>
                  <a:pt x="269875" y="132397"/>
                </a:lnTo>
                <a:lnTo>
                  <a:pt x="273049" y="151606"/>
                </a:lnTo>
                <a:lnTo>
                  <a:pt x="269875" y="172386"/>
                </a:lnTo>
                <a:lnTo>
                  <a:pt x="260353" y="192405"/>
                </a:lnTo>
                <a:lnTo>
                  <a:pt x="244871" y="201834"/>
                </a:lnTo>
                <a:lnTo>
                  <a:pt x="225425" y="204978"/>
                </a:lnTo>
                <a:lnTo>
                  <a:pt x="287160" y="204978"/>
                </a:lnTo>
                <a:lnTo>
                  <a:pt x="288920" y="202979"/>
                </a:lnTo>
                <a:lnTo>
                  <a:pt x="309030" y="174640"/>
                </a:lnTo>
                <a:lnTo>
                  <a:pt x="325966" y="144706"/>
                </a:lnTo>
                <a:lnTo>
                  <a:pt x="336553" y="117094"/>
                </a:lnTo>
                <a:lnTo>
                  <a:pt x="341098" y="104521"/>
                </a:lnTo>
                <a:close/>
              </a:path>
            </a:pathLst>
          </a:custGeom>
          <a:solidFill>
            <a:srgbClr val="E7E6E6"/>
          </a:solidFill>
        </p:spPr>
        <p:txBody>
          <a:bodyPr wrap="square" lIns="0" tIns="0" rIns="0" bIns="0" rtlCol="0"/>
          <a:lstStyle/>
          <a:p>
            <a:endParaRPr/>
          </a:p>
        </p:txBody>
      </p:sp>
      <p:sp>
        <p:nvSpPr>
          <p:cNvPr id="10" name="object 22">
            <a:extLst>
              <a:ext uri="{FF2B5EF4-FFF2-40B4-BE49-F238E27FC236}">
                <a16:creationId xmlns:a16="http://schemas.microsoft.com/office/drawing/2014/main" id="{C71B945C-CB16-C94E-A2C7-8E573F811531}"/>
              </a:ext>
            </a:extLst>
          </p:cNvPr>
          <p:cNvSpPr/>
          <p:nvPr/>
        </p:nvSpPr>
        <p:spPr>
          <a:xfrm>
            <a:off x="367770" y="5029647"/>
            <a:ext cx="382304" cy="382301"/>
          </a:xfrm>
          <a:prstGeom prst="rect">
            <a:avLst/>
          </a:prstGeom>
          <a:blipFill>
            <a:blip r:embed="rId3" cstate="print">
              <a:biLevel thresh="75000"/>
            </a:blip>
            <a:stretch>
              <a:fillRect/>
            </a:stretch>
          </a:blipFill>
        </p:spPr>
        <p:txBody>
          <a:bodyPr wrap="square" lIns="0" tIns="0" rIns="0" bIns="0" rtlCol="0"/>
          <a:lstStyle/>
          <a:p>
            <a:endParaRPr/>
          </a:p>
        </p:txBody>
      </p:sp>
      <p:sp>
        <p:nvSpPr>
          <p:cNvPr id="11" name="object 23">
            <a:extLst>
              <a:ext uri="{FF2B5EF4-FFF2-40B4-BE49-F238E27FC236}">
                <a16:creationId xmlns:a16="http://schemas.microsoft.com/office/drawing/2014/main" id="{CC6DF27B-C04D-DE44-92D0-29FC330D6A11}"/>
              </a:ext>
            </a:extLst>
          </p:cNvPr>
          <p:cNvSpPr txBox="1"/>
          <p:nvPr/>
        </p:nvSpPr>
        <p:spPr>
          <a:xfrm>
            <a:off x="5046980" y="2888557"/>
            <a:ext cx="2454275" cy="1544525"/>
          </a:xfrm>
          <a:prstGeom prst="rect">
            <a:avLst/>
          </a:prstGeom>
        </p:spPr>
        <p:txBody>
          <a:bodyPr vert="horz" wrap="square" lIns="0" tIns="145415" rIns="0" bIns="0" rtlCol="0" anchor="t" anchorCtr="0">
            <a:spAutoFit/>
          </a:bodyPr>
          <a:lstStyle/>
          <a:p>
            <a:pPr marL="12700" algn="l" defTabSz="914400" rtl="0" eaLnBrk="1" latinLnBrk="0" hangingPunct="1">
              <a:lnSpc>
                <a:spcPct val="100000"/>
              </a:lnSpc>
              <a:spcBef>
                <a:spcPts val="100"/>
              </a:spcBef>
            </a:pPr>
            <a:r>
              <a:rPr sz="1800" b="0" i="0" kern="1200" spc="-15" dirty="0">
                <a:solidFill>
                  <a:srgbClr val="FFFFFF"/>
                </a:solidFill>
                <a:effectLst>
                  <a:outerShdw blurRad="38100" dist="38100" dir="2700000" algn="tl">
                    <a:srgbClr val="000000">
                      <a:alpha val="43137"/>
                    </a:srgbClr>
                  </a:outerShdw>
                </a:effectLst>
                <a:latin typeface="Gill Sans" panose="020B0502020104020203" pitchFamily="34" charset="-79"/>
                <a:ea typeface="+mn-ea"/>
                <a:cs typeface="Gill Sans" panose="020B0502020104020203" pitchFamily="34" charset="-79"/>
              </a:rPr>
              <a:t>Managed Monitoring</a:t>
            </a:r>
          </a:p>
          <a:p>
            <a:pPr marL="21590" marR="5080">
              <a:lnSpc>
                <a:spcPts val="2160"/>
              </a:lnSpc>
              <a:spcBef>
                <a:spcPts val="170"/>
              </a:spcBef>
            </a:pPr>
            <a:r>
              <a:rPr sz="1200" b="0" i="0" spc="-5" dirty="0">
                <a:solidFill>
                  <a:srgbClr val="FFFFFF"/>
                </a:solidFill>
                <a:latin typeface="Gill Sans" panose="020B0502020104020203" pitchFamily="34" charset="-79"/>
                <a:cs typeface="Gill Sans" panose="020B0502020104020203" pitchFamily="34" charset="-79"/>
              </a:rPr>
              <a:t>Underpinned by </a:t>
            </a:r>
            <a:r>
              <a:rPr sz="1200" b="0" i="0" spc="-10" dirty="0">
                <a:solidFill>
                  <a:srgbClr val="FFFFFF"/>
                </a:solidFill>
                <a:latin typeface="Gill Sans" panose="020B0502020104020203" pitchFamily="34" charset="-79"/>
                <a:cs typeface="Gill Sans" panose="020B0502020104020203" pitchFamily="34" charset="-79"/>
              </a:rPr>
              <a:t>Velocity®, </a:t>
            </a:r>
            <a:r>
              <a:rPr sz="1200" b="0" i="0" dirty="0">
                <a:solidFill>
                  <a:srgbClr val="FFFFFF"/>
                </a:solidFill>
                <a:latin typeface="Gill Sans" panose="020B0502020104020203" pitchFamily="34" charset="-79"/>
                <a:cs typeface="Gill Sans" panose="020B0502020104020203" pitchFamily="34" charset="-79"/>
              </a:rPr>
              <a:t>our </a:t>
            </a:r>
            <a:r>
              <a:rPr sz="1200" b="0" i="0" spc="-5" dirty="0">
                <a:solidFill>
                  <a:srgbClr val="FFFFFF"/>
                </a:solidFill>
                <a:latin typeface="Gill Sans" panose="020B0502020104020203" pitchFamily="34" charset="-79"/>
                <a:cs typeface="Gill Sans" panose="020B0502020104020203" pitchFamily="34" charset="-79"/>
              </a:rPr>
              <a:t>24x7  Command </a:t>
            </a:r>
            <a:r>
              <a:rPr sz="1200" b="0" i="0" spc="-10" dirty="0">
                <a:solidFill>
                  <a:srgbClr val="FFFFFF"/>
                </a:solidFill>
                <a:latin typeface="Gill Sans" panose="020B0502020104020203" pitchFamily="34" charset="-79"/>
                <a:cs typeface="Gill Sans" panose="020B0502020104020203" pitchFamily="34" charset="-79"/>
              </a:rPr>
              <a:t>Center </a:t>
            </a:r>
            <a:r>
              <a:rPr sz="1200" b="0" i="0" dirty="0">
                <a:solidFill>
                  <a:srgbClr val="FFFFFF"/>
                </a:solidFill>
                <a:latin typeface="Gill Sans" panose="020B0502020104020203" pitchFamily="34" charset="-79"/>
                <a:cs typeface="Gill Sans" panose="020B0502020104020203" pitchFamily="34" charset="-79"/>
              </a:rPr>
              <a:t>will </a:t>
            </a:r>
            <a:r>
              <a:rPr sz="1200" b="0" i="0" spc="-5" dirty="0">
                <a:solidFill>
                  <a:srgbClr val="FFFFFF"/>
                </a:solidFill>
                <a:latin typeface="Gill Sans" panose="020B0502020104020203" pitchFamily="34" charset="-79"/>
                <a:cs typeface="Gill Sans" panose="020B0502020104020203" pitchFamily="34" charset="-79"/>
              </a:rPr>
              <a:t>monitor and  respond to your Cloud and Business  applications, giving </a:t>
            </a:r>
            <a:r>
              <a:rPr sz="1200" b="0" i="0" spc="-10" dirty="0">
                <a:solidFill>
                  <a:srgbClr val="FFFFFF"/>
                </a:solidFill>
                <a:latin typeface="Gill Sans" panose="020B0502020104020203" pitchFamily="34" charset="-79"/>
                <a:cs typeface="Gill Sans" panose="020B0502020104020203" pitchFamily="34" charset="-79"/>
              </a:rPr>
              <a:t>you </a:t>
            </a:r>
            <a:r>
              <a:rPr sz="1200" b="0" i="0" spc="-5" dirty="0">
                <a:solidFill>
                  <a:srgbClr val="FFFFFF"/>
                </a:solidFill>
                <a:latin typeface="Gill Sans" panose="020B0502020104020203" pitchFamily="34" charset="-79"/>
                <a:cs typeface="Gill Sans" panose="020B0502020104020203" pitchFamily="34" charset="-79"/>
              </a:rPr>
              <a:t>peace </a:t>
            </a:r>
            <a:r>
              <a:rPr sz="1200" b="0" i="0" dirty="0">
                <a:solidFill>
                  <a:srgbClr val="FFFFFF"/>
                </a:solidFill>
                <a:latin typeface="Gill Sans" panose="020B0502020104020203" pitchFamily="34" charset="-79"/>
                <a:cs typeface="Gill Sans" panose="020B0502020104020203" pitchFamily="34" charset="-79"/>
              </a:rPr>
              <a:t>of</a:t>
            </a:r>
            <a:r>
              <a:rPr sz="1200" b="0" i="0" spc="35" dirty="0">
                <a:solidFill>
                  <a:srgbClr val="FFFFFF"/>
                </a:solidFill>
                <a:latin typeface="Gill Sans" panose="020B0502020104020203" pitchFamily="34" charset="-79"/>
                <a:cs typeface="Gill Sans" panose="020B0502020104020203" pitchFamily="34" charset="-79"/>
              </a:rPr>
              <a:t> </a:t>
            </a:r>
            <a:r>
              <a:rPr sz="1200" b="0" i="0" spc="-5" dirty="0">
                <a:solidFill>
                  <a:srgbClr val="FFFFFF"/>
                </a:solidFill>
                <a:latin typeface="Gill Sans" panose="020B0502020104020203" pitchFamily="34" charset="-79"/>
                <a:cs typeface="Gill Sans" panose="020B0502020104020203" pitchFamily="34" charset="-79"/>
              </a:rPr>
              <a:t>mind</a:t>
            </a:r>
            <a:r>
              <a:rPr lang="en-US" sz="1200" b="0" i="0" spc="-5" dirty="0">
                <a:solidFill>
                  <a:srgbClr val="FFFFFF"/>
                </a:solidFill>
                <a:latin typeface="Gill Sans" panose="020B0502020104020203" pitchFamily="34" charset="-79"/>
                <a:cs typeface="Gill Sans" panose="020B0502020104020203" pitchFamily="34" charset="-79"/>
              </a:rPr>
              <a:t>.</a:t>
            </a:r>
            <a:endParaRPr sz="1200" b="0" i="0" dirty="0">
              <a:latin typeface="Gill Sans" panose="020B0502020104020203" pitchFamily="34" charset="-79"/>
              <a:cs typeface="Gill Sans" panose="020B0502020104020203" pitchFamily="34" charset="-79"/>
            </a:endParaRPr>
          </a:p>
        </p:txBody>
      </p:sp>
      <p:sp>
        <p:nvSpPr>
          <p:cNvPr id="12" name="object 24">
            <a:extLst>
              <a:ext uri="{FF2B5EF4-FFF2-40B4-BE49-F238E27FC236}">
                <a16:creationId xmlns:a16="http://schemas.microsoft.com/office/drawing/2014/main" id="{8F011B78-6E1D-304D-BB04-DA04D0702518}"/>
              </a:ext>
            </a:extLst>
          </p:cNvPr>
          <p:cNvSpPr/>
          <p:nvPr/>
        </p:nvSpPr>
        <p:spPr>
          <a:xfrm>
            <a:off x="4233228" y="2936935"/>
            <a:ext cx="841248" cy="841248"/>
          </a:xfrm>
          <a:prstGeom prst="rect">
            <a:avLst/>
          </a:prstGeom>
          <a:blipFill>
            <a:blip r:embed="rId4" cstate="print"/>
            <a:srcRect/>
            <a:stretch>
              <a:fillRect/>
            </a:stretch>
          </a:blipFill>
        </p:spPr>
        <p:txBody>
          <a:bodyPr wrap="square" lIns="0" tIns="0" rIns="0" bIns="0" rtlCol="0"/>
          <a:lstStyle/>
          <a:p>
            <a:endParaRPr/>
          </a:p>
        </p:txBody>
      </p:sp>
      <p:sp>
        <p:nvSpPr>
          <p:cNvPr id="13" name="object 25">
            <a:extLst>
              <a:ext uri="{FF2B5EF4-FFF2-40B4-BE49-F238E27FC236}">
                <a16:creationId xmlns:a16="http://schemas.microsoft.com/office/drawing/2014/main" id="{9FDFEA94-1DAA-3B4B-BA48-E57B57025031}"/>
              </a:ext>
            </a:extLst>
          </p:cNvPr>
          <p:cNvSpPr txBox="1"/>
          <p:nvPr/>
        </p:nvSpPr>
        <p:spPr>
          <a:xfrm>
            <a:off x="9080755" y="4878675"/>
            <a:ext cx="2933065" cy="1458595"/>
          </a:xfrm>
          <a:prstGeom prst="rect">
            <a:avLst/>
          </a:prstGeom>
        </p:spPr>
        <p:txBody>
          <a:bodyPr vert="horz" wrap="square" lIns="0" tIns="12700" rIns="0" bIns="0" rtlCol="0">
            <a:spAutoFit/>
          </a:bodyPr>
          <a:lstStyle/>
          <a:p>
            <a:pPr marL="12700">
              <a:lnSpc>
                <a:spcPct val="100000"/>
              </a:lnSpc>
              <a:spcBef>
                <a:spcPts val="100"/>
              </a:spcBef>
            </a:pPr>
            <a:r>
              <a:rPr sz="1800" b="0" i="0" dirty="0">
                <a:solidFill>
                  <a:srgbClr val="FFFFFF"/>
                </a:solidFill>
                <a:latin typeface="Gill Sans" panose="020B0502020104020203" pitchFamily="34" charset="-79"/>
                <a:cs typeface="Gill Sans" panose="020B0502020104020203" pitchFamily="34" charset="-79"/>
              </a:rPr>
              <a:t>Sales</a:t>
            </a:r>
            <a:r>
              <a:rPr sz="1800" b="0" i="0" spc="-30" dirty="0">
                <a:solidFill>
                  <a:srgbClr val="FFFFFF"/>
                </a:solidFill>
                <a:latin typeface="Gill Sans" panose="020B0502020104020203" pitchFamily="34" charset="-79"/>
                <a:cs typeface="Gill Sans" panose="020B0502020104020203" pitchFamily="34" charset="-79"/>
              </a:rPr>
              <a:t> </a:t>
            </a:r>
            <a:r>
              <a:rPr sz="1800" b="0" i="0" spc="-5" dirty="0">
                <a:solidFill>
                  <a:srgbClr val="FFFFFF"/>
                </a:solidFill>
                <a:latin typeface="Gill Sans" panose="020B0502020104020203" pitchFamily="34" charset="-79"/>
                <a:cs typeface="Gill Sans" panose="020B0502020104020203" pitchFamily="34" charset="-79"/>
              </a:rPr>
              <a:t>Enablement</a:t>
            </a:r>
            <a:endParaRPr sz="1800" b="0" i="0" dirty="0">
              <a:latin typeface="Gill Sans" panose="020B0502020104020203" pitchFamily="34" charset="-79"/>
              <a:cs typeface="Gill Sans" panose="020B0502020104020203" pitchFamily="34" charset="-79"/>
            </a:endParaRPr>
          </a:p>
          <a:p>
            <a:pPr marL="20955" marR="5080">
              <a:lnSpc>
                <a:spcPct val="150100"/>
              </a:lnSpc>
              <a:spcBef>
                <a:spcPts val="475"/>
              </a:spcBef>
            </a:pPr>
            <a:r>
              <a:rPr sz="1200" b="0" i="0" dirty="0">
                <a:solidFill>
                  <a:srgbClr val="FFFFFF"/>
                </a:solidFill>
                <a:latin typeface="Gill Sans" panose="020B0502020104020203" pitchFamily="34" charset="-79"/>
                <a:cs typeface="Gill Sans" panose="020B0502020104020203" pitchFamily="34" charset="-79"/>
              </a:rPr>
              <a:t>Our </a:t>
            </a:r>
            <a:r>
              <a:rPr sz="1200" b="0" i="0" spc="-5" dirty="0">
                <a:solidFill>
                  <a:srgbClr val="FFFFFF"/>
                </a:solidFill>
                <a:latin typeface="Gill Sans" panose="020B0502020104020203" pitchFamily="34" charset="-79"/>
                <a:cs typeface="Gill Sans" panose="020B0502020104020203" pitchFamily="34" charset="-79"/>
              </a:rPr>
              <a:t>experienced consultants </a:t>
            </a:r>
            <a:r>
              <a:rPr sz="1200" b="0" i="0" dirty="0">
                <a:solidFill>
                  <a:srgbClr val="FFFFFF"/>
                </a:solidFill>
                <a:latin typeface="Gill Sans" panose="020B0502020104020203" pitchFamily="34" charset="-79"/>
                <a:cs typeface="Gill Sans" panose="020B0502020104020203" pitchFamily="34" charset="-79"/>
              </a:rPr>
              <a:t>will </a:t>
            </a:r>
            <a:r>
              <a:rPr sz="1200" b="0" i="0" spc="-5" dirty="0">
                <a:solidFill>
                  <a:srgbClr val="FFFFFF"/>
                </a:solidFill>
                <a:latin typeface="Gill Sans" panose="020B0502020104020203" pitchFamily="34" charset="-79"/>
                <a:cs typeface="Gill Sans" panose="020B0502020104020203" pitchFamily="34" charset="-79"/>
              </a:rPr>
              <a:t>work </a:t>
            </a:r>
            <a:r>
              <a:rPr sz="1200" b="0" i="0" dirty="0">
                <a:solidFill>
                  <a:srgbClr val="FFFFFF"/>
                </a:solidFill>
                <a:latin typeface="Gill Sans" panose="020B0502020104020203" pitchFamily="34" charset="-79"/>
                <a:cs typeface="Gill Sans" panose="020B0502020104020203" pitchFamily="34" charset="-79"/>
              </a:rPr>
              <a:t>with  </a:t>
            </a:r>
            <a:r>
              <a:rPr sz="1200" b="0" i="0" spc="-5" dirty="0">
                <a:solidFill>
                  <a:srgbClr val="FFFFFF"/>
                </a:solidFill>
                <a:latin typeface="Gill Sans" panose="020B0502020104020203" pitchFamily="34" charset="-79"/>
                <a:cs typeface="Gill Sans" panose="020B0502020104020203" pitchFamily="34" charset="-79"/>
              </a:rPr>
              <a:t>your account teams and customers to </a:t>
            </a:r>
            <a:r>
              <a:rPr sz="1200" b="0" i="0" dirty="0">
                <a:solidFill>
                  <a:srgbClr val="FFFFFF"/>
                </a:solidFill>
                <a:latin typeface="Gill Sans" panose="020B0502020104020203" pitchFamily="34" charset="-79"/>
                <a:cs typeface="Gill Sans" panose="020B0502020104020203" pitchFamily="34" charset="-79"/>
              </a:rPr>
              <a:t>unlock  the full </a:t>
            </a:r>
            <a:r>
              <a:rPr sz="1200" b="0" i="0" spc="-5" dirty="0">
                <a:solidFill>
                  <a:srgbClr val="FFFFFF"/>
                </a:solidFill>
                <a:latin typeface="Gill Sans" panose="020B0502020104020203" pitchFamily="34" charset="-79"/>
                <a:cs typeface="Gill Sans" panose="020B0502020104020203" pitchFamily="34" charset="-79"/>
              </a:rPr>
              <a:t>potential </a:t>
            </a:r>
            <a:r>
              <a:rPr sz="1200" b="0" i="0" dirty="0">
                <a:solidFill>
                  <a:srgbClr val="FFFFFF"/>
                </a:solidFill>
                <a:latin typeface="Gill Sans" panose="020B0502020104020203" pitchFamily="34" charset="-79"/>
                <a:cs typeface="Gill Sans" panose="020B0502020104020203" pitchFamily="34" charset="-79"/>
              </a:rPr>
              <a:t>of the </a:t>
            </a:r>
            <a:r>
              <a:rPr sz="1200" b="0" i="0" spc="-5" dirty="0">
                <a:solidFill>
                  <a:srgbClr val="FFFFFF"/>
                </a:solidFill>
                <a:latin typeface="Gill Sans" panose="020B0502020104020203" pitchFamily="34" charset="-79"/>
                <a:cs typeface="Gill Sans" panose="020B0502020104020203" pitchFamily="34" charset="-79"/>
              </a:rPr>
              <a:t>Cloud, driving healthy  adoption and consumption</a:t>
            </a:r>
            <a:r>
              <a:rPr sz="1200" b="0" i="0" spc="10" dirty="0">
                <a:solidFill>
                  <a:srgbClr val="FFFFFF"/>
                </a:solidFill>
                <a:latin typeface="Gill Sans" panose="020B0502020104020203" pitchFamily="34" charset="-79"/>
                <a:cs typeface="Gill Sans" panose="020B0502020104020203" pitchFamily="34" charset="-79"/>
              </a:rPr>
              <a:t> </a:t>
            </a:r>
            <a:r>
              <a:rPr sz="1200" b="0" i="0" spc="-15" dirty="0">
                <a:solidFill>
                  <a:srgbClr val="FFFFFF"/>
                </a:solidFill>
                <a:latin typeface="Gill Sans" panose="020B0502020104020203" pitchFamily="34" charset="-79"/>
                <a:cs typeface="Gill Sans" panose="020B0502020104020203" pitchFamily="34" charset="-79"/>
              </a:rPr>
              <a:t>rates</a:t>
            </a:r>
            <a:r>
              <a:rPr lang="en-US" sz="1200" b="0" i="0" spc="-15" dirty="0">
                <a:solidFill>
                  <a:srgbClr val="FFFFFF"/>
                </a:solidFill>
                <a:latin typeface="Gill Sans" panose="020B0502020104020203" pitchFamily="34" charset="-79"/>
                <a:cs typeface="Gill Sans" panose="020B0502020104020203" pitchFamily="34" charset="-79"/>
              </a:rPr>
              <a:t>.</a:t>
            </a:r>
            <a:endParaRPr sz="1200" b="0" i="0" dirty="0">
              <a:latin typeface="Gill Sans" panose="020B0502020104020203" pitchFamily="34" charset="-79"/>
              <a:cs typeface="Gill Sans" panose="020B0502020104020203" pitchFamily="34" charset="-79"/>
            </a:endParaRPr>
          </a:p>
        </p:txBody>
      </p:sp>
      <p:sp>
        <p:nvSpPr>
          <p:cNvPr id="14" name="object 26">
            <a:extLst>
              <a:ext uri="{FF2B5EF4-FFF2-40B4-BE49-F238E27FC236}">
                <a16:creationId xmlns:a16="http://schemas.microsoft.com/office/drawing/2014/main" id="{52C9326B-DF41-1D43-BDC8-4B6D36A8DA7A}"/>
              </a:ext>
            </a:extLst>
          </p:cNvPr>
          <p:cNvSpPr/>
          <p:nvPr/>
        </p:nvSpPr>
        <p:spPr>
          <a:xfrm>
            <a:off x="8407908" y="4799300"/>
            <a:ext cx="592835" cy="591312"/>
          </a:xfrm>
          <a:prstGeom prst="rect">
            <a:avLst/>
          </a:prstGeom>
          <a:blipFill>
            <a:blip r:embed="rId5" cstate="print"/>
            <a:stretch>
              <a:fillRect/>
            </a:stretch>
          </a:blipFill>
        </p:spPr>
        <p:txBody>
          <a:bodyPr wrap="square" lIns="0" tIns="0" rIns="0" bIns="0" rtlCol="0"/>
          <a:lstStyle/>
          <a:p>
            <a:endParaRPr/>
          </a:p>
        </p:txBody>
      </p:sp>
      <p:sp>
        <p:nvSpPr>
          <p:cNvPr id="15" name="object 27">
            <a:extLst>
              <a:ext uri="{FF2B5EF4-FFF2-40B4-BE49-F238E27FC236}">
                <a16:creationId xmlns:a16="http://schemas.microsoft.com/office/drawing/2014/main" id="{B54802C1-C5F3-CA41-ACCA-437D15A2C71D}"/>
              </a:ext>
            </a:extLst>
          </p:cNvPr>
          <p:cNvSpPr txBox="1"/>
          <p:nvPr/>
        </p:nvSpPr>
        <p:spPr>
          <a:xfrm>
            <a:off x="9080755" y="2999329"/>
            <a:ext cx="2527935" cy="1534160"/>
          </a:xfrm>
          <a:prstGeom prst="rect">
            <a:avLst/>
          </a:prstGeom>
        </p:spPr>
        <p:txBody>
          <a:bodyPr vert="horz" wrap="square" lIns="0" tIns="149225" rIns="0" bIns="0" rtlCol="0">
            <a:spAutoFit/>
          </a:bodyPr>
          <a:lstStyle/>
          <a:p>
            <a:pPr marL="12700">
              <a:lnSpc>
                <a:spcPct val="100000"/>
              </a:lnSpc>
              <a:spcBef>
                <a:spcPts val="1175"/>
              </a:spcBef>
            </a:pPr>
            <a:r>
              <a:rPr sz="1800" b="0" i="0" spc="-5" dirty="0">
                <a:solidFill>
                  <a:srgbClr val="FFFFFF"/>
                </a:solidFill>
                <a:latin typeface="Gill Sans" panose="020B0502020104020203" pitchFamily="34" charset="-79"/>
                <a:cs typeface="Gill Sans" panose="020B0502020104020203" pitchFamily="34" charset="-79"/>
              </a:rPr>
              <a:t>Modern </a:t>
            </a:r>
            <a:r>
              <a:rPr sz="1800" b="0" i="0" dirty="0">
                <a:solidFill>
                  <a:srgbClr val="FFFFFF"/>
                </a:solidFill>
                <a:latin typeface="Gill Sans" panose="020B0502020104020203" pitchFamily="34" charset="-79"/>
                <a:cs typeface="Gill Sans" panose="020B0502020104020203" pitchFamily="34" charset="-79"/>
              </a:rPr>
              <a:t>IT</a:t>
            </a:r>
            <a:r>
              <a:rPr sz="1800" b="0" i="0" spc="-40" dirty="0">
                <a:solidFill>
                  <a:srgbClr val="FFFFFF"/>
                </a:solidFill>
                <a:latin typeface="Gill Sans" panose="020B0502020104020203" pitchFamily="34" charset="-79"/>
                <a:cs typeface="Gill Sans" panose="020B0502020104020203" pitchFamily="34" charset="-79"/>
              </a:rPr>
              <a:t> </a:t>
            </a:r>
            <a:r>
              <a:rPr sz="1800" b="0" i="0" spc="-5" dirty="0">
                <a:solidFill>
                  <a:srgbClr val="FFFFFF"/>
                </a:solidFill>
                <a:latin typeface="Gill Sans" panose="020B0502020104020203" pitchFamily="34" charset="-79"/>
                <a:cs typeface="Gill Sans" panose="020B0502020104020203" pitchFamily="34" charset="-79"/>
              </a:rPr>
              <a:t>Consulting</a:t>
            </a:r>
            <a:endParaRPr sz="1800" b="0" i="0" dirty="0">
              <a:latin typeface="Gill Sans" panose="020B0502020104020203" pitchFamily="34" charset="-79"/>
              <a:cs typeface="Gill Sans" panose="020B0502020104020203" pitchFamily="34" charset="-79"/>
            </a:endParaRPr>
          </a:p>
          <a:p>
            <a:pPr marL="21590" marR="5080">
              <a:lnSpc>
                <a:spcPts val="2160"/>
              </a:lnSpc>
              <a:spcBef>
                <a:spcPts val="190"/>
              </a:spcBef>
            </a:pPr>
            <a:r>
              <a:rPr sz="1200" b="0" i="0" dirty="0">
                <a:solidFill>
                  <a:srgbClr val="FFFFFF"/>
                </a:solidFill>
                <a:latin typeface="Gill Sans" panose="020B0502020104020203" pitchFamily="34" charset="-79"/>
                <a:cs typeface="Gill Sans" panose="020B0502020104020203" pitchFamily="34" charset="-79"/>
              </a:rPr>
              <a:t>Our </a:t>
            </a:r>
            <a:r>
              <a:rPr sz="1200" b="0" i="0" spc="-5" dirty="0">
                <a:solidFill>
                  <a:srgbClr val="FFFFFF"/>
                </a:solidFill>
                <a:latin typeface="Gill Sans" panose="020B0502020104020203" pitchFamily="34" charset="-79"/>
                <a:cs typeface="Gill Sans" panose="020B0502020104020203" pitchFamily="34" charset="-79"/>
              </a:rPr>
              <a:t>Senior consultants we call </a:t>
            </a:r>
            <a:r>
              <a:rPr sz="1200" b="0" i="0" spc="-10" dirty="0">
                <a:solidFill>
                  <a:srgbClr val="FFFFFF"/>
                </a:solidFill>
                <a:latin typeface="Gill Sans" panose="020B0502020104020203" pitchFamily="34" charset="-79"/>
                <a:cs typeface="Gill Sans" panose="020B0502020104020203" pitchFamily="34" charset="-79"/>
              </a:rPr>
              <a:t>Personal  </a:t>
            </a:r>
            <a:r>
              <a:rPr sz="1200" b="0" i="0" spc="-15" dirty="0">
                <a:solidFill>
                  <a:srgbClr val="FFFFFF"/>
                </a:solidFill>
                <a:latin typeface="Gill Sans" panose="020B0502020104020203" pitchFamily="34" charset="-79"/>
                <a:cs typeface="Gill Sans" panose="020B0502020104020203" pitchFamily="34" charset="-79"/>
              </a:rPr>
              <a:t>Trainers </a:t>
            </a:r>
            <a:r>
              <a:rPr sz="1200" b="0" i="0" dirty="0">
                <a:solidFill>
                  <a:srgbClr val="FFFFFF"/>
                </a:solidFill>
                <a:latin typeface="Gill Sans" panose="020B0502020104020203" pitchFamily="34" charset="-79"/>
                <a:cs typeface="Gill Sans" panose="020B0502020104020203" pitchFamily="34" charset="-79"/>
              </a:rPr>
              <a:t>will be </a:t>
            </a:r>
            <a:r>
              <a:rPr sz="1200" b="0" i="0" spc="-5" dirty="0">
                <a:solidFill>
                  <a:srgbClr val="FFFFFF"/>
                </a:solidFill>
                <a:latin typeface="Gill Sans" panose="020B0502020104020203" pitchFamily="34" charset="-79"/>
                <a:cs typeface="Gill Sans" panose="020B0502020104020203" pitchFamily="34" charset="-79"/>
              </a:rPr>
              <a:t>an </a:t>
            </a:r>
            <a:r>
              <a:rPr sz="1200" b="0" i="0" spc="-10" dirty="0">
                <a:solidFill>
                  <a:srgbClr val="FFFFFF"/>
                </a:solidFill>
                <a:latin typeface="Gill Sans" panose="020B0502020104020203" pitchFamily="34" charset="-79"/>
                <a:cs typeface="Gill Sans" panose="020B0502020104020203" pitchFamily="34" charset="-79"/>
              </a:rPr>
              <a:t>extension </a:t>
            </a:r>
            <a:r>
              <a:rPr sz="1200" b="0" i="0" dirty="0">
                <a:solidFill>
                  <a:srgbClr val="FFFFFF"/>
                </a:solidFill>
                <a:latin typeface="Gill Sans" panose="020B0502020104020203" pitchFamily="34" charset="-79"/>
                <a:cs typeface="Gill Sans" panose="020B0502020104020203" pitchFamily="34" charset="-79"/>
              </a:rPr>
              <a:t>of </a:t>
            </a:r>
            <a:r>
              <a:rPr sz="1200" b="0" i="0" spc="-5" dirty="0">
                <a:solidFill>
                  <a:srgbClr val="FFFFFF"/>
                </a:solidFill>
                <a:latin typeface="Gill Sans" panose="020B0502020104020203" pitchFamily="34" charset="-79"/>
                <a:cs typeface="Gill Sans" panose="020B0502020104020203" pitchFamily="34" charset="-79"/>
              </a:rPr>
              <a:t>your </a:t>
            </a:r>
            <a:r>
              <a:rPr sz="1200" b="0" i="0" dirty="0">
                <a:solidFill>
                  <a:srgbClr val="FFFFFF"/>
                </a:solidFill>
                <a:latin typeface="Gill Sans" panose="020B0502020104020203" pitchFamily="34" charset="-79"/>
                <a:cs typeface="Gill Sans" panose="020B0502020104020203" pitchFamily="34" charset="-79"/>
              </a:rPr>
              <a:t>IT  </a:t>
            </a:r>
            <a:r>
              <a:rPr sz="1200" b="0" i="0" spc="-10" dirty="0">
                <a:solidFill>
                  <a:srgbClr val="FFFFFF"/>
                </a:solidFill>
                <a:latin typeface="Gill Sans" panose="020B0502020104020203" pitchFamily="34" charset="-79"/>
                <a:cs typeface="Gill Sans" panose="020B0502020104020203" pitchFamily="34" charset="-79"/>
              </a:rPr>
              <a:t>organization </a:t>
            </a:r>
            <a:r>
              <a:rPr sz="1200" b="0" i="0" spc="-5" dirty="0">
                <a:solidFill>
                  <a:srgbClr val="FFFFFF"/>
                </a:solidFill>
                <a:latin typeface="Gill Sans" panose="020B0502020104020203" pitchFamily="34" charset="-79"/>
                <a:cs typeface="Gill Sans" panose="020B0502020104020203" pitchFamily="34" charset="-79"/>
              </a:rPr>
              <a:t>and help drive </a:t>
            </a:r>
            <a:r>
              <a:rPr sz="1200" b="0" i="0" dirty="0">
                <a:solidFill>
                  <a:srgbClr val="FFFFFF"/>
                </a:solidFill>
                <a:latin typeface="Gill Sans" panose="020B0502020104020203" pitchFamily="34" charset="-79"/>
                <a:cs typeface="Gill Sans" panose="020B0502020104020203" pitchFamily="34" charset="-79"/>
              </a:rPr>
              <a:t>the </a:t>
            </a:r>
            <a:r>
              <a:rPr sz="1200" b="0" i="0" spc="-5" dirty="0">
                <a:solidFill>
                  <a:srgbClr val="FFFFFF"/>
                </a:solidFill>
                <a:latin typeface="Gill Sans" panose="020B0502020104020203" pitchFamily="34" charset="-79"/>
                <a:cs typeface="Gill Sans" panose="020B0502020104020203" pitchFamily="34" charset="-79"/>
              </a:rPr>
              <a:t>change  required for </a:t>
            </a:r>
            <a:r>
              <a:rPr sz="1200" b="0" i="0" dirty="0">
                <a:solidFill>
                  <a:srgbClr val="FFFFFF"/>
                </a:solidFill>
                <a:latin typeface="Gill Sans" panose="020B0502020104020203" pitchFamily="34" charset="-79"/>
                <a:cs typeface="Gill Sans" panose="020B0502020104020203" pitchFamily="34" charset="-79"/>
              </a:rPr>
              <a:t>true </a:t>
            </a:r>
            <a:r>
              <a:rPr sz="1200" b="0" i="0" spc="-5" dirty="0">
                <a:solidFill>
                  <a:srgbClr val="FFFFFF"/>
                </a:solidFill>
                <a:latin typeface="Gill Sans" panose="020B0502020104020203" pitchFamily="34" charset="-79"/>
                <a:cs typeface="Gill Sans" panose="020B0502020104020203" pitchFamily="34" charset="-79"/>
              </a:rPr>
              <a:t>digital</a:t>
            </a:r>
            <a:r>
              <a:rPr sz="1200" b="0" i="0" spc="-55" dirty="0">
                <a:solidFill>
                  <a:srgbClr val="FFFFFF"/>
                </a:solidFill>
                <a:latin typeface="Gill Sans" panose="020B0502020104020203" pitchFamily="34" charset="-79"/>
                <a:cs typeface="Gill Sans" panose="020B0502020104020203" pitchFamily="34" charset="-79"/>
              </a:rPr>
              <a:t> </a:t>
            </a:r>
            <a:r>
              <a:rPr sz="1200" b="0" i="0" spc="-5" dirty="0">
                <a:solidFill>
                  <a:srgbClr val="FFFFFF"/>
                </a:solidFill>
                <a:latin typeface="Gill Sans" panose="020B0502020104020203" pitchFamily="34" charset="-79"/>
                <a:cs typeface="Gill Sans" panose="020B0502020104020203" pitchFamily="34" charset="-79"/>
              </a:rPr>
              <a:t>transformation</a:t>
            </a:r>
            <a:r>
              <a:rPr lang="en-US" sz="1200" b="0" i="0" spc="-5" dirty="0">
                <a:solidFill>
                  <a:srgbClr val="FFFFFF"/>
                </a:solidFill>
                <a:latin typeface="Gill Sans" panose="020B0502020104020203" pitchFamily="34" charset="-79"/>
                <a:cs typeface="Gill Sans" panose="020B0502020104020203" pitchFamily="34" charset="-79"/>
              </a:rPr>
              <a:t>.</a:t>
            </a:r>
            <a:endParaRPr sz="1200" b="0" i="0" dirty="0">
              <a:latin typeface="Gill Sans" panose="020B0502020104020203" pitchFamily="34" charset="-79"/>
              <a:cs typeface="Gill Sans" panose="020B0502020104020203" pitchFamily="34" charset="-79"/>
            </a:endParaRPr>
          </a:p>
        </p:txBody>
      </p:sp>
      <p:sp>
        <p:nvSpPr>
          <p:cNvPr id="16" name="object 28">
            <a:extLst>
              <a:ext uri="{FF2B5EF4-FFF2-40B4-BE49-F238E27FC236}">
                <a16:creationId xmlns:a16="http://schemas.microsoft.com/office/drawing/2014/main" id="{D53854B4-4477-6B41-A054-8F2B26D6617C}"/>
              </a:ext>
            </a:extLst>
          </p:cNvPr>
          <p:cNvSpPr/>
          <p:nvPr/>
        </p:nvSpPr>
        <p:spPr>
          <a:xfrm>
            <a:off x="8287512" y="3096991"/>
            <a:ext cx="742188" cy="757427"/>
          </a:xfrm>
          <a:prstGeom prst="rect">
            <a:avLst/>
          </a:prstGeom>
          <a:blipFill>
            <a:blip r:embed="rId6" cstate="print"/>
            <a:stretch>
              <a:fillRect/>
            </a:stretch>
          </a:blipFill>
        </p:spPr>
        <p:txBody>
          <a:bodyPr wrap="square" lIns="0" tIns="0" rIns="0" bIns="0" rtlCol="0"/>
          <a:lstStyle/>
          <a:p>
            <a:endParaRPr/>
          </a:p>
        </p:txBody>
      </p:sp>
      <p:sp>
        <p:nvSpPr>
          <p:cNvPr id="17" name="object 29">
            <a:extLst>
              <a:ext uri="{FF2B5EF4-FFF2-40B4-BE49-F238E27FC236}">
                <a16:creationId xmlns:a16="http://schemas.microsoft.com/office/drawing/2014/main" id="{E8B9B353-857F-9745-B19C-86828290EF05}"/>
              </a:ext>
            </a:extLst>
          </p:cNvPr>
          <p:cNvSpPr txBox="1"/>
          <p:nvPr/>
        </p:nvSpPr>
        <p:spPr>
          <a:xfrm>
            <a:off x="5046980" y="4845558"/>
            <a:ext cx="2501900" cy="1456055"/>
          </a:xfrm>
          <a:prstGeom prst="rect">
            <a:avLst/>
          </a:prstGeom>
        </p:spPr>
        <p:txBody>
          <a:bodyPr vert="horz" wrap="square" lIns="0" tIns="12700" rIns="0" bIns="0" rtlCol="0">
            <a:spAutoFit/>
          </a:bodyPr>
          <a:lstStyle/>
          <a:p>
            <a:pPr marL="12700">
              <a:lnSpc>
                <a:spcPct val="100000"/>
              </a:lnSpc>
              <a:spcBef>
                <a:spcPts val="100"/>
              </a:spcBef>
            </a:pPr>
            <a:r>
              <a:rPr sz="1800" b="0" i="0" spc="-5" dirty="0">
                <a:solidFill>
                  <a:srgbClr val="FFFFFF"/>
                </a:solidFill>
                <a:latin typeface="Gill Sans" panose="020B0502020104020203" pitchFamily="34" charset="-79"/>
                <a:cs typeface="Gill Sans" panose="020B0502020104020203" pitchFamily="34" charset="-79"/>
              </a:rPr>
              <a:t>Digital</a:t>
            </a:r>
            <a:r>
              <a:rPr sz="1800" b="0" i="0" spc="-30" dirty="0">
                <a:solidFill>
                  <a:srgbClr val="FFFFFF"/>
                </a:solidFill>
                <a:latin typeface="Gill Sans" panose="020B0502020104020203" pitchFamily="34" charset="-79"/>
                <a:cs typeface="Gill Sans" panose="020B0502020104020203" pitchFamily="34" charset="-79"/>
              </a:rPr>
              <a:t> </a:t>
            </a:r>
            <a:r>
              <a:rPr sz="1800" b="0" i="0" spc="-10" dirty="0">
                <a:solidFill>
                  <a:srgbClr val="FFFFFF"/>
                </a:solidFill>
                <a:latin typeface="Gill Sans" panose="020B0502020104020203" pitchFamily="34" charset="-79"/>
                <a:cs typeface="Gill Sans" panose="020B0502020104020203" pitchFamily="34" charset="-79"/>
              </a:rPr>
              <a:t>Readiness</a:t>
            </a:r>
            <a:endParaRPr sz="1800" b="0" i="0" dirty="0">
              <a:latin typeface="Gill Sans" panose="020B0502020104020203" pitchFamily="34" charset="-79"/>
              <a:cs typeface="Gill Sans" panose="020B0502020104020203" pitchFamily="34" charset="-79"/>
            </a:endParaRPr>
          </a:p>
          <a:p>
            <a:pPr marL="21590" marR="5080">
              <a:lnSpc>
                <a:spcPct val="150000"/>
              </a:lnSpc>
              <a:spcBef>
                <a:spcPts val="459"/>
              </a:spcBef>
            </a:pPr>
            <a:r>
              <a:rPr sz="1200" b="0" i="0" dirty="0">
                <a:solidFill>
                  <a:srgbClr val="FFFFFF"/>
                </a:solidFill>
                <a:latin typeface="Gill Sans" panose="020B0502020104020203" pitchFamily="34" charset="-79"/>
                <a:cs typeface="Gill Sans" panose="020B0502020104020203" pitchFamily="34" charset="-79"/>
              </a:rPr>
              <a:t>Our </a:t>
            </a:r>
            <a:r>
              <a:rPr sz="1200" b="0" i="0" spc="-5" dirty="0">
                <a:solidFill>
                  <a:srgbClr val="FFFFFF"/>
                </a:solidFill>
                <a:latin typeface="Gill Sans" panose="020B0502020104020203" pitchFamily="34" charset="-79"/>
                <a:cs typeface="Gill Sans" panose="020B0502020104020203" pitchFamily="34" charset="-79"/>
              </a:rPr>
              <a:t>experienced thought leaders </a:t>
            </a:r>
            <a:r>
              <a:rPr sz="1200" b="0" i="0" dirty="0">
                <a:solidFill>
                  <a:srgbClr val="FFFFFF"/>
                </a:solidFill>
                <a:latin typeface="Gill Sans" panose="020B0502020104020203" pitchFamily="34" charset="-79"/>
                <a:cs typeface="Gill Sans" panose="020B0502020104020203" pitchFamily="34" charset="-79"/>
              </a:rPr>
              <a:t>will  </a:t>
            </a:r>
            <a:r>
              <a:rPr sz="1200" b="0" i="0" spc="-5" dirty="0">
                <a:solidFill>
                  <a:srgbClr val="FFFFFF"/>
                </a:solidFill>
                <a:latin typeface="Gill Sans" panose="020B0502020104020203" pitchFamily="34" charset="-79"/>
                <a:cs typeface="Gill Sans" panose="020B0502020104020203" pitchFamily="34" charset="-79"/>
              </a:rPr>
              <a:t>help your </a:t>
            </a:r>
            <a:r>
              <a:rPr sz="1200" b="0" i="0" dirty="0">
                <a:solidFill>
                  <a:srgbClr val="FFFFFF"/>
                </a:solidFill>
                <a:latin typeface="Gill Sans" panose="020B0502020104020203" pitchFamily="34" charset="-79"/>
                <a:cs typeface="Gill Sans" panose="020B0502020104020203" pitchFamily="34" charset="-79"/>
              </a:rPr>
              <a:t>IT </a:t>
            </a:r>
            <a:r>
              <a:rPr sz="1200" b="0" i="0" spc="-10" dirty="0">
                <a:solidFill>
                  <a:srgbClr val="FFFFFF"/>
                </a:solidFill>
                <a:latin typeface="Gill Sans" panose="020B0502020104020203" pitchFamily="34" charset="-79"/>
                <a:cs typeface="Gill Sans" panose="020B0502020104020203" pitchFamily="34" charset="-79"/>
              </a:rPr>
              <a:t>organization </a:t>
            </a:r>
            <a:r>
              <a:rPr sz="1200" b="0" i="0" spc="-5" dirty="0">
                <a:solidFill>
                  <a:srgbClr val="FFFFFF"/>
                </a:solidFill>
                <a:latin typeface="Gill Sans" panose="020B0502020104020203" pitchFamily="34" charset="-79"/>
                <a:cs typeface="Gill Sans" panose="020B0502020104020203" pitchFamily="34" charset="-79"/>
              </a:rPr>
              <a:t>land </a:t>
            </a:r>
            <a:r>
              <a:rPr sz="1200" b="0" i="0" dirty="0">
                <a:solidFill>
                  <a:srgbClr val="FFFFFF"/>
                </a:solidFill>
                <a:latin typeface="Gill Sans" panose="020B0502020104020203" pitchFamily="34" charset="-79"/>
                <a:cs typeface="Gill Sans" panose="020B0502020104020203" pitchFamily="34" charset="-79"/>
              </a:rPr>
              <a:t>the </a:t>
            </a:r>
            <a:r>
              <a:rPr sz="1200" b="0" i="0" spc="-5" dirty="0">
                <a:solidFill>
                  <a:srgbClr val="FFFFFF"/>
                </a:solidFill>
                <a:latin typeface="Gill Sans" panose="020B0502020104020203" pitchFamily="34" charset="-79"/>
                <a:cs typeface="Gill Sans" panose="020B0502020104020203" pitchFamily="34" charset="-79"/>
              </a:rPr>
              <a:t>right  </a:t>
            </a:r>
            <a:r>
              <a:rPr sz="1200" b="0" i="0" spc="-10" dirty="0">
                <a:solidFill>
                  <a:srgbClr val="FFFFFF"/>
                </a:solidFill>
                <a:latin typeface="Gill Sans" panose="020B0502020104020203" pitchFamily="34" charset="-79"/>
                <a:cs typeface="Gill Sans" panose="020B0502020104020203" pitchFamily="34" charset="-79"/>
              </a:rPr>
              <a:t>strategy </a:t>
            </a:r>
            <a:r>
              <a:rPr sz="1200" b="0" i="0" spc="-5" dirty="0">
                <a:solidFill>
                  <a:srgbClr val="FFFFFF"/>
                </a:solidFill>
                <a:latin typeface="Gill Sans" panose="020B0502020104020203" pitchFamily="34" charset="-79"/>
                <a:cs typeface="Gill Sans" panose="020B0502020104020203" pitchFamily="34" charset="-79"/>
              </a:rPr>
              <a:t>to enable technological and  </a:t>
            </a:r>
            <a:r>
              <a:rPr sz="1200" b="0" i="0" spc="-10" dirty="0">
                <a:solidFill>
                  <a:srgbClr val="FFFFFF"/>
                </a:solidFill>
                <a:latin typeface="Gill Sans" panose="020B0502020104020203" pitchFamily="34" charset="-79"/>
                <a:cs typeface="Gill Sans" panose="020B0502020104020203" pitchFamily="34" charset="-79"/>
              </a:rPr>
              <a:t>organizational</a:t>
            </a:r>
            <a:r>
              <a:rPr sz="1200" b="0" i="0" spc="0" dirty="0">
                <a:solidFill>
                  <a:srgbClr val="FFFFFF"/>
                </a:solidFill>
                <a:latin typeface="Gill Sans" panose="020B0502020104020203" pitchFamily="34" charset="-79"/>
                <a:cs typeface="Gill Sans" panose="020B0502020104020203" pitchFamily="34" charset="-79"/>
              </a:rPr>
              <a:t> </a:t>
            </a:r>
            <a:r>
              <a:rPr sz="1200" b="0" i="0" spc="-10" dirty="0">
                <a:solidFill>
                  <a:srgbClr val="FFFFFF"/>
                </a:solidFill>
                <a:latin typeface="Gill Sans" panose="020B0502020104020203" pitchFamily="34" charset="-79"/>
                <a:cs typeface="Gill Sans" panose="020B0502020104020203" pitchFamily="34" charset="-79"/>
              </a:rPr>
              <a:t>transformation</a:t>
            </a:r>
            <a:r>
              <a:rPr lang="en-US" sz="1200" b="0" i="0" spc="-10" dirty="0">
                <a:solidFill>
                  <a:srgbClr val="FFFFFF"/>
                </a:solidFill>
                <a:latin typeface="Gill Sans" panose="020B0502020104020203" pitchFamily="34" charset="-79"/>
                <a:cs typeface="Gill Sans" panose="020B0502020104020203" pitchFamily="34" charset="-79"/>
              </a:rPr>
              <a:t>.</a:t>
            </a:r>
            <a:endParaRPr sz="1200" b="0" i="0" dirty="0">
              <a:latin typeface="Gill Sans" panose="020B0502020104020203" pitchFamily="34" charset="-79"/>
              <a:cs typeface="Gill Sans" panose="020B0502020104020203" pitchFamily="34" charset="-79"/>
            </a:endParaRPr>
          </a:p>
        </p:txBody>
      </p:sp>
      <p:sp>
        <p:nvSpPr>
          <p:cNvPr id="18" name="object 30">
            <a:extLst>
              <a:ext uri="{FF2B5EF4-FFF2-40B4-BE49-F238E27FC236}">
                <a16:creationId xmlns:a16="http://schemas.microsoft.com/office/drawing/2014/main" id="{C2431A60-B408-3144-BA81-462241ABE17D}"/>
              </a:ext>
            </a:extLst>
          </p:cNvPr>
          <p:cNvSpPr/>
          <p:nvPr/>
        </p:nvSpPr>
        <p:spPr>
          <a:xfrm>
            <a:off x="4352796" y="4799300"/>
            <a:ext cx="614172" cy="612648"/>
          </a:xfrm>
          <a:prstGeom prst="rect">
            <a:avLst/>
          </a:prstGeom>
          <a:blipFill>
            <a:blip r:embed="rId7" cstate="print"/>
            <a:stretch>
              <a:fillRect/>
            </a:stretch>
          </a:blipFill>
        </p:spPr>
        <p:txBody>
          <a:bodyPr wrap="square" lIns="0" tIns="0" rIns="0" bIns="0" rtlCol="0"/>
          <a:lstStyle/>
          <a:p>
            <a:endParaRPr/>
          </a:p>
        </p:txBody>
      </p:sp>
      <p:sp>
        <p:nvSpPr>
          <p:cNvPr id="19" name="object 7">
            <a:extLst>
              <a:ext uri="{FF2B5EF4-FFF2-40B4-BE49-F238E27FC236}">
                <a16:creationId xmlns:a16="http://schemas.microsoft.com/office/drawing/2014/main" id="{999A4737-3882-D24D-9A59-60D8C6AB196C}"/>
              </a:ext>
            </a:extLst>
          </p:cNvPr>
          <p:cNvSpPr txBox="1"/>
          <p:nvPr/>
        </p:nvSpPr>
        <p:spPr>
          <a:xfrm>
            <a:off x="838199" y="1670749"/>
            <a:ext cx="10515600" cy="997068"/>
          </a:xfrm>
          <a:prstGeom prst="rect">
            <a:avLst/>
          </a:prstGeom>
        </p:spPr>
        <p:txBody>
          <a:bodyPr vert="horz" wrap="square" lIns="0" tIns="12065" rIns="0" bIns="0" rtlCol="0">
            <a:spAutoFit/>
          </a:bodyPr>
          <a:lstStyle/>
          <a:p>
            <a:pPr marL="12700" marR="5080">
              <a:lnSpc>
                <a:spcPct val="100000"/>
              </a:lnSpc>
              <a:spcBef>
                <a:spcPts val="95"/>
              </a:spcBef>
            </a:pPr>
            <a:r>
              <a:rPr sz="1600" spc="-5" dirty="0">
                <a:solidFill>
                  <a:schemeClr val="bg1"/>
                </a:solidFill>
                <a:latin typeface="Calibri"/>
                <a:cs typeface="Calibri"/>
              </a:rPr>
              <a:t>CloudFit </a:t>
            </a:r>
            <a:r>
              <a:rPr sz="1600" spc="-10" dirty="0">
                <a:solidFill>
                  <a:schemeClr val="bg1"/>
                </a:solidFill>
                <a:latin typeface="Calibri"/>
                <a:cs typeface="Calibri"/>
              </a:rPr>
              <a:t>helps companies modernize </a:t>
            </a:r>
            <a:r>
              <a:rPr sz="1600" spc="-5" dirty="0">
                <a:solidFill>
                  <a:schemeClr val="bg1"/>
                </a:solidFill>
                <a:latin typeface="Calibri"/>
                <a:cs typeface="Calibri"/>
              </a:rPr>
              <a:t>their IT </a:t>
            </a:r>
            <a:r>
              <a:rPr sz="1600" spc="-10" dirty="0">
                <a:solidFill>
                  <a:schemeClr val="bg1"/>
                </a:solidFill>
                <a:latin typeface="Calibri"/>
                <a:cs typeface="Calibri"/>
              </a:rPr>
              <a:t>Operations to </a:t>
            </a:r>
            <a:r>
              <a:rPr sz="1600" spc="-5" dirty="0">
                <a:solidFill>
                  <a:schemeClr val="bg1"/>
                </a:solidFill>
                <a:latin typeface="Calibri"/>
                <a:cs typeface="Calibri"/>
              </a:rPr>
              <a:t>fully </a:t>
            </a:r>
            <a:r>
              <a:rPr sz="1600" spc="-15" dirty="0">
                <a:solidFill>
                  <a:schemeClr val="bg1"/>
                </a:solidFill>
                <a:latin typeface="Calibri"/>
                <a:cs typeface="Calibri"/>
              </a:rPr>
              <a:t>embrace </a:t>
            </a:r>
            <a:r>
              <a:rPr sz="1600" spc="-5" dirty="0">
                <a:solidFill>
                  <a:schemeClr val="bg1"/>
                </a:solidFill>
                <a:latin typeface="Calibri"/>
                <a:cs typeface="Calibri"/>
              </a:rPr>
              <a:t>the </a:t>
            </a:r>
            <a:r>
              <a:rPr lang="en-US" sz="1600" spc="-10" dirty="0">
                <a:solidFill>
                  <a:schemeClr val="bg1"/>
                </a:solidFill>
                <a:latin typeface="Calibri"/>
                <a:cs typeface="Calibri"/>
              </a:rPr>
              <a:t>c</a:t>
            </a:r>
            <a:r>
              <a:rPr sz="1600" spc="-10" dirty="0">
                <a:solidFill>
                  <a:schemeClr val="bg1"/>
                </a:solidFill>
                <a:latin typeface="Calibri"/>
                <a:cs typeface="Calibri"/>
              </a:rPr>
              <a:t>loud. </a:t>
            </a:r>
            <a:r>
              <a:rPr sz="1600" spc="-40" dirty="0">
                <a:solidFill>
                  <a:schemeClr val="bg1"/>
                </a:solidFill>
                <a:latin typeface="Calibri"/>
                <a:cs typeface="Calibri"/>
              </a:rPr>
              <a:t>We </a:t>
            </a:r>
            <a:r>
              <a:rPr sz="1600" spc="-10" dirty="0">
                <a:solidFill>
                  <a:schemeClr val="bg1"/>
                </a:solidFill>
                <a:latin typeface="Calibri"/>
                <a:cs typeface="Calibri"/>
              </a:rPr>
              <a:t>work </a:t>
            </a:r>
            <a:r>
              <a:rPr sz="1600" spc="-5" dirty="0">
                <a:solidFill>
                  <a:schemeClr val="bg1"/>
                </a:solidFill>
                <a:latin typeface="Calibri"/>
                <a:cs typeface="Calibri"/>
              </a:rPr>
              <a:t>with </a:t>
            </a:r>
            <a:r>
              <a:rPr sz="1600" spc="-15" dirty="0">
                <a:solidFill>
                  <a:schemeClr val="bg1"/>
                </a:solidFill>
                <a:latin typeface="Calibri"/>
                <a:cs typeface="Calibri"/>
              </a:rPr>
              <a:t>your </a:t>
            </a:r>
            <a:r>
              <a:rPr sz="1600" spc="-5" dirty="0">
                <a:solidFill>
                  <a:schemeClr val="bg1"/>
                </a:solidFill>
                <a:latin typeface="Calibri"/>
                <a:cs typeface="Calibri"/>
              </a:rPr>
              <a:t>teams </a:t>
            </a:r>
            <a:r>
              <a:rPr sz="1600" spc="-10" dirty="0">
                <a:solidFill>
                  <a:schemeClr val="bg1"/>
                </a:solidFill>
                <a:latin typeface="Calibri"/>
                <a:cs typeface="Calibri"/>
              </a:rPr>
              <a:t>to </a:t>
            </a:r>
            <a:r>
              <a:rPr sz="1600" spc="-5" dirty="0">
                <a:solidFill>
                  <a:schemeClr val="bg1"/>
                </a:solidFill>
                <a:latin typeface="Calibri"/>
                <a:cs typeface="Calibri"/>
              </a:rPr>
              <a:t>build a sound digital </a:t>
            </a:r>
            <a:r>
              <a:rPr sz="1600" spc="-15" dirty="0">
                <a:solidFill>
                  <a:schemeClr val="bg1"/>
                </a:solidFill>
                <a:latin typeface="Calibri"/>
                <a:cs typeface="Calibri"/>
              </a:rPr>
              <a:t>strategy </a:t>
            </a:r>
            <a:r>
              <a:rPr sz="1600" spc="-5" dirty="0">
                <a:solidFill>
                  <a:schemeClr val="bg1"/>
                </a:solidFill>
                <a:latin typeface="Calibri"/>
                <a:cs typeface="Calibri"/>
              </a:rPr>
              <a:t>and </a:t>
            </a:r>
            <a:r>
              <a:rPr sz="1600" spc="-10" dirty="0">
                <a:solidFill>
                  <a:schemeClr val="bg1"/>
                </a:solidFill>
                <a:latin typeface="Calibri"/>
                <a:cs typeface="Calibri"/>
              </a:rPr>
              <a:t>ensure </a:t>
            </a:r>
            <a:r>
              <a:rPr sz="1600" spc="-15" dirty="0">
                <a:solidFill>
                  <a:schemeClr val="bg1"/>
                </a:solidFill>
                <a:latin typeface="Calibri"/>
                <a:cs typeface="Calibri"/>
              </a:rPr>
              <a:t>your </a:t>
            </a:r>
            <a:r>
              <a:rPr sz="1600" spc="-10" dirty="0">
                <a:solidFill>
                  <a:schemeClr val="bg1"/>
                </a:solidFill>
                <a:latin typeface="Calibri"/>
                <a:cs typeface="Calibri"/>
              </a:rPr>
              <a:t>business applications </a:t>
            </a:r>
            <a:r>
              <a:rPr sz="1600" spc="-5" dirty="0">
                <a:solidFill>
                  <a:schemeClr val="bg1"/>
                </a:solidFill>
                <a:latin typeface="Calibri"/>
                <a:cs typeface="Calibri"/>
              </a:rPr>
              <a:t>and </a:t>
            </a:r>
            <a:r>
              <a:rPr sz="1600" spc="-15" dirty="0">
                <a:solidFill>
                  <a:schemeClr val="bg1"/>
                </a:solidFill>
                <a:latin typeface="Calibri"/>
                <a:cs typeface="Calibri"/>
              </a:rPr>
              <a:t>your </a:t>
            </a:r>
            <a:r>
              <a:rPr sz="1600" spc="-10" dirty="0">
                <a:solidFill>
                  <a:schemeClr val="bg1"/>
                </a:solidFill>
                <a:latin typeface="Calibri"/>
                <a:cs typeface="Calibri"/>
              </a:rPr>
              <a:t>organizations </a:t>
            </a:r>
            <a:r>
              <a:rPr sz="1600" spc="-15" dirty="0">
                <a:solidFill>
                  <a:schemeClr val="bg1"/>
                </a:solidFill>
                <a:latin typeface="Calibri"/>
                <a:cs typeface="Calibri"/>
              </a:rPr>
              <a:t>are </a:t>
            </a:r>
            <a:r>
              <a:rPr sz="1600" spc="-5" dirty="0">
                <a:solidFill>
                  <a:schemeClr val="bg1"/>
                </a:solidFill>
                <a:latin typeface="Calibri"/>
                <a:cs typeface="Calibri"/>
              </a:rPr>
              <a:t>“Cloud </a:t>
            </a:r>
            <a:r>
              <a:rPr sz="1600" spc="-25" dirty="0">
                <a:solidFill>
                  <a:schemeClr val="bg1"/>
                </a:solidFill>
                <a:latin typeface="Calibri"/>
                <a:cs typeface="Calibri"/>
              </a:rPr>
              <a:t>Fit”. </a:t>
            </a:r>
            <a:r>
              <a:rPr sz="1600" spc="-10" dirty="0">
                <a:solidFill>
                  <a:schemeClr val="bg1"/>
                </a:solidFill>
                <a:latin typeface="Calibri"/>
                <a:cs typeface="Calibri"/>
              </a:rPr>
              <a:t>Our </a:t>
            </a:r>
            <a:r>
              <a:rPr sz="1600" spc="-15" dirty="0">
                <a:solidFill>
                  <a:schemeClr val="bg1"/>
                </a:solidFill>
                <a:latin typeface="Calibri"/>
                <a:cs typeface="Calibri"/>
              </a:rPr>
              <a:t>Velocity® </a:t>
            </a:r>
            <a:r>
              <a:rPr sz="1600" spc="-10" dirty="0">
                <a:solidFill>
                  <a:schemeClr val="bg1"/>
                </a:solidFill>
                <a:latin typeface="Calibri"/>
                <a:cs typeface="Calibri"/>
              </a:rPr>
              <a:t>technology </a:t>
            </a:r>
            <a:r>
              <a:rPr sz="1600" spc="-5" dirty="0">
                <a:solidFill>
                  <a:schemeClr val="bg1"/>
                </a:solidFill>
                <a:latin typeface="Calibri"/>
                <a:cs typeface="Calibri"/>
              </a:rPr>
              <a:t>will monitor the health </a:t>
            </a:r>
            <a:r>
              <a:rPr sz="1600" spc="-10" dirty="0">
                <a:solidFill>
                  <a:schemeClr val="bg1"/>
                </a:solidFill>
                <a:latin typeface="Calibri"/>
                <a:cs typeface="Calibri"/>
              </a:rPr>
              <a:t>of </a:t>
            </a:r>
            <a:r>
              <a:rPr sz="1600" spc="-15" dirty="0">
                <a:solidFill>
                  <a:schemeClr val="bg1"/>
                </a:solidFill>
                <a:latin typeface="Calibri"/>
                <a:cs typeface="Calibri"/>
              </a:rPr>
              <a:t>your </a:t>
            </a:r>
            <a:r>
              <a:rPr sz="1600" spc="-10" dirty="0">
                <a:solidFill>
                  <a:schemeClr val="bg1"/>
                </a:solidFill>
                <a:latin typeface="Calibri"/>
                <a:cs typeface="Calibri"/>
              </a:rPr>
              <a:t>business </a:t>
            </a:r>
            <a:r>
              <a:rPr sz="1600" spc="-5" dirty="0">
                <a:solidFill>
                  <a:schemeClr val="bg1"/>
                </a:solidFill>
                <a:latin typeface="Calibri"/>
                <a:cs typeface="Calibri"/>
              </a:rPr>
              <a:t>and </a:t>
            </a:r>
            <a:r>
              <a:rPr sz="1600" spc="-10" dirty="0">
                <a:solidFill>
                  <a:schemeClr val="bg1"/>
                </a:solidFill>
                <a:latin typeface="Calibri"/>
                <a:cs typeface="Calibri"/>
              </a:rPr>
              <a:t>our </a:t>
            </a:r>
            <a:r>
              <a:rPr sz="1600" spc="-5" dirty="0">
                <a:solidFill>
                  <a:schemeClr val="bg1"/>
                </a:solidFill>
                <a:latin typeface="Calibri"/>
                <a:cs typeface="Calibri"/>
              </a:rPr>
              <a:t>24x7 </a:t>
            </a:r>
            <a:r>
              <a:rPr sz="1600" spc="-10" dirty="0">
                <a:solidFill>
                  <a:schemeClr val="bg1"/>
                </a:solidFill>
                <a:latin typeface="Calibri"/>
                <a:cs typeface="Calibri"/>
              </a:rPr>
              <a:t>Command Center </a:t>
            </a:r>
            <a:r>
              <a:rPr sz="1600" spc="-5" dirty="0">
                <a:solidFill>
                  <a:schemeClr val="bg1"/>
                </a:solidFill>
                <a:latin typeface="Calibri"/>
                <a:cs typeface="Calibri"/>
              </a:rPr>
              <a:t>will </a:t>
            </a:r>
            <a:r>
              <a:rPr sz="1600" spc="-10" dirty="0">
                <a:solidFill>
                  <a:schemeClr val="bg1"/>
                </a:solidFill>
                <a:latin typeface="Calibri"/>
                <a:cs typeface="Calibri"/>
              </a:rPr>
              <a:t>ensure </a:t>
            </a:r>
            <a:r>
              <a:rPr sz="1600" spc="-5" dirty="0">
                <a:solidFill>
                  <a:schemeClr val="bg1"/>
                </a:solidFill>
                <a:latin typeface="Calibri"/>
                <a:cs typeface="Calibri"/>
              </a:rPr>
              <a:t>those </a:t>
            </a:r>
            <a:r>
              <a:rPr sz="1600" spc="-10" dirty="0">
                <a:solidFill>
                  <a:schemeClr val="bg1"/>
                </a:solidFill>
                <a:latin typeface="Calibri"/>
                <a:cs typeface="Calibri"/>
              </a:rPr>
              <a:t>applications </a:t>
            </a:r>
            <a:r>
              <a:rPr sz="1600" spc="-15" dirty="0">
                <a:solidFill>
                  <a:schemeClr val="bg1"/>
                </a:solidFill>
                <a:latin typeface="Calibri"/>
                <a:cs typeface="Calibri"/>
              </a:rPr>
              <a:t>are </a:t>
            </a:r>
            <a:r>
              <a:rPr sz="1600" spc="-10" dirty="0">
                <a:solidFill>
                  <a:schemeClr val="bg1"/>
                </a:solidFill>
                <a:latin typeface="Calibri"/>
                <a:cs typeface="Calibri"/>
              </a:rPr>
              <a:t>well</a:t>
            </a:r>
            <a:r>
              <a:rPr lang="en-US" sz="1600" spc="-10" dirty="0">
                <a:solidFill>
                  <a:schemeClr val="bg1"/>
                </a:solidFill>
                <a:latin typeface="Calibri"/>
                <a:cs typeface="Calibri"/>
              </a:rPr>
              <a:t>-</a:t>
            </a:r>
            <a:r>
              <a:rPr sz="1600" spc="-5" dirty="0">
                <a:solidFill>
                  <a:schemeClr val="bg1"/>
                </a:solidFill>
                <a:latin typeface="Calibri"/>
                <a:cs typeface="Calibri"/>
              </a:rPr>
              <a:t>managed and </a:t>
            </a:r>
            <a:r>
              <a:rPr sz="1600" spc="-15" dirty="0">
                <a:solidFill>
                  <a:schemeClr val="bg1"/>
                </a:solidFill>
                <a:latin typeface="Calibri"/>
                <a:cs typeface="Calibri"/>
              </a:rPr>
              <a:t>looked</a:t>
            </a:r>
            <a:r>
              <a:rPr sz="1600" spc="210" dirty="0">
                <a:solidFill>
                  <a:schemeClr val="bg1"/>
                </a:solidFill>
                <a:latin typeface="Calibri"/>
                <a:cs typeface="Calibri"/>
              </a:rPr>
              <a:t> </a:t>
            </a:r>
            <a:r>
              <a:rPr sz="1600" spc="-35" dirty="0">
                <a:solidFill>
                  <a:schemeClr val="bg1"/>
                </a:solidFill>
                <a:latin typeface="Calibri"/>
                <a:cs typeface="Calibri"/>
              </a:rPr>
              <a:t>after.</a:t>
            </a:r>
            <a:endParaRPr sz="1600" dirty="0">
              <a:solidFill>
                <a:schemeClr val="bg1"/>
              </a:solidFill>
              <a:latin typeface="Calibri"/>
              <a:cs typeface="Calibri"/>
            </a:endParaRPr>
          </a:p>
        </p:txBody>
      </p:sp>
      <p:sp>
        <p:nvSpPr>
          <p:cNvPr id="20" name="TextBox 19">
            <a:extLst>
              <a:ext uri="{FF2B5EF4-FFF2-40B4-BE49-F238E27FC236}">
                <a16:creationId xmlns:a16="http://schemas.microsoft.com/office/drawing/2014/main" id="{A2C267E7-AB59-E04D-9628-3C4EB465E63C}"/>
              </a:ext>
            </a:extLst>
          </p:cNvPr>
          <p:cNvSpPr txBox="1"/>
          <p:nvPr/>
        </p:nvSpPr>
        <p:spPr>
          <a:xfrm>
            <a:off x="838198" y="1"/>
            <a:ext cx="10515600" cy="1494839"/>
          </a:xfrm>
          <a:prstGeom prst="rect">
            <a:avLst/>
          </a:prstGeom>
          <a:noFill/>
        </p:spPr>
        <p:txBody>
          <a:bodyPr wrap="square" rtlCol="0" anchor="ctr">
            <a:noAutofit/>
          </a:bodyPr>
          <a:lstStyle/>
          <a:p>
            <a:r>
              <a:rPr lang="en-US" sz="4400" b="0" i="0" dirty="0">
                <a:solidFill>
                  <a:schemeClr val="bg1"/>
                </a:solidFill>
                <a:latin typeface="Gill Sans Light" panose="020B0302020104020203" pitchFamily="34" charset="-79"/>
                <a:cs typeface="Gill Sans Light" panose="020B0302020104020203" pitchFamily="34" charset="-79"/>
              </a:rPr>
              <a:t>CloudFit Software Products &amp; Services</a:t>
            </a:r>
          </a:p>
        </p:txBody>
      </p:sp>
    </p:spTree>
    <p:extLst>
      <p:ext uri="{BB962C8B-B14F-4D97-AF65-F5344CB8AC3E}">
        <p14:creationId xmlns:p14="http://schemas.microsoft.com/office/powerpoint/2010/main" val="4024382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 Royal">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DFF2-AE89-9A48-9A3E-E0C20EA596E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2AA0DDA-9C2B-2F45-B0C6-D557CB15E3F3}"/>
              </a:ext>
            </a:extLst>
          </p:cNvPr>
          <p:cNvSpPr>
            <a:spLocks noGrp="1"/>
          </p:cNvSpPr>
          <p:nvPr>
            <p:ph type="body" idx="1"/>
          </p:nvPr>
        </p:nvSpPr>
        <p:spPr>
          <a:xfrm>
            <a:off x="831850" y="4589463"/>
            <a:ext cx="10515600" cy="1500187"/>
          </a:xfrm>
        </p:spPr>
        <p:txBody>
          <a:bodyPr/>
          <a:lstStyle>
            <a:lvl1pPr marL="0" indent="0">
              <a:buNone/>
              <a:defRPr sz="2400">
                <a:solidFill>
                  <a:srgbClr val="C7FEE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BB27C24-838F-9743-8B17-22892190FDC3}"/>
              </a:ext>
            </a:extLst>
          </p:cNvPr>
          <p:cNvSpPr>
            <a:spLocks noGrp="1"/>
          </p:cNvSpPr>
          <p:nvPr>
            <p:ph type="sldNum" sz="quarter" idx="12"/>
          </p:nvPr>
        </p:nvSpPr>
        <p:spPr/>
        <p:txBody>
          <a:bodyPr/>
          <a:lstStyle/>
          <a:p>
            <a:fld id="{7CEFD883-2721-4011-B4CA-E4E3D9A3C300}" type="slidenum">
              <a:rPr lang="en-US" smtClean="0"/>
              <a:t>‹#›</a:t>
            </a:fld>
            <a:endParaRPr lang="en-US"/>
          </a:p>
        </p:txBody>
      </p:sp>
    </p:spTree>
    <p:extLst>
      <p:ext uri="{BB962C8B-B14F-4D97-AF65-F5344CB8AC3E}">
        <p14:creationId xmlns:p14="http://schemas.microsoft.com/office/powerpoint/2010/main" val="1875231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 Sky">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DFF2-AE89-9A48-9A3E-E0C20EA596E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2AA0DDA-9C2B-2F45-B0C6-D557CB15E3F3}"/>
              </a:ext>
            </a:extLst>
          </p:cNvPr>
          <p:cNvSpPr>
            <a:spLocks noGrp="1"/>
          </p:cNvSpPr>
          <p:nvPr>
            <p:ph type="body" idx="1"/>
          </p:nvPr>
        </p:nvSpPr>
        <p:spPr>
          <a:xfrm>
            <a:off x="831850" y="4589463"/>
            <a:ext cx="10515600" cy="1500187"/>
          </a:xfrm>
        </p:spPr>
        <p:txBody>
          <a:bodyPr/>
          <a:lstStyle>
            <a:lvl1pPr marL="0" indent="0">
              <a:buNone/>
              <a:defRPr sz="2400">
                <a:solidFill>
                  <a:srgbClr val="C7FEE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BB27C24-838F-9743-8B17-22892190FDC3}"/>
              </a:ext>
            </a:extLst>
          </p:cNvPr>
          <p:cNvSpPr>
            <a:spLocks noGrp="1"/>
          </p:cNvSpPr>
          <p:nvPr>
            <p:ph type="sldNum" sz="quarter" idx="12"/>
          </p:nvPr>
        </p:nvSpPr>
        <p:spPr/>
        <p:txBody>
          <a:bodyPr/>
          <a:lstStyle/>
          <a:p>
            <a:fld id="{7CEFD883-2721-4011-B4CA-E4E3D9A3C300}" type="slidenum">
              <a:rPr lang="en-US" smtClean="0"/>
              <a:t>‹#›</a:t>
            </a:fld>
            <a:endParaRPr lang="en-US"/>
          </a:p>
        </p:txBody>
      </p:sp>
    </p:spTree>
    <p:extLst>
      <p:ext uri="{BB962C8B-B14F-4D97-AF65-F5344CB8AC3E}">
        <p14:creationId xmlns:p14="http://schemas.microsoft.com/office/powerpoint/2010/main" val="1557285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 Gray">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DFF2-AE89-9A48-9A3E-E0C20EA596E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2AA0DDA-9C2B-2F45-B0C6-D557CB15E3F3}"/>
              </a:ext>
            </a:extLst>
          </p:cNvPr>
          <p:cNvSpPr>
            <a:spLocks noGrp="1"/>
          </p:cNvSpPr>
          <p:nvPr>
            <p:ph type="body" idx="1"/>
          </p:nvPr>
        </p:nvSpPr>
        <p:spPr>
          <a:xfrm>
            <a:off x="831850" y="4589463"/>
            <a:ext cx="10515600" cy="1500187"/>
          </a:xfrm>
        </p:spPr>
        <p:txBody>
          <a:bodyPr/>
          <a:lstStyle>
            <a:lvl1pPr marL="0" indent="0">
              <a:buNone/>
              <a:defRPr sz="2400">
                <a:solidFill>
                  <a:srgbClr val="C7FEE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BB27C24-838F-9743-8B17-22892190FDC3}"/>
              </a:ext>
            </a:extLst>
          </p:cNvPr>
          <p:cNvSpPr>
            <a:spLocks noGrp="1"/>
          </p:cNvSpPr>
          <p:nvPr>
            <p:ph type="sldNum" sz="quarter" idx="12"/>
          </p:nvPr>
        </p:nvSpPr>
        <p:spPr/>
        <p:txBody>
          <a:bodyPr/>
          <a:lstStyle/>
          <a:p>
            <a:fld id="{7CEFD883-2721-4011-B4CA-E4E3D9A3C300}" type="slidenum">
              <a:rPr lang="en-US" smtClean="0"/>
              <a:t>‹#›</a:t>
            </a:fld>
            <a:endParaRPr lang="en-US"/>
          </a:p>
        </p:txBody>
      </p:sp>
    </p:spTree>
    <p:extLst>
      <p:ext uri="{BB962C8B-B14F-4D97-AF65-F5344CB8AC3E}">
        <p14:creationId xmlns:p14="http://schemas.microsoft.com/office/powerpoint/2010/main" val="4193332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E277B2-1084-6B42-8ABC-3CDC0C0F7262}"/>
              </a:ext>
            </a:extLst>
          </p:cNvPr>
          <p:cNvSpPr/>
          <p:nvPr/>
        </p:nvSpPr>
        <p:spPr>
          <a:xfrm rot="5400000">
            <a:off x="5885935" y="551937"/>
            <a:ext cx="420133" cy="12192000"/>
          </a:xfrm>
          <a:prstGeom prst="rect">
            <a:avLst/>
          </a:prstGeom>
          <a:solidFill>
            <a:srgbClr val="F2F1F2"/>
          </a:solidFill>
          <a:ln>
            <a:solidFill>
              <a:srgbClr val="F2F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eightSans Pro Book" panose="02000606030000020004" pitchFamily="2" charset="0"/>
            </a:endParaRPr>
          </a:p>
        </p:txBody>
      </p:sp>
      <p:pic>
        <p:nvPicPr>
          <p:cNvPr id="8" name="Picture 7">
            <a:extLst>
              <a:ext uri="{FF2B5EF4-FFF2-40B4-BE49-F238E27FC236}">
                <a16:creationId xmlns:a16="http://schemas.microsoft.com/office/drawing/2014/main" id="{46C7DB64-CAF8-3A43-BE6E-83335B6F41C1}"/>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838200" y="6463271"/>
            <a:ext cx="1620795" cy="405199"/>
          </a:xfrm>
          <a:prstGeom prst="rect">
            <a:avLst/>
          </a:prstGeom>
        </p:spPr>
      </p:pic>
      <p:sp>
        <p:nvSpPr>
          <p:cNvPr id="9" name="TextBox 8">
            <a:extLst>
              <a:ext uri="{FF2B5EF4-FFF2-40B4-BE49-F238E27FC236}">
                <a16:creationId xmlns:a16="http://schemas.microsoft.com/office/drawing/2014/main" id="{10E1222D-E1EA-4243-AEB6-026E71C01A0F}"/>
              </a:ext>
            </a:extLst>
          </p:cNvPr>
          <p:cNvSpPr txBox="1"/>
          <p:nvPr/>
        </p:nvSpPr>
        <p:spPr>
          <a:xfrm>
            <a:off x="8518357" y="6494048"/>
            <a:ext cx="2835442" cy="307777"/>
          </a:xfrm>
          <a:prstGeom prst="rect">
            <a:avLst/>
          </a:prstGeom>
          <a:noFill/>
        </p:spPr>
        <p:txBody>
          <a:bodyPr wrap="square" rtlCol="0" anchor="ctr">
            <a:spAutoFit/>
          </a:bodyPr>
          <a:lstStyle/>
          <a:p>
            <a:pPr algn="ctr"/>
            <a:r>
              <a:rPr lang="en-US" sz="1400" dirty="0">
                <a:solidFill>
                  <a:schemeClr val="tx1">
                    <a:alpha val="25000"/>
                  </a:schemeClr>
                </a:solidFill>
                <a:latin typeface="FreightSans Pro Medium" panose="02000606030000020004" pitchFamily="2" charset="0"/>
              </a:rPr>
              <a:t>CLOUDFITSOFTWARE.COM</a:t>
            </a:r>
          </a:p>
        </p:txBody>
      </p:sp>
      <p:sp>
        <p:nvSpPr>
          <p:cNvPr id="2" name="Title Placeholder 1">
            <a:extLst>
              <a:ext uri="{FF2B5EF4-FFF2-40B4-BE49-F238E27FC236}">
                <a16:creationId xmlns:a16="http://schemas.microsoft.com/office/drawing/2014/main" id="{EF72A532-CBA9-4747-ADD1-AE6F631C512C}"/>
              </a:ext>
            </a:extLst>
          </p:cNvPr>
          <p:cNvSpPr>
            <a:spLocks noGrp="1"/>
          </p:cNvSpPr>
          <p:nvPr>
            <p:ph type="title"/>
          </p:nvPr>
        </p:nvSpPr>
        <p:spPr>
          <a:xfrm>
            <a:off x="838199" y="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C3FBB6-1941-D941-B19B-01A92ACE6B78}"/>
              </a:ext>
            </a:extLst>
          </p:cNvPr>
          <p:cNvSpPr>
            <a:spLocks noGrp="1"/>
          </p:cNvSpPr>
          <p:nvPr>
            <p:ph type="body" idx="1"/>
          </p:nvPr>
        </p:nvSpPr>
        <p:spPr>
          <a:xfrm>
            <a:off x="838199" y="1350963"/>
            <a:ext cx="10515600" cy="48049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E3C6EB1-4A70-5342-9919-22EC4F54A3B7}"/>
              </a:ext>
            </a:extLst>
          </p:cNvPr>
          <p:cNvSpPr>
            <a:spLocks noGrp="1"/>
          </p:cNvSpPr>
          <p:nvPr>
            <p:ph type="sldNum" sz="quarter" idx="4"/>
          </p:nvPr>
        </p:nvSpPr>
        <p:spPr>
          <a:xfrm>
            <a:off x="11353799" y="6465374"/>
            <a:ext cx="616809" cy="365125"/>
          </a:xfrm>
          <a:prstGeom prst="rect">
            <a:avLst/>
          </a:prstGeom>
        </p:spPr>
        <p:txBody>
          <a:bodyPr vert="horz" lIns="91440" tIns="45720" rIns="91440" bIns="45720" rtlCol="0" anchor="ctr"/>
          <a:lstStyle>
            <a:lvl1pPr algn="r">
              <a:defRPr sz="1200" b="0" i="0">
                <a:solidFill>
                  <a:schemeClr val="tx1">
                    <a:tint val="75000"/>
                  </a:schemeClr>
                </a:solidFill>
                <a:latin typeface="FreightSans Pro Book" panose="02000606030000020004" pitchFamily="2" charset="0"/>
              </a:defRPr>
            </a:lvl1pPr>
          </a:lstStyle>
          <a:p>
            <a:fld id="{7CEFD883-2721-4011-B4CA-E4E3D9A3C300}" type="slidenum">
              <a:rPr lang="en-US" smtClean="0"/>
              <a:t>‹#›</a:t>
            </a:fld>
            <a:endParaRPr lang="en-US"/>
          </a:p>
        </p:txBody>
      </p:sp>
    </p:spTree>
    <p:extLst>
      <p:ext uri="{BB962C8B-B14F-4D97-AF65-F5344CB8AC3E}">
        <p14:creationId xmlns:p14="http://schemas.microsoft.com/office/powerpoint/2010/main" val="22970736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Lst>
  <p:txStyles>
    <p:titleStyle>
      <a:lvl1pPr algn="l" defTabSz="914400" rtl="0" eaLnBrk="1" latinLnBrk="0" hangingPunct="1">
        <a:lnSpc>
          <a:spcPct val="90000"/>
        </a:lnSpc>
        <a:spcBef>
          <a:spcPct val="0"/>
        </a:spcBef>
        <a:buNone/>
        <a:defRPr sz="3600" b="0" i="0" kern="1200">
          <a:solidFill>
            <a:srgbClr val="0080CD"/>
          </a:solidFill>
          <a:latin typeface="Gill Sans Light" panose="020B0302020104020203" pitchFamily="34" charset="-79"/>
          <a:ea typeface="+mj-ea"/>
          <a:cs typeface="Gill Sans Light" panose="020B03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hyperlink" Target="https://techcommunity.microsoft.com/t5/Office-365-Blog/Office-365-Monitoring-Leveraging-the-Office-365-Service/ba-p/6163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https://support.office.com/en-us/article/Office-365-Admin-Mobile-App-e16f6421-2a1a-4142-bf9d-9846600a060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support.office.com/en-us/article/Office-365-Admin-Mobile-App-e16f6421-2a1a-4142-bf9d-9846600a060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hyperlink" Target="https://support.office.com/en-us/article/Office-365-Admin-Mobile-App-e16f6421-2a1a-4142-bf9d-9846600a060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support.office.com/en-us/article/Office-365-Admin-Mobile-App-e16f6421-2a1a-4142-bf9d-9846600a060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hyperlink" Target="https://techcommunity.microsoft.com/t5/Office-365-Blog/Office-365-Monitoring-Leveraging-the-Office-365-Service/ba-p/61637"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hyperlink" Target="https://support.office.com/en-us/article/Office-365-Admin-Mobile-App-e16f6421-2a1a-4142-bf9d-9846600a060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hyperlink" Target="https://support.office.com/en-us/article/Set-up-the-Standard-or-First-Release-options-in-Office-365-3B3ADFA4-1777-4FF0-B606-FB8732101F47"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hyperlink" Target="https://techcommunity.microsoft.com/t5/Office-365-Blog/Announcing-the-public-preview-of-the-Office-365-Adoption-Content/ba-p/71958"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4339-9DF7-4BC5-B993-D5DEBDF433AB}"/>
              </a:ext>
            </a:extLst>
          </p:cNvPr>
          <p:cNvSpPr>
            <a:spLocks noGrp="1"/>
          </p:cNvSpPr>
          <p:nvPr>
            <p:ph type="ctrTitle"/>
          </p:nvPr>
        </p:nvSpPr>
        <p:spPr>
          <a:xfrm>
            <a:off x="2405167" y="832471"/>
            <a:ext cx="6863443" cy="1655763"/>
          </a:xfrm>
        </p:spPr>
        <p:txBody>
          <a:bodyPr>
            <a:normAutofit/>
          </a:bodyPr>
          <a:lstStyle/>
          <a:p>
            <a:r>
              <a:rPr lang="en-US" sz="4800" dirty="0"/>
              <a:t>Core Operational Readiness for Office 365</a:t>
            </a:r>
          </a:p>
        </p:txBody>
      </p:sp>
      <p:sp>
        <p:nvSpPr>
          <p:cNvPr id="3" name="Subtitle 2">
            <a:extLst>
              <a:ext uri="{FF2B5EF4-FFF2-40B4-BE49-F238E27FC236}">
                <a16:creationId xmlns:a16="http://schemas.microsoft.com/office/drawing/2014/main" id="{2D43EF6E-C4F1-4E80-841B-C13BCB66D4BE}"/>
              </a:ext>
            </a:extLst>
          </p:cNvPr>
          <p:cNvSpPr>
            <a:spLocks noGrp="1"/>
          </p:cNvSpPr>
          <p:nvPr>
            <p:ph type="subTitle" idx="1"/>
          </p:nvPr>
        </p:nvSpPr>
        <p:spPr>
          <a:xfrm>
            <a:off x="2405167" y="2475193"/>
            <a:ext cx="6863442" cy="1655762"/>
          </a:xfrm>
        </p:spPr>
        <p:txBody>
          <a:bodyPr/>
          <a:lstStyle/>
          <a:p>
            <a:r>
              <a:rPr lang="en-US" dirty="0"/>
              <a:t>Louisville Microsoft Users Group</a:t>
            </a:r>
          </a:p>
          <a:p>
            <a:r>
              <a:rPr lang="en-US" dirty="0"/>
              <a:t>Carroll Moon, CTO, CloudFit Software</a:t>
            </a:r>
          </a:p>
          <a:p>
            <a:r>
              <a:rPr lang="en-US" dirty="0"/>
              <a:t>November 30, 2018</a:t>
            </a:r>
          </a:p>
        </p:txBody>
      </p:sp>
    </p:spTree>
    <p:extLst>
      <p:ext uri="{BB962C8B-B14F-4D97-AF65-F5344CB8AC3E}">
        <p14:creationId xmlns:p14="http://schemas.microsoft.com/office/powerpoint/2010/main" val="721654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D878-C50C-4267-B0AB-A3E094375DD3}"/>
              </a:ext>
            </a:extLst>
          </p:cNvPr>
          <p:cNvSpPr>
            <a:spLocks noGrp="1"/>
          </p:cNvSpPr>
          <p:nvPr>
            <p:ph type="title"/>
          </p:nvPr>
        </p:nvSpPr>
        <p:spPr/>
        <p:txBody>
          <a:bodyPr/>
          <a:lstStyle/>
          <a:p>
            <a:r>
              <a:rPr lang="en-US" dirty="0"/>
              <a:t>Monitoring and Major Incident Management</a:t>
            </a:r>
          </a:p>
        </p:txBody>
      </p:sp>
      <p:sp>
        <p:nvSpPr>
          <p:cNvPr id="4" name="Text Placeholder 3">
            <a:extLst>
              <a:ext uri="{FF2B5EF4-FFF2-40B4-BE49-F238E27FC236}">
                <a16:creationId xmlns:a16="http://schemas.microsoft.com/office/drawing/2014/main" id="{523FA36D-E629-FF49-A427-FFDAC20781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47490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A7797-BFD1-40DF-987B-2480D8B4AED2}"/>
              </a:ext>
            </a:extLst>
          </p:cNvPr>
          <p:cNvSpPr>
            <a:spLocks noGrp="1"/>
          </p:cNvSpPr>
          <p:nvPr>
            <p:ph type="title"/>
          </p:nvPr>
        </p:nvSpPr>
        <p:spPr/>
        <p:txBody>
          <a:bodyPr/>
          <a:lstStyle/>
          <a:p>
            <a:r>
              <a:rPr lang="en-US" sz="3529" dirty="0"/>
              <a:t>Service Management Communications </a:t>
            </a:r>
            <a:r>
              <a:rPr lang="en-US" sz="3529" i="1" dirty="0"/>
              <a:t>are</a:t>
            </a:r>
            <a:r>
              <a:rPr lang="en-US" sz="3529" dirty="0"/>
              <a:t> targeted</a:t>
            </a:r>
          </a:p>
        </p:txBody>
      </p:sp>
      <p:graphicFrame>
        <p:nvGraphicFramePr>
          <p:cNvPr id="4" name="Diagram 3">
            <a:extLst>
              <a:ext uri="{FF2B5EF4-FFF2-40B4-BE49-F238E27FC236}">
                <a16:creationId xmlns:a16="http://schemas.microsoft.com/office/drawing/2014/main" id="{98FFE20A-43D6-4200-85FB-782B28CB858A}"/>
              </a:ext>
            </a:extLst>
          </p:cNvPr>
          <p:cNvGraphicFramePr/>
          <p:nvPr>
            <p:extLst>
              <p:ext uri="{D42A27DB-BD31-4B8C-83A1-F6EECF244321}">
                <p14:modId xmlns:p14="http://schemas.microsoft.com/office/powerpoint/2010/main" val="3124342987"/>
              </p:ext>
            </p:extLst>
          </p:nvPr>
        </p:nvGraphicFramePr>
        <p:xfrm>
          <a:off x="1932860" y="1211264"/>
          <a:ext cx="8326279" cy="5069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0163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lstStyle/>
          <a:p>
            <a:r>
              <a:rPr lang="en-US" dirty="0"/>
              <a:t>Start with Major Incident Scenarios</a:t>
            </a:r>
          </a:p>
        </p:txBody>
      </p:sp>
      <p:pic>
        <p:nvPicPr>
          <p:cNvPr id="4" name="Picture 3">
            <a:extLst>
              <a:ext uri="{FF2B5EF4-FFF2-40B4-BE49-F238E27FC236}">
                <a16:creationId xmlns:a16="http://schemas.microsoft.com/office/drawing/2014/main" id="{94951C94-E31F-4445-863B-79141CF352BA}"/>
              </a:ext>
            </a:extLst>
          </p:cNvPr>
          <p:cNvPicPr>
            <a:picLocks noChangeAspect="1"/>
          </p:cNvPicPr>
          <p:nvPr/>
        </p:nvPicPr>
        <p:blipFill>
          <a:blip r:embed="rId3"/>
          <a:stretch>
            <a:fillRect/>
          </a:stretch>
        </p:blipFill>
        <p:spPr>
          <a:xfrm>
            <a:off x="2579225" y="963832"/>
            <a:ext cx="7033549" cy="2491321"/>
          </a:xfrm>
          <a:prstGeom prst="rect">
            <a:avLst/>
          </a:prstGeom>
        </p:spPr>
      </p:pic>
      <p:graphicFrame>
        <p:nvGraphicFramePr>
          <p:cNvPr id="5" name="Table 4">
            <a:extLst>
              <a:ext uri="{FF2B5EF4-FFF2-40B4-BE49-F238E27FC236}">
                <a16:creationId xmlns:a16="http://schemas.microsoft.com/office/drawing/2014/main" id="{C2EBC918-1209-49DC-A13C-DBD2F180F2FB}"/>
              </a:ext>
            </a:extLst>
          </p:cNvPr>
          <p:cNvGraphicFramePr>
            <a:graphicFrameLocks noGrp="1"/>
          </p:cNvGraphicFramePr>
          <p:nvPr>
            <p:extLst/>
          </p:nvPr>
        </p:nvGraphicFramePr>
        <p:xfrm>
          <a:off x="-1" y="3551405"/>
          <a:ext cx="12192000" cy="1467878"/>
        </p:xfrm>
        <a:graphic>
          <a:graphicData uri="http://schemas.openxmlformats.org/drawingml/2006/table">
            <a:tbl>
              <a:tblPr firstRow="1" bandRow="1">
                <a:tableStyleId>{5C22544A-7EE6-4342-B048-85BDC9FD1C3A}</a:tableStyleId>
              </a:tblPr>
              <a:tblGrid>
                <a:gridCol w="1090962">
                  <a:extLst>
                    <a:ext uri="{9D8B030D-6E8A-4147-A177-3AD203B41FA5}">
                      <a16:colId xmlns:a16="http://schemas.microsoft.com/office/drawing/2014/main" val="3112331888"/>
                    </a:ext>
                  </a:extLst>
                </a:gridCol>
                <a:gridCol w="1344637">
                  <a:extLst>
                    <a:ext uri="{9D8B030D-6E8A-4147-A177-3AD203B41FA5}">
                      <a16:colId xmlns:a16="http://schemas.microsoft.com/office/drawing/2014/main" val="3388085157"/>
                    </a:ext>
                  </a:extLst>
                </a:gridCol>
                <a:gridCol w="1792850">
                  <a:extLst>
                    <a:ext uri="{9D8B030D-6E8A-4147-A177-3AD203B41FA5}">
                      <a16:colId xmlns:a16="http://schemas.microsoft.com/office/drawing/2014/main" val="2944613753"/>
                    </a:ext>
                  </a:extLst>
                </a:gridCol>
                <a:gridCol w="7963551">
                  <a:extLst>
                    <a:ext uri="{9D8B030D-6E8A-4147-A177-3AD203B41FA5}">
                      <a16:colId xmlns:a16="http://schemas.microsoft.com/office/drawing/2014/main" val="2732908665"/>
                    </a:ext>
                  </a:extLst>
                </a:gridCol>
              </a:tblGrid>
              <a:tr h="806782">
                <a:tc>
                  <a:txBody>
                    <a:bodyPr/>
                    <a:lstStyle/>
                    <a:p>
                      <a:r>
                        <a:rPr lang="en-US" sz="1600" dirty="0"/>
                        <a:t>MI Scenario</a:t>
                      </a:r>
                    </a:p>
                  </a:txBody>
                  <a:tcPr marL="89642" marR="89642" marT="44821" marB="44821"/>
                </a:tc>
                <a:tc>
                  <a:txBody>
                    <a:bodyPr/>
                    <a:lstStyle/>
                    <a:p>
                      <a:r>
                        <a:rPr lang="en-US" sz="1600" dirty="0"/>
                        <a:t>End-to-End Alerts or User Calls?</a:t>
                      </a:r>
                    </a:p>
                  </a:txBody>
                  <a:tcPr marL="89642" marR="89642" marT="44821" marB="44821"/>
                </a:tc>
                <a:tc>
                  <a:txBody>
                    <a:bodyPr/>
                    <a:lstStyle/>
                    <a:p>
                      <a:r>
                        <a:rPr lang="en-US" sz="1600" dirty="0"/>
                        <a:t>Microsoft posts something for your tenant?</a:t>
                      </a:r>
                    </a:p>
                  </a:txBody>
                  <a:tcPr marL="89642" marR="89642" marT="44821" marB="44821"/>
                </a:tc>
                <a:tc>
                  <a:txBody>
                    <a:bodyPr/>
                    <a:lstStyle/>
                    <a:p>
                      <a:r>
                        <a:rPr lang="en-US" sz="1600" dirty="0"/>
                        <a:t>Notes</a:t>
                      </a:r>
                    </a:p>
                  </a:txBody>
                  <a:tcPr marL="89642" marR="89642" marT="44821" marB="44821"/>
                </a:tc>
                <a:extLst>
                  <a:ext uri="{0D108BD9-81ED-4DB2-BD59-A6C34878D82A}">
                    <a16:rowId xmlns:a16="http://schemas.microsoft.com/office/drawing/2014/main" val="3090912719"/>
                  </a:ext>
                </a:extLst>
              </a:tr>
              <a:tr h="646716">
                <a:tc>
                  <a:txBody>
                    <a:bodyPr/>
                    <a:lstStyle/>
                    <a:p>
                      <a:pPr algn="ctr"/>
                      <a:r>
                        <a:rPr lang="en-US" sz="1600" dirty="0"/>
                        <a:t>I</a:t>
                      </a:r>
                    </a:p>
                  </a:txBody>
                  <a:tcPr marL="89642" marR="89642" marT="44821" marB="44821"/>
                </a:tc>
                <a:tc>
                  <a:txBody>
                    <a:bodyPr/>
                    <a:lstStyle/>
                    <a:p>
                      <a:pPr algn="ctr"/>
                      <a:r>
                        <a:rPr lang="en-US" sz="1600" dirty="0"/>
                        <a:t>Yes</a:t>
                      </a:r>
                    </a:p>
                  </a:txBody>
                  <a:tcPr marL="89642" marR="89642" marT="44821" marB="44821"/>
                </a:tc>
                <a:tc>
                  <a:txBody>
                    <a:bodyPr/>
                    <a:lstStyle/>
                    <a:p>
                      <a:pPr algn="ctr"/>
                      <a:r>
                        <a:rPr lang="en-US" sz="1600" dirty="0"/>
                        <a:t>Yes</a:t>
                      </a:r>
                    </a:p>
                  </a:txBody>
                  <a:tcPr marL="89642" marR="89642" marT="44821" marB="44821"/>
                </a:tc>
                <a:tc>
                  <a:txBody>
                    <a:bodyPr/>
                    <a:lstStyle/>
                    <a:p>
                      <a:pPr algn="l"/>
                      <a:r>
                        <a:rPr lang="en-US" sz="1600" dirty="0"/>
                        <a:t>You are seeing impact.  Microsoft has posted investigation.  Workflow is likely: Notify leadership, Enable Service Desk, Follow the Service Incident</a:t>
                      </a:r>
                    </a:p>
                  </a:txBody>
                  <a:tcPr marL="89642" marR="89642" marT="44821" marB="44821"/>
                </a:tc>
                <a:extLst>
                  <a:ext uri="{0D108BD9-81ED-4DB2-BD59-A6C34878D82A}">
                    <a16:rowId xmlns:a16="http://schemas.microsoft.com/office/drawing/2014/main" val="909196962"/>
                  </a:ext>
                </a:extLst>
              </a:tr>
            </a:tbl>
          </a:graphicData>
        </a:graphic>
      </p:graphicFrame>
    </p:spTree>
    <p:extLst>
      <p:ext uri="{BB962C8B-B14F-4D97-AF65-F5344CB8AC3E}">
        <p14:creationId xmlns:p14="http://schemas.microsoft.com/office/powerpoint/2010/main" val="1014655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lstStyle/>
          <a:p>
            <a:r>
              <a:rPr lang="en-US" dirty="0"/>
              <a:t>Start with Major Incident Scenarios</a:t>
            </a:r>
          </a:p>
        </p:txBody>
      </p:sp>
      <p:pic>
        <p:nvPicPr>
          <p:cNvPr id="4" name="Picture 3">
            <a:extLst>
              <a:ext uri="{FF2B5EF4-FFF2-40B4-BE49-F238E27FC236}">
                <a16:creationId xmlns:a16="http://schemas.microsoft.com/office/drawing/2014/main" id="{94951C94-E31F-4445-863B-79141CF352BA}"/>
              </a:ext>
            </a:extLst>
          </p:cNvPr>
          <p:cNvPicPr>
            <a:picLocks noChangeAspect="1"/>
          </p:cNvPicPr>
          <p:nvPr/>
        </p:nvPicPr>
        <p:blipFill>
          <a:blip r:embed="rId3"/>
          <a:stretch>
            <a:fillRect/>
          </a:stretch>
        </p:blipFill>
        <p:spPr>
          <a:xfrm>
            <a:off x="2579225" y="963832"/>
            <a:ext cx="7033549" cy="2491321"/>
          </a:xfrm>
          <a:prstGeom prst="rect">
            <a:avLst/>
          </a:prstGeom>
        </p:spPr>
      </p:pic>
      <p:graphicFrame>
        <p:nvGraphicFramePr>
          <p:cNvPr id="5" name="Table 4">
            <a:extLst>
              <a:ext uri="{FF2B5EF4-FFF2-40B4-BE49-F238E27FC236}">
                <a16:creationId xmlns:a16="http://schemas.microsoft.com/office/drawing/2014/main" id="{C2EBC918-1209-49DC-A13C-DBD2F180F2FB}"/>
              </a:ext>
            </a:extLst>
          </p:cNvPr>
          <p:cNvGraphicFramePr>
            <a:graphicFrameLocks noGrp="1"/>
          </p:cNvGraphicFramePr>
          <p:nvPr>
            <p:extLst>
              <p:ext uri="{D42A27DB-BD31-4B8C-83A1-F6EECF244321}">
                <p14:modId xmlns:p14="http://schemas.microsoft.com/office/powerpoint/2010/main" val="2016555671"/>
              </p:ext>
            </p:extLst>
          </p:nvPr>
        </p:nvGraphicFramePr>
        <p:xfrm>
          <a:off x="-1" y="3551404"/>
          <a:ext cx="12192000" cy="2289040"/>
        </p:xfrm>
        <a:graphic>
          <a:graphicData uri="http://schemas.openxmlformats.org/drawingml/2006/table">
            <a:tbl>
              <a:tblPr firstRow="1" bandRow="1">
                <a:tableStyleId>{5C22544A-7EE6-4342-B048-85BDC9FD1C3A}</a:tableStyleId>
              </a:tblPr>
              <a:tblGrid>
                <a:gridCol w="1090962">
                  <a:extLst>
                    <a:ext uri="{9D8B030D-6E8A-4147-A177-3AD203B41FA5}">
                      <a16:colId xmlns:a16="http://schemas.microsoft.com/office/drawing/2014/main" val="3112331888"/>
                    </a:ext>
                  </a:extLst>
                </a:gridCol>
                <a:gridCol w="1344637">
                  <a:extLst>
                    <a:ext uri="{9D8B030D-6E8A-4147-A177-3AD203B41FA5}">
                      <a16:colId xmlns:a16="http://schemas.microsoft.com/office/drawing/2014/main" val="3388085157"/>
                    </a:ext>
                  </a:extLst>
                </a:gridCol>
                <a:gridCol w="1792850">
                  <a:extLst>
                    <a:ext uri="{9D8B030D-6E8A-4147-A177-3AD203B41FA5}">
                      <a16:colId xmlns:a16="http://schemas.microsoft.com/office/drawing/2014/main" val="2944613753"/>
                    </a:ext>
                  </a:extLst>
                </a:gridCol>
                <a:gridCol w="7963551">
                  <a:extLst>
                    <a:ext uri="{9D8B030D-6E8A-4147-A177-3AD203B41FA5}">
                      <a16:colId xmlns:a16="http://schemas.microsoft.com/office/drawing/2014/main" val="2732908665"/>
                    </a:ext>
                  </a:extLst>
                </a:gridCol>
              </a:tblGrid>
              <a:tr h="806782">
                <a:tc>
                  <a:txBody>
                    <a:bodyPr/>
                    <a:lstStyle/>
                    <a:p>
                      <a:r>
                        <a:rPr lang="en-US" sz="1600" dirty="0"/>
                        <a:t>MI Scenario</a:t>
                      </a:r>
                    </a:p>
                  </a:txBody>
                  <a:tcPr marL="89642" marR="89642" marT="44821" marB="44821"/>
                </a:tc>
                <a:tc>
                  <a:txBody>
                    <a:bodyPr/>
                    <a:lstStyle/>
                    <a:p>
                      <a:r>
                        <a:rPr lang="en-US" sz="1600" dirty="0"/>
                        <a:t>End-to-End Alerts or User Calls?</a:t>
                      </a:r>
                    </a:p>
                  </a:txBody>
                  <a:tcPr marL="89642" marR="89642" marT="44821" marB="44821"/>
                </a:tc>
                <a:tc>
                  <a:txBody>
                    <a:bodyPr/>
                    <a:lstStyle/>
                    <a:p>
                      <a:r>
                        <a:rPr lang="en-US" sz="1600" dirty="0"/>
                        <a:t>Microsoft posts something for your tenant?</a:t>
                      </a:r>
                    </a:p>
                  </a:txBody>
                  <a:tcPr marL="89642" marR="89642" marT="44821" marB="44821"/>
                </a:tc>
                <a:tc>
                  <a:txBody>
                    <a:bodyPr/>
                    <a:lstStyle/>
                    <a:p>
                      <a:r>
                        <a:rPr lang="en-US" sz="1600" dirty="0"/>
                        <a:t>Notes</a:t>
                      </a:r>
                    </a:p>
                  </a:txBody>
                  <a:tcPr marL="89642" marR="89642" marT="44821" marB="44821"/>
                </a:tc>
                <a:extLst>
                  <a:ext uri="{0D108BD9-81ED-4DB2-BD59-A6C34878D82A}">
                    <a16:rowId xmlns:a16="http://schemas.microsoft.com/office/drawing/2014/main" val="3090912719"/>
                  </a:ext>
                </a:extLst>
              </a:tr>
              <a:tr h="646716">
                <a:tc>
                  <a:txBody>
                    <a:bodyPr/>
                    <a:lstStyle/>
                    <a:p>
                      <a:pPr algn="ctr"/>
                      <a:r>
                        <a:rPr lang="en-US" sz="1600" dirty="0"/>
                        <a:t>I</a:t>
                      </a:r>
                    </a:p>
                  </a:txBody>
                  <a:tcPr marL="89642" marR="89642" marT="44821" marB="44821"/>
                </a:tc>
                <a:tc>
                  <a:txBody>
                    <a:bodyPr/>
                    <a:lstStyle/>
                    <a:p>
                      <a:pPr algn="ctr"/>
                      <a:r>
                        <a:rPr lang="en-US" sz="1600" dirty="0"/>
                        <a:t>Yes</a:t>
                      </a:r>
                    </a:p>
                  </a:txBody>
                  <a:tcPr marL="89642" marR="89642" marT="44821" marB="44821"/>
                </a:tc>
                <a:tc>
                  <a:txBody>
                    <a:bodyPr/>
                    <a:lstStyle/>
                    <a:p>
                      <a:pPr algn="ctr"/>
                      <a:r>
                        <a:rPr lang="en-US" sz="1600" dirty="0"/>
                        <a:t>Yes</a:t>
                      </a:r>
                    </a:p>
                  </a:txBody>
                  <a:tcPr marL="89642" marR="89642" marT="44821" marB="44821"/>
                </a:tc>
                <a:tc>
                  <a:txBody>
                    <a:bodyPr/>
                    <a:lstStyle/>
                    <a:p>
                      <a:pPr algn="l"/>
                      <a:r>
                        <a:rPr lang="en-US" sz="1600" dirty="0"/>
                        <a:t>You are seeing impact.  Microsoft has posted investigation.  Workflow is likely: Notify leadership, Enable Service Desk, Follow the Service Incident</a:t>
                      </a:r>
                    </a:p>
                  </a:txBody>
                  <a:tcPr marL="89642" marR="89642" marT="44821" marB="44821"/>
                </a:tc>
                <a:extLst>
                  <a:ext uri="{0D108BD9-81ED-4DB2-BD59-A6C34878D82A}">
                    <a16:rowId xmlns:a16="http://schemas.microsoft.com/office/drawing/2014/main" val="909196962"/>
                  </a:ext>
                </a:extLst>
              </a:tr>
              <a:tr h="806782">
                <a:tc>
                  <a:txBody>
                    <a:bodyPr/>
                    <a:lstStyle/>
                    <a:p>
                      <a:pPr algn="ctr"/>
                      <a:r>
                        <a:rPr lang="en-US" sz="1600" dirty="0"/>
                        <a:t>II</a:t>
                      </a:r>
                    </a:p>
                  </a:txBody>
                  <a:tcPr marL="89642" marR="89642" marT="44821" marB="44821"/>
                </a:tc>
                <a:tc>
                  <a:txBody>
                    <a:bodyPr/>
                    <a:lstStyle/>
                    <a:p>
                      <a:pPr algn="ctr"/>
                      <a:r>
                        <a:rPr lang="en-US" sz="1600" dirty="0"/>
                        <a:t>Yes</a:t>
                      </a:r>
                    </a:p>
                  </a:txBody>
                  <a:tcPr marL="89642" marR="89642" marT="44821" marB="44821"/>
                </a:tc>
                <a:tc>
                  <a:txBody>
                    <a:bodyPr/>
                    <a:lstStyle/>
                    <a:p>
                      <a:pPr algn="ctr"/>
                      <a:r>
                        <a:rPr lang="en-US" sz="1600" dirty="0"/>
                        <a:t>No</a:t>
                      </a:r>
                    </a:p>
                  </a:txBody>
                  <a:tcPr marL="89642" marR="89642" marT="44821" marB="44821"/>
                </a:tc>
                <a:tc>
                  <a:txBody>
                    <a:bodyPr/>
                    <a:lstStyle/>
                    <a:p>
                      <a:pPr algn="l"/>
                      <a:r>
                        <a:rPr lang="en-US" sz="1600" dirty="0"/>
                        <a:t>You are seeing impact.  Microsoft has not posted anything.  Workflow is likely: Notify leadership, Enable Service Desk, Initiate Incident Bridge, Troubleshoot for fault identification (customer, Microsoft, other)</a:t>
                      </a:r>
                    </a:p>
                  </a:txBody>
                  <a:tcPr marL="89642" marR="89642" marT="44821" marB="44821"/>
                </a:tc>
                <a:extLst>
                  <a:ext uri="{0D108BD9-81ED-4DB2-BD59-A6C34878D82A}">
                    <a16:rowId xmlns:a16="http://schemas.microsoft.com/office/drawing/2014/main" val="3106252725"/>
                  </a:ext>
                </a:extLst>
              </a:tr>
            </a:tbl>
          </a:graphicData>
        </a:graphic>
      </p:graphicFrame>
    </p:spTree>
    <p:extLst>
      <p:ext uri="{BB962C8B-B14F-4D97-AF65-F5344CB8AC3E}">
        <p14:creationId xmlns:p14="http://schemas.microsoft.com/office/powerpoint/2010/main" val="1671214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lstStyle/>
          <a:p>
            <a:r>
              <a:rPr lang="en-US" dirty="0"/>
              <a:t>Start with Major Incident Scenarios</a:t>
            </a:r>
          </a:p>
        </p:txBody>
      </p:sp>
      <p:pic>
        <p:nvPicPr>
          <p:cNvPr id="4" name="Picture 3">
            <a:extLst>
              <a:ext uri="{FF2B5EF4-FFF2-40B4-BE49-F238E27FC236}">
                <a16:creationId xmlns:a16="http://schemas.microsoft.com/office/drawing/2014/main" id="{94951C94-E31F-4445-863B-79141CF352BA}"/>
              </a:ext>
            </a:extLst>
          </p:cNvPr>
          <p:cNvPicPr>
            <a:picLocks noChangeAspect="1"/>
          </p:cNvPicPr>
          <p:nvPr/>
        </p:nvPicPr>
        <p:blipFill>
          <a:blip r:embed="rId3"/>
          <a:stretch>
            <a:fillRect/>
          </a:stretch>
        </p:blipFill>
        <p:spPr>
          <a:xfrm>
            <a:off x="2579225" y="963832"/>
            <a:ext cx="7033549" cy="2491321"/>
          </a:xfrm>
          <a:prstGeom prst="rect">
            <a:avLst/>
          </a:prstGeom>
        </p:spPr>
      </p:pic>
      <p:graphicFrame>
        <p:nvGraphicFramePr>
          <p:cNvPr id="5" name="Table 4">
            <a:extLst>
              <a:ext uri="{FF2B5EF4-FFF2-40B4-BE49-F238E27FC236}">
                <a16:creationId xmlns:a16="http://schemas.microsoft.com/office/drawing/2014/main" id="{C2EBC918-1209-49DC-A13C-DBD2F180F2FB}"/>
              </a:ext>
            </a:extLst>
          </p:cNvPr>
          <p:cNvGraphicFramePr>
            <a:graphicFrameLocks noGrp="1"/>
          </p:cNvGraphicFramePr>
          <p:nvPr>
            <p:extLst>
              <p:ext uri="{D42A27DB-BD31-4B8C-83A1-F6EECF244321}">
                <p14:modId xmlns:p14="http://schemas.microsoft.com/office/powerpoint/2010/main" val="722108481"/>
              </p:ext>
            </p:extLst>
          </p:nvPr>
        </p:nvGraphicFramePr>
        <p:xfrm>
          <a:off x="-1" y="3551404"/>
          <a:ext cx="12192000" cy="3354042"/>
        </p:xfrm>
        <a:graphic>
          <a:graphicData uri="http://schemas.openxmlformats.org/drawingml/2006/table">
            <a:tbl>
              <a:tblPr firstRow="1" bandRow="1">
                <a:tableStyleId>{5C22544A-7EE6-4342-B048-85BDC9FD1C3A}</a:tableStyleId>
              </a:tblPr>
              <a:tblGrid>
                <a:gridCol w="1090962">
                  <a:extLst>
                    <a:ext uri="{9D8B030D-6E8A-4147-A177-3AD203B41FA5}">
                      <a16:colId xmlns:a16="http://schemas.microsoft.com/office/drawing/2014/main" val="3112331888"/>
                    </a:ext>
                  </a:extLst>
                </a:gridCol>
                <a:gridCol w="1344637">
                  <a:extLst>
                    <a:ext uri="{9D8B030D-6E8A-4147-A177-3AD203B41FA5}">
                      <a16:colId xmlns:a16="http://schemas.microsoft.com/office/drawing/2014/main" val="3388085157"/>
                    </a:ext>
                  </a:extLst>
                </a:gridCol>
                <a:gridCol w="1792850">
                  <a:extLst>
                    <a:ext uri="{9D8B030D-6E8A-4147-A177-3AD203B41FA5}">
                      <a16:colId xmlns:a16="http://schemas.microsoft.com/office/drawing/2014/main" val="2944613753"/>
                    </a:ext>
                  </a:extLst>
                </a:gridCol>
                <a:gridCol w="7963551">
                  <a:extLst>
                    <a:ext uri="{9D8B030D-6E8A-4147-A177-3AD203B41FA5}">
                      <a16:colId xmlns:a16="http://schemas.microsoft.com/office/drawing/2014/main" val="2732908665"/>
                    </a:ext>
                  </a:extLst>
                </a:gridCol>
              </a:tblGrid>
              <a:tr h="806782">
                <a:tc>
                  <a:txBody>
                    <a:bodyPr/>
                    <a:lstStyle/>
                    <a:p>
                      <a:r>
                        <a:rPr lang="en-US" sz="1600" dirty="0"/>
                        <a:t>MI Scenario</a:t>
                      </a:r>
                    </a:p>
                  </a:txBody>
                  <a:tcPr marL="89642" marR="89642" marT="44821" marB="44821"/>
                </a:tc>
                <a:tc>
                  <a:txBody>
                    <a:bodyPr/>
                    <a:lstStyle/>
                    <a:p>
                      <a:r>
                        <a:rPr lang="en-US" sz="1600" dirty="0"/>
                        <a:t>End-to-End Alerts or User Calls?</a:t>
                      </a:r>
                    </a:p>
                  </a:txBody>
                  <a:tcPr marL="89642" marR="89642" marT="44821" marB="44821"/>
                </a:tc>
                <a:tc>
                  <a:txBody>
                    <a:bodyPr/>
                    <a:lstStyle/>
                    <a:p>
                      <a:r>
                        <a:rPr lang="en-US" sz="1600" dirty="0"/>
                        <a:t>Microsoft posts something for your tenant?</a:t>
                      </a:r>
                    </a:p>
                  </a:txBody>
                  <a:tcPr marL="89642" marR="89642" marT="44821" marB="44821"/>
                </a:tc>
                <a:tc>
                  <a:txBody>
                    <a:bodyPr/>
                    <a:lstStyle/>
                    <a:p>
                      <a:r>
                        <a:rPr lang="en-US" sz="1600" dirty="0"/>
                        <a:t>Notes</a:t>
                      </a:r>
                    </a:p>
                  </a:txBody>
                  <a:tcPr marL="89642" marR="89642" marT="44821" marB="44821"/>
                </a:tc>
                <a:extLst>
                  <a:ext uri="{0D108BD9-81ED-4DB2-BD59-A6C34878D82A}">
                    <a16:rowId xmlns:a16="http://schemas.microsoft.com/office/drawing/2014/main" val="3090912719"/>
                  </a:ext>
                </a:extLst>
              </a:tr>
              <a:tr h="646716">
                <a:tc>
                  <a:txBody>
                    <a:bodyPr/>
                    <a:lstStyle/>
                    <a:p>
                      <a:pPr algn="ctr"/>
                      <a:r>
                        <a:rPr lang="en-US" sz="1600" dirty="0"/>
                        <a:t>I</a:t>
                      </a:r>
                    </a:p>
                  </a:txBody>
                  <a:tcPr marL="89642" marR="89642" marT="44821" marB="44821"/>
                </a:tc>
                <a:tc>
                  <a:txBody>
                    <a:bodyPr/>
                    <a:lstStyle/>
                    <a:p>
                      <a:pPr algn="ctr"/>
                      <a:r>
                        <a:rPr lang="en-US" sz="1600" dirty="0"/>
                        <a:t>Yes</a:t>
                      </a:r>
                    </a:p>
                  </a:txBody>
                  <a:tcPr marL="89642" marR="89642" marT="44821" marB="44821"/>
                </a:tc>
                <a:tc>
                  <a:txBody>
                    <a:bodyPr/>
                    <a:lstStyle/>
                    <a:p>
                      <a:pPr algn="ctr"/>
                      <a:r>
                        <a:rPr lang="en-US" sz="1600" dirty="0"/>
                        <a:t>Yes</a:t>
                      </a:r>
                    </a:p>
                  </a:txBody>
                  <a:tcPr marL="89642" marR="89642" marT="44821" marB="44821"/>
                </a:tc>
                <a:tc>
                  <a:txBody>
                    <a:bodyPr/>
                    <a:lstStyle/>
                    <a:p>
                      <a:pPr algn="l"/>
                      <a:r>
                        <a:rPr lang="en-US" sz="1600" dirty="0"/>
                        <a:t>You are seeing impact.  Microsoft has posted investigation.  Workflow is likely: Notify leadership, Enable Service Desk, Follow the Service Incident</a:t>
                      </a:r>
                    </a:p>
                  </a:txBody>
                  <a:tcPr marL="89642" marR="89642" marT="44821" marB="44821"/>
                </a:tc>
                <a:extLst>
                  <a:ext uri="{0D108BD9-81ED-4DB2-BD59-A6C34878D82A}">
                    <a16:rowId xmlns:a16="http://schemas.microsoft.com/office/drawing/2014/main" val="909196962"/>
                  </a:ext>
                </a:extLst>
              </a:tr>
              <a:tr h="806782">
                <a:tc>
                  <a:txBody>
                    <a:bodyPr/>
                    <a:lstStyle/>
                    <a:p>
                      <a:pPr algn="ctr"/>
                      <a:r>
                        <a:rPr lang="en-US" sz="1600" dirty="0"/>
                        <a:t>II</a:t>
                      </a:r>
                    </a:p>
                  </a:txBody>
                  <a:tcPr marL="89642" marR="89642" marT="44821" marB="44821"/>
                </a:tc>
                <a:tc>
                  <a:txBody>
                    <a:bodyPr/>
                    <a:lstStyle/>
                    <a:p>
                      <a:pPr algn="ctr"/>
                      <a:r>
                        <a:rPr lang="en-US" sz="1600" dirty="0"/>
                        <a:t>Yes</a:t>
                      </a:r>
                    </a:p>
                  </a:txBody>
                  <a:tcPr marL="89642" marR="89642" marT="44821" marB="44821"/>
                </a:tc>
                <a:tc>
                  <a:txBody>
                    <a:bodyPr/>
                    <a:lstStyle/>
                    <a:p>
                      <a:pPr algn="ctr"/>
                      <a:r>
                        <a:rPr lang="en-US" sz="1600" dirty="0"/>
                        <a:t>No</a:t>
                      </a:r>
                    </a:p>
                  </a:txBody>
                  <a:tcPr marL="89642" marR="89642" marT="44821" marB="44821"/>
                </a:tc>
                <a:tc>
                  <a:txBody>
                    <a:bodyPr/>
                    <a:lstStyle/>
                    <a:p>
                      <a:pPr algn="l"/>
                      <a:r>
                        <a:rPr lang="en-US" sz="1600" dirty="0"/>
                        <a:t>You are seeing impact.  Microsoft has not posted anything.  Workflow is likely: Notify leadership, Enable Service Desk, Initiate Incident Bridge, Troubleshoot for fault identification (customer, Microsoft, other)</a:t>
                      </a:r>
                    </a:p>
                  </a:txBody>
                  <a:tcPr marL="89642" marR="89642" marT="44821" marB="44821"/>
                </a:tc>
                <a:extLst>
                  <a:ext uri="{0D108BD9-81ED-4DB2-BD59-A6C34878D82A}">
                    <a16:rowId xmlns:a16="http://schemas.microsoft.com/office/drawing/2014/main" val="3106252725"/>
                  </a:ext>
                </a:extLst>
              </a:tr>
              <a:tr h="1045829">
                <a:tc>
                  <a:txBody>
                    <a:bodyPr/>
                    <a:lstStyle/>
                    <a:p>
                      <a:pPr algn="ctr"/>
                      <a:r>
                        <a:rPr lang="en-US" sz="1600" dirty="0"/>
                        <a:t>III</a:t>
                      </a:r>
                    </a:p>
                  </a:txBody>
                  <a:tcPr marL="89642" marR="89642" marT="44821" marB="44821"/>
                </a:tc>
                <a:tc>
                  <a:txBody>
                    <a:bodyPr/>
                    <a:lstStyle/>
                    <a:p>
                      <a:pPr algn="ctr"/>
                      <a:r>
                        <a:rPr lang="en-US" sz="1600" dirty="0"/>
                        <a:t>No</a:t>
                      </a:r>
                    </a:p>
                  </a:txBody>
                  <a:tcPr marL="89642" marR="89642" marT="44821" marB="44821"/>
                </a:tc>
                <a:tc>
                  <a:txBody>
                    <a:bodyPr/>
                    <a:lstStyle/>
                    <a:p>
                      <a:pPr algn="ctr"/>
                      <a:r>
                        <a:rPr lang="en-US" sz="1600" dirty="0"/>
                        <a:t>Yes</a:t>
                      </a:r>
                    </a:p>
                  </a:txBody>
                  <a:tcPr marL="89642" marR="89642" marT="44821" marB="44821"/>
                </a:tc>
                <a:tc>
                  <a:txBody>
                    <a:bodyPr/>
                    <a:lstStyle/>
                    <a:p>
                      <a:pPr algn="l"/>
                      <a:r>
                        <a:rPr lang="en-US" sz="1600" dirty="0"/>
                        <a:t>You are not seeing impact.  Microsoft has posted.  Workflow is likely: Email leadership, Enable Service Desk for high alert protocol.  Could be a false positive, scoping false positive, real issue for a feature you do not [currently] care about, or a real issue for real users but not enough to trigger user calls or end-to-end monitoring</a:t>
                      </a:r>
                    </a:p>
                  </a:txBody>
                  <a:tcPr marL="89642" marR="89642" marT="44821" marB="44821"/>
                </a:tc>
                <a:extLst>
                  <a:ext uri="{0D108BD9-81ED-4DB2-BD59-A6C34878D82A}">
                    <a16:rowId xmlns:a16="http://schemas.microsoft.com/office/drawing/2014/main" val="2249312250"/>
                  </a:ext>
                </a:extLst>
              </a:tr>
            </a:tbl>
          </a:graphicData>
        </a:graphic>
      </p:graphicFrame>
    </p:spTree>
    <p:extLst>
      <p:ext uri="{BB962C8B-B14F-4D97-AF65-F5344CB8AC3E}">
        <p14:creationId xmlns:p14="http://schemas.microsoft.com/office/powerpoint/2010/main" val="1236264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lstStyle/>
          <a:p>
            <a:r>
              <a:rPr lang="en-US" dirty="0"/>
              <a:t>Office 365 Service Communications API</a:t>
            </a:r>
          </a:p>
        </p:txBody>
      </p:sp>
      <p:pic>
        <p:nvPicPr>
          <p:cNvPr id="4" name="Picture 3">
            <a:extLst>
              <a:ext uri="{FF2B5EF4-FFF2-40B4-BE49-F238E27FC236}">
                <a16:creationId xmlns:a16="http://schemas.microsoft.com/office/drawing/2014/main" id="{74EDA8B0-9293-40A1-BFED-25D233BD0457}"/>
              </a:ext>
            </a:extLst>
          </p:cNvPr>
          <p:cNvPicPr>
            <a:picLocks noChangeAspect="1"/>
          </p:cNvPicPr>
          <p:nvPr/>
        </p:nvPicPr>
        <p:blipFill>
          <a:blip r:embed="rId3"/>
          <a:stretch>
            <a:fillRect/>
          </a:stretch>
        </p:blipFill>
        <p:spPr>
          <a:xfrm>
            <a:off x="1141001" y="2009661"/>
            <a:ext cx="9912320" cy="3510997"/>
          </a:xfrm>
          <a:prstGeom prst="rect">
            <a:avLst/>
          </a:prstGeom>
        </p:spPr>
      </p:pic>
      <p:sp>
        <p:nvSpPr>
          <p:cNvPr id="2" name="Flowchart: Process 1">
            <a:extLst>
              <a:ext uri="{FF2B5EF4-FFF2-40B4-BE49-F238E27FC236}">
                <a16:creationId xmlns:a16="http://schemas.microsoft.com/office/drawing/2014/main" id="{7AC070AD-7625-4D7E-A71E-4ED5E414A050}"/>
              </a:ext>
            </a:extLst>
          </p:cNvPr>
          <p:cNvSpPr/>
          <p:nvPr/>
        </p:nvSpPr>
        <p:spPr bwMode="auto">
          <a:xfrm>
            <a:off x="6469510" y="2831384"/>
            <a:ext cx="747021" cy="448212"/>
          </a:xfrm>
          <a:prstGeom prst="flowChartProcess">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1961" dirty="0">
                <a:gradFill>
                  <a:gsLst>
                    <a:gs pos="0">
                      <a:srgbClr val="FFFFFF"/>
                    </a:gs>
                    <a:gs pos="100000">
                      <a:srgbClr val="FFFFFF"/>
                    </a:gs>
                  </a:gsLst>
                  <a:lin ang="5400000" scaled="0"/>
                </a:gradFill>
                <a:latin typeface="Segoe UI"/>
                <a:ea typeface="Segoe UI" pitchFamily="34" charset="0"/>
                <a:cs typeface="Segoe UI" pitchFamily="34" charset="0"/>
              </a:rPr>
              <a:t>API</a:t>
            </a:r>
          </a:p>
        </p:txBody>
      </p:sp>
      <p:sp>
        <p:nvSpPr>
          <p:cNvPr id="6" name="Rectangle 5">
            <a:extLst>
              <a:ext uri="{FF2B5EF4-FFF2-40B4-BE49-F238E27FC236}">
                <a16:creationId xmlns:a16="http://schemas.microsoft.com/office/drawing/2014/main" id="{9A829F11-9C38-413F-9EBC-EA1A7D8055B4}"/>
              </a:ext>
            </a:extLst>
          </p:cNvPr>
          <p:cNvSpPr/>
          <p:nvPr/>
        </p:nvSpPr>
        <p:spPr>
          <a:xfrm>
            <a:off x="450603" y="6046202"/>
            <a:ext cx="5646557" cy="362072"/>
          </a:xfrm>
          <a:prstGeom prst="rect">
            <a:avLst/>
          </a:prstGeom>
        </p:spPr>
        <p:txBody>
          <a:bodyPr wrap="none">
            <a:spAutoFit/>
          </a:bodyPr>
          <a:lstStyle/>
          <a:p>
            <a:pPr defTabSz="914367"/>
            <a:r>
              <a:rPr lang="en-US" sz="1765" dirty="0">
                <a:solidFill>
                  <a:srgbClr val="505050"/>
                </a:solidFill>
                <a:latin typeface="Segoe UI"/>
                <a:hlinkClick r:id="rId4"/>
              </a:rPr>
              <a:t>Leveraging the Office 365 Service Communications API</a:t>
            </a:r>
            <a:endParaRPr lang="en-US" sz="1765" dirty="0">
              <a:solidFill>
                <a:srgbClr val="505050"/>
              </a:solidFill>
              <a:latin typeface="Segoe UI"/>
            </a:endParaRPr>
          </a:p>
        </p:txBody>
      </p:sp>
    </p:spTree>
    <p:extLst>
      <p:ext uri="{BB962C8B-B14F-4D97-AF65-F5344CB8AC3E}">
        <p14:creationId xmlns:p14="http://schemas.microsoft.com/office/powerpoint/2010/main" val="2673063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lstStyle/>
          <a:p>
            <a:r>
              <a:rPr lang="en-US" dirty="0"/>
              <a:t>Progress to Monitoring Scenarios</a:t>
            </a:r>
          </a:p>
        </p:txBody>
      </p:sp>
      <p:graphicFrame>
        <p:nvGraphicFramePr>
          <p:cNvPr id="5" name="Table 4">
            <a:extLst>
              <a:ext uri="{FF2B5EF4-FFF2-40B4-BE49-F238E27FC236}">
                <a16:creationId xmlns:a16="http://schemas.microsoft.com/office/drawing/2014/main" id="{C2EBC918-1209-49DC-A13C-DBD2F180F2FB}"/>
              </a:ext>
            </a:extLst>
          </p:cNvPr>
          <p:cNvGraphicFramePr>
            <a:graphicFrameLocks noGrp="1"/>
          </p:cNvGraphicFramePr>
          <p:nvPr>
            <p:extLst/>
          </p:nvPr>
        </p:nvGraphicFramePr>
        <p:xfrm>
          <a:off x="112254" y="3503702"/>
          <a:ext cx="11969815" cy="1154644"/>
        </p:xfrm>
        <a:graphic>
          <a:graphicData uri="http://schemas.openxmlformats.org/drawingml/2006/table">
            <a:tbl>
              <a:tblPr firstRow="1" bandRow="1">
                <a:tableStyleId>{5C22544A-7EE6-4342-B048-85BDC9FD1C3A}</a:tableStyleId>
              </a:tblPr>
              <a:tblGrid>
                <a:gridCol w="1287419">
                  <a:extLst>
                    <a:ext uri="{9D8B030D-6E8A-4147-A177-3AD203B41FA5}">
                      <a16:colId xmlns:a16="http://schemas.microsoft.com/office/drawing/2014/main" val="3112331888"/>
                    </a:ext>
                  </a:extLst>
                </a:gridCol>
                <a:gridCol w="6200272">
                  <a:extLst>
                    <a:ext uri="{9D8B030D-6E8A-4147-A177-3AD203B41FA5}">
                      <a16:colId xmlns:a16="http://schemas.microsoft.com/office/drawing/2014/main" val="3388085157"/>
                    </a:ext>
                  </a:extLst>
                </a:gridCol>
                <a:gridCol w="2016956">
                  <a:extLst>
                    <a:ext uri="{9D8B030D-6E8A-4147-A177-3AD203B41FA5}">
                      <a16:colId xmlns:a16="http://schemas.microsoft.com/office/drawing/2014/main" val="2944613753"/>
                    </a:ext>
                  </a:extLst>
                </a:gridCol>
                <a:gridCol w="2465168">
                  <a:extLst>
                    <a:ext uri="{9D8B030D-6E8A-4147-A177-3AD203B41FA5}">
                      <a16:colId xmlns:a16="http://schemas.microsoft.com/office/drawing/2014/main" val="613543265"/>
                    </a:ext>
                  </a:extLst>
                </a:gridCol>
              </a:tblGrid>
              <a:tr h="567736">
                <a:tc>
                  <a:txBody>
                    <a:bodyPr/>
                    <a:lstStyle/>
                    <a:p>
                      <a:r>
                        <a:rPr lang="en-US" sz="1600" dirty="0"/>
                        <a:t>Monitoring Scenario</a:t>
                      </a:r>
                    </a:p>
                  </a:txBody>
                  <a:tcPr marL="89642" marR="89642" marT="44821" marB="44821"/>
                </a:tc>
                <a:tc>
                  <a:txBody>
                    <a:bodyPr/>
                    <a:lstStyle/>
                    <a:p>
                      <a:r>
                        <a:rPr lang="en-US" sz="1600" dirty="0"/>
                        <a:t>What?</a:t>
                      </a:r>
                    </a:p>
                  </a:txBody>
                  <a:tcPr marL="89642" marR="89642" marT="44821" marB="44821"/>
                </a:tc>
                <a:tc>
                  <a:txBody>
                    <a:bodyPr/>
                    <a:lstStyle/>
                    <a:p>
                      <a:r>
                        <a:rPr lang="en-US" sz="1600" dirty="0"/>
                        <a:t>API Class</a:t>
                      </a:r>
                    </a:p>
                  </a:txBody>
                  <a:tcPr marL="89642" marR="89642" marT="44821" marB="44821"/>
                </a:tc>
                <a:tc>
                  <a:txBody>
                    <a:bodyPr/>
                    <a:lstStyle/>
                    <a:p>
                      <a:r>
                        <a:rPr lang="en-US" sz="1600" dirty="0"/>
                        <a:t>Admin UI</a:t>
                      </a:r>
                    </a:p>
                  </a:txBody>
                  <a:tcPr marL="89642" marR="89642" marT="44821" marB="44821"/>
                </a:tc>
                <a:extLst>
                  <a:ext uri="{0D108BD9-81ED-4DB2-BD59-A6C34878D82A}">
                    <a16:rowId xmlns:a16="http://schemas.microsoft.com/office/drawing/2014/main" val="3090912719"/>
                  </a:ext>
                </a:extLst>
              </a:tr>
              <a:tr h="567736">
                <a:tc>
                  <a:txBody>
                    <a:bodyPr/>
                    <a:lstStyle/>
                    <a:p>
                      <a:pPr algn="ctr"/>
                      <a:r>
                        <a:rPr lang="en-US" sz="1600" dirty="0"/>
                        <a:t>1</a:t>
                      </a:r>
                    </a:p>
                  </a:txBody>
                  <a:tcPr marL="89642" marR="89642" marT="44821" marB="44821"/>
                </a:tc>
                <a:tc>
                  <a:txBody>
                    <a:bodyPr/>
                    <a:lstStyle/>
                    <a:p>
                      <a:pPr algn="l"/>
                      <a:r>
                        <a:rPr lang="en-US" sz="1600" dirty="0"/>
                        <a:t>Does Microsoft think that I need to know about a potential or confirmed Service Incident?</a:t>
                      </a:r>
                    </a:p>
                  </a:txBody>
                  <a:tcPr marL="89642" marR="89642" marT="44821" marB="44821"/>
                </a:tc>
                <a:tc>
                  <a:txBody>
                    <a:bodyPr/>
                    <a:lstStyle/>
                    <a:p>
                      <a:pPr algn="ctr"/>
                      <a:r>
                        <a:rPr lang="en-US" sz="1600" dirty="0"/>
                        <a:t>Service Incident</a:t>
                      </a:r>
                    </a:p>
                  </a:txBody>
                  <a:tcPr marL="89642" marR="89642" marT="44821" marB="44821"/>
                </a:tc>
                <a:tc>
                  <a:txBody>
                    <a:bodyPr/>
                    <a:lstStyle/>
                    <a:p>
                      <a:pPr algn="ctr"/>
                      <a:r>
                        <a:rPr lang="en-US" sz="1600" dirty="0"/>
                        <a:t>Service Health</a:t>
                      </a:r>
                    </a:p>
                  </a:txBody>
                  <a:tcPr marL="89642" marR="89642" marT="44821" marB="44821"/>
                </a:tc>
                <a:extLst>
                  <a:ext uri="{0D108BD9-81ED-4DB2-BD59-A6C34878D82A}">
                    <a16:rowId xmlns:a16="http://schemas.microsoft.com/office/drawing/2014/main" val="909196962"/>
                  </a:ext>
                </a:extLst>
              </a:tr>
            </a:tbl>
          </a:graphicData>
        </a:graphic>
      </p:graphicFrame>
      <p:pic>
        <p:nvPicPr>
          <p:cNvPr id="6" name="Picture 5">
            <a:extLst>
              <a:ext uri="{FF2B5EF4-FFF2-40B4-BE49-F238E27FC236}">
                <a16:creationId xmlns:a16="http://schemas.microsoft.com/office/drawing/2014/main" id="{A8DE4B9A-83B6-49E0-8827-172D406C86D8}"/>
              </a:ext>
            </a:extLst>
          </p:cNvPr>
          <p:cNvPicPr>
            <a:picLocks noChangeAspect="1"/>
          </p:cNvPicPr>
          <p:nvPr/>
        </p:nvPicPr>
        <p:blipFill>
          <a:blip r:embed="rId3"/>
          <a:stretch>
            <a:fillRect/>
          </a:stretch>
        </p:blipFill>
        <p:spPr>
          <a:xfrm>
            <a:off x="2611156" y="1173766"/>
            <a:ext cx="6081901" cy="2329937"/>
          </a:xfrm>
          <a:prstGeom prst="rect">
            <a:avLst/>
          </a:prstGeom>
        </p:spPr>
      </p:pic>
      <p:sp>
        <p:nvSpPr>
          <p:cNvPr id="2" name="Rectangle 1">
            <a:extLst>
              <a:ext uri="{FF2B5EF4-FFF2-40B4-BE49-F238E27FC236}">
                <a16:creationId xmlns:a16="http://schemas.microsoft.com/office/drawing/2014/main" id="{8D447C15-4154-4B43-B96A-239553F44E67}"/>
              </a:ext>
            </a:extLst>
          </p:cNvPr>
          <p:cNvSpPr/>
          <p:nvPr/>
        </p:nvSpPr>
        <p:spPr>
          <a:xfrm>
            <a:off x="112254" y="3066928"/>
            <a:ext cx="3151154" cy="362072"/>
          </a:xfrm>
          <a:prstGeom prst="rect">
            <a:avLst/>
          </a:prstGeom>
        </p:spPr>
        <p:txBody>
          <a:bodyPr wrap="none">
            <a:spAutoFit/>
          </a:bodyPr>
          <a:lstStyle/>
          <a:p>
            <a:pPr defTabSz="914367"/>
            <a:r>
              <a:rPr lang="en-US" sz="1765" dirty="0">
                <a:solidFill>
                  <a:srgbClr val="505050"/>
                </a:solidFill>
                <a:latin typeface="Segoe UI"/>
                <a:hlinkClick r:id="rId4"/>
              </a:rPr>
              <a:t>Office 365 Mobile Admin App</a:t>
            </a:r>
            <a:endParaRPr lang="en-US" sz="1765" dirty="0">
              <a:solidFill>
                <a:srgbClr val="505050"/>
              </a:solidFill>
              <a:latin typeface="Segoe UI"/>
            </a:endParaRPr>
          </a:p>
        </p:txBody>
      </p:sp>
    </p:spTree>
    <p:extLst>
      <p:ext uri="{BB962C8B-B14F-4D97-AF65-F5344CB8AC3E}">
        <p14:creationId xmlns:p14="http://schemas.microsoft.com/office/powerpoint/2010/main" val="1775958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lstStyle/>
          <a:p>
            <a:r>
              <a:rPr lang="en-US" dirty="0"/>
              <a:t>Progress to Monitoring Scenarios</a:t>
            </a:r>
          </a:p>
        </p:txBody>
      </p:sp>
      <p:graphicFrame>
        <p:nvGraphicFramePr>
          <p:cNvPr id="5" name="Table 4">
            <a:extLst>
              <a:ext uri="{FF2B5EF4-FFF2-40B4-BE49-F238E27FC236}">
                <a16:creationId xmlns:a16="http://schemas.microsoft.com/office/drawing/2014/main" id="{C2EBC918-1209-49DC-A13C-DBD2F180F2FB}"/>
              </a:ext>
            </a:extLst>
          </p:cNvPr>
          <p:cNvGraphicFramePr>
            <a:graphicFrameLocks noGrp="1"/>
          </p:cNvGraphicFramePr>
          <p:nvPr>
            <p:extLst/>
          </p:nvPr>
        </p:nvGraphicFramePr>
        <p:xfrm>
          <a:off x="112254" y="3503702"/>
          <a:ext cx="11969815" cy="1731966"/>
        </p:xfrm>
        <a:graphic>
          <a:graphicData uri="http://schemas.openxmlformats.org/drawingml/2006/table">
            <a:tbl>
              <a:tblPr firstRow="1" bandRow="1">
                <a:tableStyleId>{5C22544A-7EE6-4342-B048-85BDC9FD1C3A}</a:tableStyleId>
              </a:tblPr>
              <a:tblGrid>
                <a:gridCol w="1287419">
                  <a:extLst>
                    <a:ext uri="{9D8B030D-6E8A-4147-A177-3AD203B41FA5}">
                      <a16:colId xmlns:a16="http://schemas.microsoft.com/office/drawing/2014/main" val="3112331888"/>
                    </a:ext>
                  </a:extLst>
                </a:gridCol>
                <a:gridCol w="6200272">
                  <a:extLst>
                    <a:ext uri="{9D8B030D-6E8A-4147-A177-3AD203B41FA5}">
                      <a16:colId xmlns:a16="http://schemas.microsoft.com/office/drawing/2014/main" val="3388085157"/>
                    </a:ext>
                  </a:extLst>
                </a:gridCol>
                <a:gridCol w="2016956">
                  <a:extLst>
                    <a:ext uri="{9D8B030D-6E8A-4147-A177-3AD203B41FA5}">
                      <a16:colId xmlns:a16="http://schemas.microsoft.com/office/drawing/2014/main" val="2944613753"/>
                    </a:ext>
                  </a:extLst>
                </a:gridCol>
                <a:gridCol w="2465168">
                  <a:extLst>
                    <a:ext uri="{9D8B030D-6E8A-4147-A177-3AD203B41FA5}">
                      <a16:colId xmlns:a16="http://schemas.microsoft.com/office/drawing/2014/main" val="613543265"/>
                    </a:ext>
                  </a:extLst>
                </a:gridCol>
              </a:tblGrid>
              <a:tr h="567736">
                <a:tc>
                  <a:txBody>
                    <a:bodyPr/>
                    <a:lstStyle/>
                    <a:p>
                      <a:r>
                        <a:rPr lang="en-US" sz="1600" dirty="0"/>
                        <a:t>Monitoring Scenario</a:t>
                      </a:r>
                    </a:p>
                  </a:txBody>
                  <a:tcPr marL="89642" marR="89642" marT="44821" marB="44821"/>
                </a:tc>
                <a:tc>
                  <a:txBody>
                    <a:bodyPr/>
                    <a:lstStyle/>
                    <a:p>
                      <a:r>
                        <a:rPr lang="en-US" sz="1600" dirty="0"/>
                        <a:t>What?</a:t>
                      </a:r>
                    </a:p>
                  </a:txBody>
                  <a:tcPr marL="89642" marR="89642" marT="44821" marB="44821"/>
                </a:tc>
                <a:tc>
                  <a:txBody>
                    <a:bodyPr/>
                    <a:lstStyle/>
                    <a:p>
                      <a:r>
                        <a:rPr lang="en-US" sz="1600" dirty="0"/>
                        <a:t>API Class</a:t>
                      </a:r>
                    </a:p>
                  </a:txBody>
                  <a:tcPr marL="89642" marR="89642" marT="44821" marB="44821"/>
                </a:tc>
                <a:tc>
                  <a:txBody>
                    <a:bodyPr/>
                    <a:lstStyle/>
                    <a:p>
                      <a:r>
                        <a:rPr lang="en-US" sz="1600" dirty="0"/>
                        <a:t>Admin UI</a:t>
                      </a:r>
                    </a:p>
                  </a:txBody>
                  <a:tcPr marL="89642" marR="89642" marT="44821" marB="44821"/>
                </a:tc>
                <a:extLst>
                  <a:ext uri="{0D108BD9-81ED-4DB2-BD59-A6C34878D82A}">
                    <a16:rowId xmlns:a16="http://schemas.microsoft.com/office/drawing/2014/main" val="3090912719"/>
                  </a:ext>
                </a:extLst>
              </a:tr>
              <a:tr h="567736">
                <a:tc>
                  <a:txBody>
                    <a:bodyPr/>
                    <a:lstStyle/>
                    <a:p>
                      <a:pPr algn="ctr"/>
                      <a:r>
                        <a:rPr lang="en-US" sz="1600" dirty="0"/>
                        <a:t>1</a:t>
                      </a:r>
                    </a:p>
                  </a:txBody>
                  <a:tcPr marL="89642" marR="89642" marT="44821" marB="44821"/>
                </a:tc>
                <a:tc>
                  <a:txBody>
                    <a:bodyPr/>
                    <a:lstStyle/>
                    <a:p>
                      <a:pPr algn="l"/>
                      <a:r>
                        <a:rPr lang="en-US" sz="1600" dirty="0"/>
                        <a:t>Does Microsoft think that I need to know about a potential or confirmed Service Incident?</a:t>
                      </a:r>
                    </a:p>
                  </a:txBody>
                  <a:tcPr marL="89642" marR="89642" marT="44821" marB="44821"/>
                </a:tc>
                <a:tc>
                  <a:txBody>
                    <a:bodyPr/>
                    <a:lstStyle/>
                    <a:p>
                      <a:pPr algn="ctr"/>
                      <a:r>
                        <a:rPr lang="en-US" sz="1600" dirty="0"/>
                        <a:t>Service Incident</a:t>
                      </a:r>
                    </a:p>
                  </a:txBody>
                  <a:tcPr marL="89642" marR="89642" marT="44821" marB="44821"/>
                </a:tc>
                <a:tc>
                  <a:txBody>
                    <a:bodyPr/>
                    <a:lstStyle/>
                    <a:p>
                      <a:pPr algn="ctr"/>
                      <a:r>
                        <a:rPr lang="en-US" sz="1600" dirty="0"/>
                        <a:t>Service Health</a:t>
                      </a:r>
                    </a:p>
                  </a:txBody>
                  <a:tcPr marL="89642" marR="89642" marT="44821" marB="44821"/>
                </a:tc>
                <a:extLst>
                  <a:ext uri="{0D108BD9-81ED-4DB2-BD59-A6C34878D82A}">
                    <a16:rowId xmlns:a16="http://schemas.microsoft.com/office/drawing/2014/main" val="909196962"/>
                  </a:ext>
                </a:extLst>
              </a:tr>
              <a:tr h="567736">
                <a:tc>
                  <a:txBody>
                    <a:bodyPr/>
                    <a:lstStyle/>
                    <a:p>
                      <a:pPr algn="ctr"/>
                      <a:r>
                        <a:rPr lang="en-US" sz="1600" dirty="0"/>
                        <a:t>2</a:t>
                      </a:r>
                    </a:p>
                  </a:txBody>
                  <a:tcPr marL="89642" marR="89642" marT="44821" marB="44821"/>
                </a:tc>
                <a:tc>
                  <a:txBody>
                    <a:bodyPr/>
                    <a:lstStyle/>
                    <a:p>
                      <a:pPr algn="l"/>
                      <a:r>
                        <a:rPr lang="en-US" sz="1600" dirty="0"/>
                        <a:t>Does Microsoft think that I need to take action to get healthy or to stay healthy?</a:t>
                      </a:r>
                    </a:p>
                  </a:txBody>
                  <a:tcPr marL="89642" marR="89642" marT="44821" marB="44821"/>
                </a:tc>
                <a:tc>
                  <a:txBody>
                    <a:bodyPr/>
                    <a:lstStyle/>
                    <a:p>
                      <a:pPr algn="ctr"/>
                      <a:r>
                        <a:rPr lang="en-US" sz="1600" dirty="0"/>
                        <a:t>Message %Prevent%</a:t>
                      </a:r>
                    </a:p>
                  </a:txBody>
                  <a:tcPr marL="89642" marR="89642" marT="44821" marB="44821"/>
                </a:tc>
                <a:tc>
                  <a:txBody>
                    <a:bodyPr/>
                    <a:lstStyle/>
                    <a:p>
                      <a:pPr algn="ctr"/>
                      <a:r>
                        <a:rPr lang="en-US" sz="1600" dirty="0"/>
                        <a:t>Message Center:</a:t>
                      </a:r>
                    </a:p>
                    <a:p>
                      <a:pPr algn="ctr"/>
                      <a:r>
                        <a:rPr lang="en-US" sz="1600" dirty="0"/>
                        <a:t>Prevent or Fix Issues</a:t>
                      </a:r>
                    </a:p>
                  </a:txBody>
                  <a:tcPr marL="89642" marR="89642" marT="44821" marB="44821"/>
                </a:tc>
                <a:extLst>
                  <a:ext uri="{0D108BD9-81ED-4DB2-BD59-A6C34878D82A}">
                    <a16:rowId xmlns:a16="http://schemas.microsoft.com/office/drawing/2014/main" val="3106252725"/>
                  </a:ext>
                </a:extLst>
              </a:tr>
            </a:tbl>
          </a:graphicData>
        </a:graphic>
      </p:graphicFrame>
      <p:pic>
        <p:nvPicPr>
          <p:cNvPr id="6" name="Picture 5">
            <a:extLst>
              <a:ext uri="{FF2B5EF4-FFF2-40B4-BE49-F238E27FC236}">
                <a16:creationId xmlns:a16="http://schemas.microsoft.com/office/drawing/2014/main" id="{A8DE4B9A-83B6-49E0-8827-172D406C86D8}"/>
              </a:ext>
            </a:extLst>
          </p:cNvPr>
          <p:cNvPicPr>
            <a:picLocks noChangeAspect="1"/>
          </p:cNvPicPr>
          <p:nvPr/>
        </p:nvPicPr>
        <p:blipFill>
          <a:blip r:embed="rId3"/>
          <a:stretch>
            <a:fillRect/>
          </a:stretch>
        </p:blipFill>
        <p:spPr>
          <a:xfrm>
            <a:off x="2611156" y="1173766"/>
            <a:ext cx="6081901" cy="2329937"/>
          </a:xfrm>
          <a:prstGeom prst="rect">
            <a:avLst/>
          </a:prstGeom>
        </p:spPr>
      </p:pic>
      <p:sp>
        <p:nvSpPr>
          <p:cNvPr id="7" name="Rectangle 6">
            <a:extLst>
              <a:ext uri="{FF2B5EF4-FFF2-40B4-BE49-F238E27FC236}">
                <a16:creationId xmlns:a16="http://schemas.microsoft.com/office/drawing/2014/main" id="{48617373-5F44-9542-8049-65D97D3D2A19}"/>
              </a:ext>
            </a:extLst>
          </p:cNvPr>
          <p:cNvSpPr/>
          <p:nvPr/>
        </p:nvSpPr>
        <p:spPr>
          <a:xfrm>
            <a:off x="112254" y="3066928"/>
            <a:ext cx="3151154" cy="362072"/>
          </a:xfrm>
          <a:prstGeom prst="rect">
            <a:avLst/>
          </a:prstGeom>
        </p:spPr>
        <p:txBody>
          <a:bodyPr wrap="none">
            <a:spAutoFit/>
          </a:bodyPr>
          <a:lstStyle/>
          <a:p>
            <a:pPr defTabSz="914367"/>
            <a:r>
              <a:rPr lang="en-US" sz="1765" dirty="0">
                <a:solidFill>
                  <a:srgbClr val="505050"/>
                </a:solidFill>
                <a:latin typeface="Segoe UI"/>
                <a:hlinkClick r:id="rId4"/>
              </a:rPr>
              <a:t>Office 365 Mobile Admin App</a:t>
            </a:r>
            <a:endParaRPr lang="en-US" sz="1765" dirty="0">
              <a:solidFill>
                <a:srgbClr val="505050"/>
              </a:solidFill>
              <a:latin typeface="Segoe UI"/>
            </a:endParaRPr>
          </a:p>
        </p:txBody>
      </p:sp>
    </p:spTree>
    <p:extLst>
      <p:ext uri="{BB962C8B-B14F-4D97-AF65-F5344CB8AC3E}">
        <p14:creationId xmlns:p14="http://schemas.microsoft.com/office/powerpoint/2010/main" val="3288850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lstStyle/>
          <a:p>
            <a:r>
              <a:rPr lang="en-US" dirty="0"/>
              <a:t>Progress to Monitoring Scenarios</a:t>
            </a:r>
          </a:p>
        </p:txBody>
      </p:sp>
      <p:graphicFrame>
        <p:nvGraphicFramePr>
          <p:cNvPr id="5" name="Table 4">
            <a:extLst>
              <a:ext uri="{FF2B5EF4-FFF2-40B4-BE49-F238E27FC236}">
                <a16:creationId xmlns:a16="http://schemas.microsoft.com/office/drawing/2014/main" id="{C2EBC918-1209-49DC-A13C-DBD2F180F2FB}"/>
              </a:ext>
            </a:extLst>
          </p:cNvPr>
          <p:cNvGraphicFramePr>
            <a:graphicFrameLocks noGrp="1"/>
          </p:cNvGraphicFramePr>
          <p:nvPr>
            <p:extLst/>
          </p:nvPr>
        </p:nvGraphicFramePr>
        <p:xfrm>
          <a:off x="112254" y="3503702"/>
          <a:ext cx="11969815" cy="2309288"/>
        </p:xfrm>
        <a:graphic>
          <a:graphicData uri="http://schemas.openxmlformats.org/drawingml/2006/table">
            <a:tbl>
              <a:tblPr firstRow="1" bandRow="1">
                <a:tableStyleId>{5C22544A-7EE6-4342-B048-85BDC9FD1C3A}</a:tableStyleId>
              </a:tblPr>
              <a:tblGrid>
                <a:gridCol w="1287419">
                  <a:extLst>
                    <a:ext uri="{9D8B030D-6E8A-4147-A177-3AD203B41FA5}">
                      <a16:colId xmlns:a16="http://schemas.microsoft.com/office/drawing/2014/main" val="3112331888"/>
                    </a:ext>
                  </a:extLst>
                </a:gridCol>
                <a:gridCol w="6200272">
                  <a:extLst>
                    <a:ext uri="{9D8B030D-6E8A-4147-A177-3AD203B41FA5}">
                      <a16:colId xmlns:a16="http://schemas.microsoft.com/office/drawing/2014/main" val="3388085157"/>
                    </a:ext>
                  </a:extLst>
                </a:gridCol>
                <a:gridCol w="2016956">
                  <a:extLst>
                    <a:ext uri="{9D8B030D-6E8A-4147-A177-3AD203B41FA5}">
                      <a16:colId xmlns:a16="http://schemas.microsoft.com/office/drawing/2014/main" val="2944613753"/>
                    </a:ext>
                  </a:extLst>
                </a:gridCol>
                <a:gridCol w="2465168">
                  <a:extLst>
                    <a:ext uri="{9D8B030D-6E8A-4147-A177-3AD203B41FA5}">
                      <a16:colId xmlns:a16="http://schemas.microsoft.com/office/drawing/2014/main" val="613543265"/>
                    </a:ext>
                  </a:extLst>
                </a:gridCol>
              </a:tblGrid>
              <a:tr h="567736">
                <a:tc>
                  <a:txBody>
                    <a:bodyPr/>
                    <a:lstStyle/>
                    <a:p>
                      <a:r>
                        <a:rPr lang="en-US" sz="1600" dirty="0"/>
                        <a:t>Monitoring Scenario</a:t>
                      </a:r>
                    </a:p>
                  </a:txBody>
                  <a:tcPr marL="89642" marR="89642" marT="44821" marB="44821"/>
                </a:tc>
                <a:tc>
                  <a:txBody>
                    <a:bodyPr/>
                    <a:lstStyle/>
                    <a:p>
                      <a:r>
                        <a:rPr lang="en-US" sz="1600" dirty="0"/>
                        <a:t>What?</a:t>
                      </a:r>
                    </a:p>
                  </a:txBody>
                  <a:tcPr marL="89642" marR="89642" marT="44821" marB="44821"/>
                </a:tc>
                <a:tc>
                  <a:txBody>
                    <a:bodyPr/>
                    <a:lstStyle/>
                    <a:p>
                      <a:r>
                        <a:rPr lang="en-US" sz="1600" dirty="0"/>
                        <a:t>API Class</a:t>
                      </a:r>
                    </a:p>
                  </a:txBody>
                  <a:tcPr marL="89642" marR="89642" marT="44821" marB="44821"/>
                </a:tc>
                <a:tc>
                  <a:txBody>
                    <a:bodyPr/>
                    <a:lstStyle/>
                    <a:p>
                      <a:r>
                        <a:rPr lang="en-US" sz="1600" dirty="0"/>
                        <a:t>Admin UI</a:t>
                      </a:r>
                    </a:p>
                  </a:txBody>
                  <a:tcPr marL="89642" marR="89642" marT="44821" marB="44821"/>
                </a:tc>
                <a:extLst>
                  <a:ext uri="{0D108BD9-81ED-4DB2-BD59-A6C34878D82A}">
                    <a16:rowId xmlns:a16="http://schemas.microsoft.com/office/drawing/2014/main" val="3090912719"/>
                  </a:ext>
                </a:extLst>
              </a:tr>
              <a:tr h="567736">
                <a:tc>
                  <a:txBody>
                    <a:bodyPr/>
                    <a:lstStyle/>
                    <a:p>
                      <a:pPr algn="ctr"/>
                      <a:r>
                        <a:rPr lang="en-US" sz="1600" dirty="0"/>
                        <a:t>1</a:t>
                      </a:r>
                    </a:p>
                  </a:txBody>
                  <a:tcPr marL="89642" marR="89642" marT="44821" marB="44821"/>
                </a:tc>
                <a:tc>
                  <a:txBody>
                    <a:bodyPr/>
                    <a:lstStyle/>
                    <a:p>
                      <a:pPr algn="l"/>
                      <a:r>
                        <a:rPr lang="en-US" sz="1600" dirty="0"/>
                        <a:t>Does Microsoft think that I need to know about a potential or confirmed Service Incident?</a:t>
                      </a:r>
                    </a:p>
                  </a:txBody>
                  <a:tcPr marL="89642" marR="89642" marT="44821" marB="44821"/>
                </a:tc>
                <a:tc>
                  <a:txBody>
                    <a:bodyPr/>
                    <a:lstStyle/>
                    <a:p>
                      <a:pPr algn="ctr"/>
                      <a:r>
                        <a:rPr lang="en-US" sz="1600" dirty="0"/>
                        <a:t>Service Incident</a:t>
                      </a:r>
                    </a:p>
                  </a:txBody>
                  <a:tcPr marL="89642" marR="89642" marT="44821" marB="44821"/>
                </a:tc>
                <a:tc>
                  <a:txBody>
                    <a:bodyPr/>
                    <a:lstStyle/>
                    <a:p>
                      <a:pPr algn="ctr"/>
                      <a:r>
                        <a:rPr lang="en-US" sz="1600" dirty="0"/>
                        <a:t>Service Health</a:t>
                      </a:r>
                    </a:p>
                  </a:txBody>
                  <a:tcPr marL="89642" marR="89642" marT="44821" marB="44821"/>
                </a:tc>
                <a:extLst>
                  <a:ext uri="{0D108BD9-81ED-4DB2-BD59-A6C34878D82A}">
                    <a16:rowId xmlns:a16="http://schemas.microsoft.com/office/drawing/2014/main" val="909196962"/>
                  </a:ext>
                </a:extLst>
              </a:tr>
              <a:tr h="567736">
                <a:tc>
                  <a:txBody>
                    <a:bodyPr/>
                    <a:lstStyle/>
                    <a:p>
                      <a:pPr algn="ctr"/>
                      <a:r>
                        <a:rPr lang="en-US" sz="1600" dirty="0"/>
                        <a:t>2</a:t>
                      </a:r>
                    </a:p>
                  </a:txBody>
                  <a:tcPr marL="89642" marR="89642" marT="44821" marB="44821"/>
                </a:tc>
                <a:tc>
                  <a:txBody>
                    <a:bodyPr/>
                    <a:lstStyle/>
                    <a:p>
                      <a:pPr algn="l"/>
                      <a:r>
                        <a:rPr lang="en-US" sz="1600" dirty="0"/>
                        <a:t>Does Microsoft think that I need to take action to get healthy or to stay healthy?</a:t>
                      </a:r>
                    </a:p>
                  </a:txBody>
                  <a:tcPr marL="89642" marR="89642" marT="44821" marB="44821"/>
                </a:tc>
                <a:tc>
                  <a:txBody>
                    <a:bodyPr/>
                    <a:lstStyle/>
                    <a:p>
                      <a:pPr algn="ctr"/>
                      <a:r>
                        <a:rPr lang="en-US" sz="1600" dirty="0"/>
                        <a:t>Message %Prevent%</a:t>
                      </a:r>
                    </a:p>
                  </a:txBody>
                  <a:tcPr marL="89642" marR="89642" marT="44821" marB="44821"/>
                </a:tc>
                <a:tc>
                  <a:txBody>
                    <a:bodyPr/>
                    <a:lstStyle/>
                    <a:p>
                      <a:pPr algn="ctr"/>
                      <a:r>
                        <a:rPr lang="en-US" sz="1600" dirty="0"/>
                        <a:t>Message Center:</a:t>
                      </a:r>
                    </a:p>
                    <a:p>
                      <a:pPr algn="ctr"/>
                      <a:r>
                        <a:rPr lang="en-US" sz="1600" dirty="0"/>
                        <a:t>Prevent or Fix Issues</a:t>
                      </a:r>
                    </a:p>
                  </a:txBody>
                  <a:tcPr marL="89642" marR="89642" marT="44821" marB="44821"/>
                </a:tc>
                <a:extLst>
                  <a:ext uri="{0D108BD9-81ED-4DB2-BD59-A6C34878D82A}">
                    <a16:rowId xmlns:a16="http://schemas.microsoft.com/office/drawing/2014/main" val="3106252725"/>
                  </a:ext>
                </a:extLst>
              </a:tr>
              <a:tr h="567736">
                <a:tc>
                  <a:txBody>
                    <a:bodyPr/>
                    <a:lstStyle/>
                    <a:p>
                      <a:pPr algn="ctr"/>
                      <a:r>
                        <a:rPr lang="en-US" sz="1600" dirty="0"/>
                        <a:t>3</a:t>
                      </a:r>
                    </a:p>
                  </a:txBody>
                  <a:tcPr marL="89642" marR="89642" marT="44821" marB="44821"/>
                </a:tc>
                <a:tc>
                  <a:txBody>
                    <a:bodyPr/>
                    <a:lstStyle/>
                    <a:p>
                      <a:pPr algn="l"/>
                      <a:r>
                        <a:rPr lang="en-US" sz="1600" dirty="0"/>
                        <a:t>Does Microsoft think that I need to be aware of a planned Release?</a:t>
                      </a:r>
                    </a:p>
                  </a:txBody>
                  <a:tcPr marL="89642" marR="89642" marT="44821" marB="44821"/>
                </a:tc>
                <a:tc>
                  <a:txBody>
                    <a:bodyPr/>
                    <a:lstStyle/>
                    <a:p>
                      <a:pPr algn="ctr"/>
                      <a:r>
                        <a:rPr lang="en-US" sz="1600" dirty="0"/>
                        <a:t>Message %Change%</a:t>
                      </a:r>
                    </a:p>
                  </a:txBody>
                  <a:tcPr marL="89642" marR="89642" marT="44821" marB="44821"/>
                </a:tc>
                <a:tc>
                  <a:txBody>
                    <a:bodyPr/>
                    <a:lstStyle/>
                    <a:p>
                      <a:pPr algn="ctr"/>
                      <a:r>
                        <a:rPr lang="en-US" sz="1600" dirty="0"/>
                        <a:t>Message Center: </a:t>
                      </a:r>
                    </a:p>
                    <a:p>
                      <a:pPr algn="ctr"/>
                      <a:r>
                        <a:rPr lang="en-US" sz="1600" dirty="0"/>
                        <a:t>Plan for Change</a:t>
                      </a:r>
                    </a:p>
                  </a:txBody>
                  <a:tcPr marL="89642" marR="89642" marT="44821" marB="44821"/>
                </a:tc>
                <a:extLst>
                  <a:ext uri="{0D108BD9-81ED-4DB2-BD59-A6C34878D82A}">
                    <a16:rowId xmlns:a16="http://schemas.microsoft.com/office/drawing/2014/main" val="2249312250"/>
                  </a:ext>
                </a:extLst>
              </a:tr>
            </a:tbl>
          </a:graphicData>
        </a:graphic>
      </p:graphicFrame>
      <p:pic>
        <p:nvPicPr>
          <p:cNvPr id="6" name="Picture 5">
            <a:extLst>
              <a:ext uri="{FF2B5EF4-FFF2-40B4-BE49-F238E27FC236}">
                <a16:creationId xmlns:a16="http://schemas.microsoft.com/office/drawing/2014/main" id="{A8DE4B9A-83B6-49E0-8827-172D406C86D8}"/>
              </a:ext>
            </a:extLst>
          </p:cNvPr>
          <p:cNvPicPr>
            <a:picLocks noChangeAspect="1"/>
          </p:cNvPicPr>
          <p:nvPr/>
        </p:nvPicPr>
        <p:blipFill>
          <a:blip r:embed="rId3"/>
          <a:stretch>
            <a:fillRect/>
          </a:stretch>
        </p:blipFill>
        <p:spPr>
          <a:xfrm>
            <a:off x="2611156" y="1173766"/>
            <a:ext cx="6081901" cy="2329937"/>
          </a:xfrm>
          <a:prstGeom prst="rect">
            <a:avLst/>
          </a:prstGeom>
        </p:spPr>
      </p:pic>
      <p:sp>
        <p:nvSpPr>
          <p:cNvPr id="7" name="Rectangle 6">
            <a:extLst>
              <a:ext uri="{FF2B5EF4-FFF2-40B4-BE49-F238E27FC236}">
                <a16:creationId xmlns:a16="http://schemas.microsoft.com/office/drawing/2014/main" id="{53FB9BAA-88BF-584C-8C68-1AD4FB0E56A4}"/>
              </a:ext>
            </a:extLst>
          </p:cNvPr>
          <p:cNvSpPr/>
          <p:nvPr/>
        </p:nvSpPr>
        <p:spPr>
          <a:xfrm>
            <a:off x="112254" y="3066928"/>
            <a:ext cx="3151154" cy="362072"/>
          </a:xfrm>
          <a:prstGeom prst="rect">
            <a:avLst/>
          </a:prstGeom>
        </p:spPr>
        <p:txBody>
          <a:bodyPr wrap="none">
            <a:spAutoFit/>
          </a:bodyPr>
          <a:lstStyle/>
          <a:p>
            <a:pPr defTabSz="914367"/>
            <a:r>
              <a:rPr lang="en-US" sz="1765" dirty="0">
                <a:solidFill>
                  <a:srgbClr val="505050"/>
                </a:solidFill>
                <a:latin typeface="Segoe UI"/>
                <a:hlinkClick r:id="rId4"/>
              </a:rPr>
              <a:t>Office 365 Mobile Admin App</a:t>
            </a:r>
            <a:endParaRPr lang="en-US" sz="1765" dirty="0">
              <a:solidFill>
                <a:srgbClr val="505050"/>
              </a:solidFill>
              <a:latin typeface="Segoe UI"/>
            </a:endParaRPr>
          </a:p>
        </p:txBody>
      </p:sp>
    </p:spTree>
    <p:extLst>
      <p:ext uri="{BB962C8B-B14F-4D97-AF65-F5344CB8AC3E}">
        <p14:creationId xmlns:p14="http://schemas.microsoft.com/office/powerpoint/2010/main" val="3867586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lstStyle/>
          <a:p>
            <a:r>
              <a:rPr lang="en-US" dirty="0"/>
              <a:t>Progress to Monitoring Scenarios</a:t>
            </a:r>
          </a:p>
        </p:txBody>
      </p:sp>
      <p:graphicFrame>
        <p:nvGraphicFramePr>
          <p:cNvPr id="5" name="Table 4">
            <a:extLst>
              <a:ext uri="{FF2B5EF4-FFF2-40B4-BE49-F238E27FC236}">
                <a16:creationId xmlns:a16="http://schemas.microsoft.com/office/drawing/2014/main" id="{C2EBC918-1209-49DC-A13C-DBD2F180F2FB}"/>
              </a:ext>
            </a:extLst>
          </p:cNvPr>
          <p:cNvGraphicFramePr>
            <a:graphicFrameLocks noGrp="1"/>
          </p:cNvGraphicFramePr>
          <p:nvPr>
            <p:extLst/>
          </p:nvPr>
        </p:nvGraphicFramePr>
        <p:xfrm>
          <a:off x="112254" y="3503702"/>
          <a:ext cx="11969815" cy="2886610"/>
        </p:xfrm>
        <a:graphic>
          <a:graphicData uri="http://schemas.openxmlformats.org/drawingml/2006/table">
            <a:tbl>
              <a:tblPr firstRow="1" bandRow="1">
                <a:tableStyleId>{5C22544A-7EE6-4342-B048-85BDC9FD1C3A}</a:tableStyleId>
              </a:tblPr>
              <a:tblGrid>
                <a:gridCol w="1287419">
                  <a:extLst>
                    <a:ext uri="{9D8B030D-6E8A-4147-A177-3AD203B41FA5}">
                      <a16:colId xmlns:a16="http://schemas.microsoft.com/office/drawing/2014/main" val="3112331888"/>
                    </a:ext>
                  </a:extLst>
                </a:gridCol>
                <a:gridCol w="6200272">
                  <a:extLst>
                    <a:ext uri="{9D8B030D-6E8A-4147-A177-3AD203B41FA5}">
                      <a16:colId xmlns:a16="http://schemas.microsoft.com/office/drawing/2014/main" val="3388085157"/>
                    </a:ext>
                  </a:extLst>
                </a:gridCol>
                <a:gridCol w="2016956">
                  <a:extLst>
                    <a:ext uri="{9D8B030D-6E8A-4147-A177-3AD203B41FA5}">
                      <a16:colId xmlns:a16="http://schemas.microsoft.com/office/drawing/2014/main" val="2944613753"/>
                    </a:ext>
                  </a:extLst>
                </a:gridCol>
                <a:gridCol w="2465168">
                  <a:extLst>
                    <a:ext uri="{9D8B030D-6E8A-4147-A177-3AD203B41FA5}">
                      <a16:colId xmlns:a16="http://schemas.microsoft.com/office/drawing/2014/main" val="613543265"/>
                    </a:ext>
                  </a:extLst>
                </a:gridCol>
              </a:tblGrid>
              <a:tr h="567736">
                <a:tc>
                  <a:txBody>
                    <a:bodyPr/>
                    <a:lstStyle/>
                    <a:p>
                      <a:r>
                        <a:rPr lang="en-US" sz="1600" dirty="0"/>
                        <a:t>Monitoring Scenario</a:t>
                      </a:r>
                    </a:p>
                  </a:txBody>
                  <a:tcPr marL="89642" marR="89642" marT="44821" marB="44821"/>
                </a:tc>
                <a:tc>
                  <a:txBody>
                    <a:bodyPr/>
                    <a:lstStyle/>
                    <a:p>
                      <a:r>
                        <a:rPr lang="en-US" sz="1600" dirty="0"/>
                        <a:t>What?</a:t>
                      </a:r>
                    </a:p>
                  </a:txBody>
                  <a:tcPr marL="89642" marR="89642" marT="44821" marB="44821"/>
                </a:tc>
                <a:tc>
                  <a:txBody>
                    <a:bodyPr/>
                    <a:lstStyle/>
                    <a:p>
                      <a:r>
                        <a:rPr lang="en-US" sz="1600" dirty="0"/>
                        <a:t>API Class</a:t>
                      </a:r>
                    </a:p>
                  </a:txBody>
                  <a:tcPr marL="89642" marR="89642" marT="44821" marB="44821"/>
                </a:tc>
                <a:tc>
                  <a:txBody>
                    <a:bodyPr/>
                    <a:lstStyle/>
                    <a:p>
                      <a:r>
                        <a:rPr lang="en-US" sz="1600" dirty="0"/>
                        <a:t>Admin UI</a:t>
                      </a:r>
                    </a:p>
                  </a:txBody>
                  <a:tcPr marL="89642" marR="89642" marT="44821" marB="44821"/>
                </a:tc>
                <a:extLst>
                  <a:ext uri="{0D108BD9-81ED-4DB2-BD59-A6C34878D82A}">
                    <a16:rowId xmlns:a16="http://schemas.microsoft.com/office/drawing/2014/main" val="3090912719"/>
                  </a:ext>
                </a:extLst>
              </a:tr>
              <a:tr h="567736">
                <a:tc>
                  <a:txBody>
                    <a:bodyPr/>
                    <a:lstStyle/>
                    <a:p>
                      <a:pPr algn="ctr"/>
                      <a:r>
                        <a:rPr lang="en-US" sz="1600" dirty="0"/>
                        <a:t>1</a:t>
                      </a:r>
                    </a:p>
                  </a:txBody>
                  <a:tcPr marL="89642" marR="89642" marT="44821" marB="44821"/>
                </a:tc>
                <a:tc>
                  <a:txBody>
                    <a:bodyPr/>
                    <a:lstStyle/>
                    <a:p>
                      <a:pPr algn="l"/>
                      <a:r>
                        <a:rPr lang="en-US" sz="1600" dirty="0"/>
                        <a:t>Does Microsoft think that I need to know about a potential or confirmed Service Incident?</a:t>
                      </a:r>
                    </a:p>
                  </a:txBody>
                  <a:tcPr marL="89642" marR="89642" marT="44821" marB="44821"/>
                </a:tc>
                <a:tc>
                  <a:txBody>
                    <a:bodyPr/>
                    <a:lstStyle/>
                    <a:p>
                      <a:pPr algn="ctr"/>
                      <a:r>
                        <a:rPr lang="en-US" sz="1600" dirty="0"/>
                        <a:t>Service Incident</a:t>
                      </a:r>
                    </a:p>
                  </a:txBody>
                  <a:tcPr marL="89642" marR="89642" marT="44821" marB="44821"/>
                </a:tc>
                <a:tc>
                  <a:txBody>
                    <a:bodyPr/>
                    <a:lstStyle/>
                    <a:p>
                      <a:pPr algn="ctr"/>
                      <a:r>
                        <a:rPr lang="en-US" sz="1600" dirty="0"/>
                        <a:t>Service Health</a:t>
                      </a:r>
                    </a:p>
                  </a:txBody>
                  <a:tcPr marL="89642" marR="89642" marT="44821" marB="44821"/>
                </a:tc>
                <a:extLst>
                  <a:ext uri="{0D108BD9-81ED-4DB2-BD59-A6C34878D82A}">
                    <a16:rowId xmlns:a16="http://schemas.microsoft.com/office/drawing/2014/main" val="909196962"/>
                  </a:ext>
                </a:extLst>
              </a:tr>
              <a:tr h="567736">
                <a:tc>
                  <a:txBody>
                    <a:bodyPr/>
                    <a:lstStyle/>
                    <a:p>
                      <a:pPr algn="ctr"/>
                      <a:r>
                        <a:rPr lang="en-US" sz="1600" dirty="0"/>
                        <a:t>2</a:t>
                      </a:r>
                    </a:p>
                  </a:txBody>
                  <a:tcPr marL="89642" marR="89642" marT="44821" marB="44821"/>
                </a:tc>
                <a:tc>
                  <a:txBody>
                    <a:bodyPr/>
                    <a:lstStyle/>
                    <a:p>
                      <a:pPr algn="l"/>
                      <a:r>
                        <a:rPr lang="en-US" sz="1600" dirty="0"/>
                        <a:t>Does Microsoft think that I need to take action to get healthy or to stay healthy?</a:t>
                      </a:r>
                    </a:p>
                  </a:txBody>
                  <a:tcPr marL="89642" marR="89642" marT="44821" marB="44821"/>
                </a:tc>
                <a:tc>
                  <a:txBody>
                    <a:bodyPr/>
                    <a:lstStyle/>
                    <a:p>
                      <a:pPr algn="ctr"/>
                      <a:r>
                        <a:rPr lang="en-US" sz="1600" dirty="0"/>
                        <a:t>Message %Prevent%</a:t>
                      </a:r>
                    </a:p>
                  </a:txBody>
                  <a:tcPr marL="89642" marR="89642" marT="44821" marB="44821"/>
                </a:tc>
                <a:tc>
                  <a:txBody>
                    <a:bodyPr/>
                    <a:lstStyle/>
                    <a:p>
                      <a:pPr algn="ctr"/>
                      <a:r>
                        <a:rPr lang="en-US" sz="1600" dirty="0"/>
                        <a:t>Message Center:</a:t>
                      </a:r>
                    </a:p>
                    <a:p>
                      <a:pPr algn="ctr"/>
                      <a:r>
                        <a:rPr lang="en-US" sz="1600" dirty="0"/>
                        <a:t>Prevent or Fix Issues</a:t>
                      </a:r>
                    </a:p>
                  </a:txBody>
                  <a:tcPr marL="89642" marR="89642" marT="44821" marB="44821"/>
                </a:tc>
                <a:extLst>
                  <a:ext uri="{0D108BD9-81ED-4DB2-BD59-A6C34878D82A}">
                    <a16:rowId xmlns:a16="http://schemas.microsoft.com/office/drawing/2014/main" val="3106252725"/>
                  </a:ext>
                </a:extLst>
              </a:tr>
              <a:tr h="567736">
                <a:tc>
                  <a:txBody>
                    <a:bodyPr/>
                    <a:lstStyle/>
                    <a:p>
                      <a:pPr algn="ctr"/>
                      <a:r>
                        <a:rPr lang="en-US" sz="1600" dirty="0"/>
                        <a:t>3</a:t>
                      </a:r>
                    </a:p>
                  </a:txBody>
                  <a:tcPr marL="89642" marR="89642" marT="44821" marB="44821"/>
                </a:tc>
                <a:tc>
                  <a:txBody>
                    <a:bodyPr/>
                    <a:lstStyle/>
                    <a:p>
                      <a:pPr algn="l"/>
                      <a:r>
                        <a:rPr lang="en-US" sz="1600" dirty="0"/>
                        <a:t>Does Microsoft think that I need to be aware of a planned Release?</a:t>
                      </a:r>
                    </a:p>
                  </a:txBody>
                  <a:tcPr marL="89642" marR="89642" marT="44821" marB="44821"/>
                </a:tc>
                <a:tc>
                  <a:txBody>
                    <a:bodyPr/>
                    <a:lstStyle/>
                    <a:p>
                      <a:pPr algn="ctr"/>
                      <a:r>
                        <a:rPr lang="en-US" sz="1600" dirty="0"/>
                        <a:t>Message %Change%</a:t>
                      </a:r>
                    </a:p>
                  </a:txBody>
                  <a:tcPr marL="89642" marR="89642" marT="44821" marB="44821"/>
                </a:tc>
                <a:tc>
                  <a:txBody>
                    <a:bodyPr/>
                    <a:lstStyle/>
                    <a:p>
                      <a:pPr algn="ctr"/>
                      <a:r>
                        <a:rPr lang="en-US" sz="1600" dirty="0"/>
                        <a:t>Message Center: </a:t>
                      </a:r>
                    </a:p>
                    <a:p>
                      <a:pPr algn="ctr"/>
                      <a:r>
                        <a:rPr lang="en-US" sz="1600" dirty="0"/>
                        <a:t>Plan for Change</a:t>
                      </a:r>
                    </a:p>
                  </a:txBody>
                  <a:tcPr marL="89642" marR="89642" marT="44821" marB="44821"/>
                </a:tc>
                <a:extLst>
                  <a:ext uri="{0D108BD9-81ED-4DB2-BD59-A6C34878D82A}">
                    <a16:rowId xmlns:a16="http://schemas.microsoft.com/office/drawing/2014/main" val="2249312250"/>
                  </a:ext>
                </a:extLst>
              </a:tr>
              <a:tr h="567736">
                <a:tc>
                  <a:txBody>
                    <a:bodyPr/>
                    <a:lstStyle/>
                    <a:p>
                      <a:pPr algn="ctr"/>
                      <a:r>
                        <a:rPr lang="en-US" sz="1600" dirty="0"/>
                        <a:t>4</a:t>
                      </a:r>
                    </a:p>
                  </a:txBody>
                  <a:tcPr marL="89642" marR="89642" marT="44821" marB="44821"/>
                </a:tc>
                <a:tc>
                  <a:txBody>
                    <a:bodyPr/>
                    <a:lstStyle/>
                    <a:p>
                      <a:pPr algn="l"/>
                      <a:r>
                        <a:rPr lang="en-US" sz="1600" dirty="0"/>
                        <a:t>Does Microsoft think that I need to be aware of other Service Management information that is </a:t>
                      </a:r>
                      <a:r>
                        <a:rPr lang="en-US" sz="1600" i="1" dirty="0"/>
                        <a:t>not</a:t>
                      </a:r>
                      <a:r>
                        <a:rPr lang="en-US" sz="1600" i="0" dirty="0"/>
                        <a:t> 1-3?</a:t>
                      </a:r>
                      <a:endParaRPr lang="en-US" sz="1600" dirty="0"/>
                    </a:p>
                  </a:txBody>
                  <a:tcPr marL="89642" marR="89642" marT="44821" marB="44821"/>
                </a:tc>
                <a:tc>
                  <a:txBody>
                    <a:bodyPr/>
                    <a:lstStyle/>
                    <a:p>
                      <a:pPr algn="ctr"/>
                      <a:r>
                        <a:rPr lang="en-US" sz="1600" dirty="0"/>
                        <a:t>Message %Informed%</a:t>
                      </a:r>
                    </a:p>
                  </a:txBody>
                  <a:tcPr marL="89642" marR="89642" marT="44821" marB="44821"/>
                </a:tc>
                <a:tc>
                  <a:txBody>
                    <a:bodyPr/>
                    <a:lstStyle/>
                    <a:p>
                      <a:pPr algn="ctr"/>
                      <a:r>
                        <a:rPr lang="en-US" sz="1600" dirty="0"/>
                        <a:t>Message Center:</a:t>
                      </a:r>
                    </a:p>
                    <a:p>
                      <a:pPr algn="ctr"/>
                      <a:r>
                        <a:rPr lang="en-US" sz="1600" dirty="0"/>
                        <a:t>Stay Informed</a:t>
                      </a:r>
                    </a:p>
                  </a:txBody>
                  <a:tcPr marL="89642" marR="89642" marT="44821" marB="44821"/>
                </a:tc>
                <a:extLst>
                  <a:ext uri="{0D108BD9-81ED-4DB2-BD59-A6C34878D82A}">
                    <a16:rowId xmlns:a16="http://schemas.microsoft.com/office/drawing/2014/main" val="769027159"/>
                  </a:ext>
                </a:extLst>
              </a:tr>
            </a:tbl>
          </a:graphicData>
        </a:graphic>
      </p:graphicFrame>
      <p:pic>
        <p:nvPicPr>
          <p:cNvPr id="6" name="Picture 5">
            <a:extLst>
              <a:ext uri="{FF2B5EF4-FFF2-40B4-BE49-F238E27FC236}">
                <a16:creationId xmlns:a16="http://schemas.microsoft.com/office/drawing/2014/main" id="{A8DE4B9A-83B6-49E0-8827-172D406C86D8}"/>
              </a:ext>
            </a:extLst>
          </p:cNvPr>
          <p:cNvPicPr>
            <a:picLocks noChangeAspect="1"/>
          </p:cNvPicPr>
          <p:nvPr/>
        </p:nvPicPr>
        <p:blipFill>
          <a:blip r:embed="rId3"/>
          <a:stretch>
            <a:fillRect/>
          </a:stretch>
        </p:blipFill>
        <p:spPr>
          <a:xfrm>
            <a:off x="2611156" y="1173766"/>
            <a:ext cx="6081901" cy="2329937"/>
          </a:xfrm>
          <a:prstGeom prst="rect">
            <a:avLst/>
          </a:prstGeom>
        </p:spPr>
      </p:pic>
      <p:sp>
        <p:nvSpPr>
          <p:cNvPr id="7" name="Rectangle 6">
            <a:extLst>
              <a:ext uri="{FF2B5EF4-FFF2-40B4-BE49-F238E27FC236}">
                <a16:creationId xmlns:a16="http://schemas.microsoft.com/office/drawing/2014/main" id="{0626389C-099B-FF41-8E17-272F5FEFC54D}"/>
              </a:ext>
            </a:extLst>
          </p:cNvPr>
          <p:cNvSpPr/>
          <p:nvPr/>
        </p:nvSpPr>
        <p:spPr>
          <a:xfrm>
            <a:off x="112254" y="3066928"/>
            <a:ext cx="3151154" cy="362072"/>
          </a:xfrm>
          <a:prstGeom prst="rect">
            <a:avLst/>
          </a:prstGeom>
        </p:spPr>
        <p:txBody>
          <a:bodyPr wrap="none">
            <a:spAutoFit/>
          </a:bodyPr>
          <a:lstStyle/>
          <a:p>
            <a:pPr defTabSz="914367"/>
            <a:r>
              <a:rPr lang="en-US" sz="1765" dirty="0">
                <a:solidFill>
                  <a:srgbClr val="505050"/>
                </a:solidFill>
                <a:latin typeface="Segoe UI"/>
                <a:hlinkClick r:id="rId4"/>
              </a:rPr>
              <a:t>Office 365 Mobile Admin App</a:t>
            </a:r>
            <a:endParaRPr lang="en-US" sz="1765" dirty="0">
              <a:solidFill>
                <a:srgbClr val="505050"/>
              </a:solidFill>
              <a:latin typeface="Segoe UI"/>
            </a:endParaRPr>
          </a:p>
        </p:txBody>
      </p:sp>
    </p:spTree>
    <p:extLst>
      <p:ext uri="{BB962C8B-B14F-4D97-AF65-F5344CB8AC3E}">
        <p14:creationId xmlns:p14="http://schemas.microsoft.com/office/powerpoint/2010/main" val="77654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4">
            <a:extLst>
              <a:ext uri="{FF2B5EF4-FFF2-40B4-BE49-F238E27FC236}">
                <a16:creationId xmlns:a16="http://schemas.microsoft.com/office/drawing/2014/main" id="{7416D45E-1437-C544-8422-E3C032A64F42}"/>
              </a:ext>
            </a:extLst>
          </p:cNvPr>
          <p:cNvGraphicFramePr>
            <a:graphicFrameLocks/>
          </p:cNvGraphicFramePr>
          <p:nvPr>
            <p:extLst>
              <p:ext uri="{D42A27DB-BD31-4B8C-83A1-F6EECF244321}">
                <p14:modId xmlns:p14="http://schemas.microsoft.com/office/powerpoint/2010/main" val="2657626457"/>
              </p:ext>
            </p:extLst>
          </p:nvPr>
        </p:nvGraphicFramePr>
        <p:xfrm>
          <a:off x="838200" y="1325563"/>
          <a:ext cx="10515600" cy="2895600"/>
        </p:xfrm>
        <a:graphic>
          <a:graphicData uri="http://schemas.openxmlformats.org/drawingml/2006/table">
            <a:tbl>
              <a:tblPr>
                <a:tableStyleId>{9D7B26C5-4107-4FEC-AEDC-1716B250A1EF}</a:tableStyleId>
              </a:tblPr>
              <a:tblGrid>
                <a:gridCol w="584200">
                  <a:extLst>
                    <a:ext uri="{9D8B030D-6E8A-4147-A177-3AD203B41FA5}">
                      <a16:colId xmlns:a16="http://schemas.microsoft.com/office/drawing/2014/main" val="1920399389"/>
                    </a:ext>
                  </a:extLst>
                </a:gridCol>
                <a:gridCol w="9931400">
                  <a:extLst>
                    <a:ext uri="{9D8B030D-6E8A-4147-A177-3AD203B41FA5}">
                      <a16:colId xmlns:a16="http://schemas.microsoft.com/office/drawing/2014/main" val="3350174679"/>
                    </a:ext>
                  </a:extLst>
                </a:gridCol>
              </a:tblGrid>
              <a:tr h="370840">
                <a:tc>
                  <a:txBody>
                    <a:bodyPr/>
                    <a:lstStyle/>
                    <a:p>
                      <a:pPr algn="ctr"/>
                      <a:r>
                        <a:rPr lang="en-US" sz="3200" dirty="0">
                          <a:solidFill>
                            <a:schemeClr val="accent1"/>
                          </a:solidFill>
                        </a:rPr>
                        <a:t>1</a:t>
                      </a:r>
                    </a:p>
                  </a:txBody>
                  <a:tcPr>
                    <a:lnL>
                      <a:noFill/>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t>Digital Transformation</a:t>
                      </a:r>
                      <a:endParaRPr lang="en-US" sz="3200" dirty="0">
                        <a:solidFill>
                          <a:schemeClr val="tx2"/>
                        </a:solidFill>
                      </a:endParaRPr>
                    </a:p>
                  </a:txBody>
                  <a:tcPr>
                    <a:lnL>
                      <a:noFill/>
                    </a:lnL>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967997486"/>
                  </a:ext>
                </a:extLst>
              </a:tr>
              <a:tr h="370840">
                <a:tc>
                  <a:txBody>
                    <a:bodyPr/>
                    <a:lstStyle/>
                    <a:p>
                      <a:pPr algn="ctr"/>
                      <a:r>
                        <a:rPr lang="en-US" sz="3200" dirty="0">
                          <a:solidFill>
                            <a:schemeClr val="accent1"/>
                          </a:solidFill>
                        </a:rPr>
                        <a:t>2</a:t>
                      </a:r>
                    </a:p>
                  </a:txBody>
                  <a:tcP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Monitoring and Major Incident Management</a:t>
                      </a:r>
                      <a:endParaRPr lang="en-US" sz="3200" dirty="0">
                        <a:solidFill>
                          <a:schemeClr val="tx2"/>
                        </a:solidFill>
                      </a:endParaRPr>
                    </a:p>
                  </a:txBody>
                  <a:tcPr>
                    <a:lnL>
                      <a:noFill/>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35149540"/>
                  </a:ext>
                </a:extLst>
              </a:tr>
              <a:tr h="370840">
                <a:tc>
                  <a:txBody>
                    <a:bodyPr/>
                    <a:lstStyle/>
                    <a:p>
                      <a:pPr algn="ctr"/>
                      <a:r>
                        <a:rPr lang="en-US" sz="3200" dirty="0">
                          <a:solidFill>
                            <a:schemeClr val="accent1"/>
                          </a:solidFill>
                        </a:rPr>
                        <a:t>3</a:t>
                      </a:r>
                    </a:p>
                  </a:txBody>
                  <a:tcP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Service Desk and Normal Incident Management</a:t>
                      </a:r>
                      <a:endParaRPr lang="en-US" sz="3200" dirty="0">
                        <a:solidFill>
                          <a:schemeClr val="tx2"/>
                        </a:solidFill>
                      </a:endParaRPr>
                    </a:p>
                  </a:txBody>
                  <a:tcP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722589"/>
                  </a:ext>
                </a:extLst>
              </a:tr>
              <a:tr h="370840">
                <a:tc>
                  <a:txBody>
                    <a:bodyPr/>
                    <a:lstStyle/>
                    <a:p>
                      <a:pPr algn="ctr"/>
                      <a:r>
                        <a:rPr lang="en-US" sz="3200" dirty="0">
                          <a:solidFill>
                            <a:schemeClr val="accent1"/>
                          </a:solidFill>
                        </a:rPr>
                        <a:t>4</a:t>
                      </a:r>
                    </a:p>
                  </a:txBody>
                  <a:tcP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Evergreen Management</a:t>
                      </a:r>
                      <a:endParaRPr lang="en-US" sz="3200" dirty="0">
                        <a:solidFill>
                          <a:schemeClr val="tx2"/>
                        </a:solidFill>
                      </a:endParaRPr>
                    </a:p>
                  </a:txBody>
                  <a:tcPr>
                    <a:lnL>
                      <a:noFill/>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96170094"/>
                  </a:ext>
                </a:extLst>
              </a:tr>
              <a:tr h="370840">
                <a:tc>
                  <a:txBody>
                    <a:bodyPr/>
                    <a:lstStyle/>
                    <a:p>
                      <a:pPr algn="ctr"/>
                      <a:r>
                        <a:rPr lang="en-US" sz="3200" dirty="0">
                          <a:solidFill>
                            <a:schemeClr val="accent1"/>
                          </a:solidFill>
                        </a:rPr>
                        <a:t>5</a:t>
                      </a:r>
                    </a:p>
                  </a:txBody>
                  <a:tcPr>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Questions</a:t>
                      </a:r>
                      <a:endParaRPr lang="en-US" sz="3200" dirty="0">
                        <a:solidFill>
                          <a:schemeClr val="tx2"/>
                        </a:solidFill>
                      </a:endParaRPr>
                    </a:p>
                  </a:txBody>
                  <a:tcPr>
                    <a:lnL>
                      <a:noFill/>
                    </a:lnL>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35351825"/>
                  </a:ext>
                </a:extLst>
              </a:tr>
            </a:tbl>
          </a:graphicData>
        </a:graphic>
      </p:graphicFrame>
      <p:sp>
        <p:nvSpPr>
          <p:cNvPr id="2" name="Title 1">
            <a:extLst>
              <a:ext uri="{FF2B5EF4-FFF2-40B4-BE49-F238E27FC236}">
                <a16:creationId xmlns:a16="http://schemas.microsoft.com/office/drawing/2014/main" id="{12F20D1D-9C18-4289-96A0-EA1D7783DAF6}"/>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550407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lstStyle/>
          <a:p>
            <a:r>
              <a:rPr lang="en-US" dirty="0"/>
              <a:t>End-to-End Capability Monitoring</a:t>
            </a:r>
          </a:p>
        </p:txBody>
      </p:sp>
      <p:pic>
        <p:nvPicPr>
          <p:cNvPr id="4" name="Picture 3">
            <a:extLst>
              <a:ext uri="{FF2B5EF4-FFF2-40B4-BE49-F238E27FC236}">
                <a16:creationId xmlns:a16="http://schemas.microsoft.com/office/drawing/2014/main" id="{94951C94-E31F-4445-863B-79141CF352BA}"/>
              </a:ext>
            </a:extLst>
          </p:cNvPr>
          <p:cNvPicPr>
            <a:picLocks noChangeAspect="1"/>
          </p:cNvPicPr>
          <p:nvPr/>
        </p:nvPicPr>
        <p:blipFill>
          <a:blip r:embed="rId3"/>
          <a:stretch>
            <a:fillRect/>
          </a:stretch>
        </p:blipFill>
        <p:spPr>
          <a:xfrm>
            <a:off x="3107917" y="1189494"/>
            <a:ext cx="6579558" cy="2330515"/>
          </a:xfrm>
          <a:prstGeom prst="rect">
            <a:avLst/>
          </a:prstGeom>
        </p:spPr>
      </p:pic>
      <p:sp>
        <p:nvSpPr>
          <p:cNvPr id="2" name="Arrow: Right 1">
            <a:extLst>
              <a:ext uri="{FF2B5EF4-FFF2-40B4-BE49-F238E27FC236}">
                <a16:creationId xmlns:a16="http://schemas.microsoft.com/office/drawing/2014/main" id="{131531C5-5F78-418C-B2AB-D7BE9D438406}"/>
              </a:ext>
            </a:extLst>
          </p:cNvPr>
          <p:cNvSpPr/>
          <p:nvPr/>
        </p:nvSpPr>
        <p:spPr bwMode="auto">
          <a:xfrm>
            <a:off x="1389770" y="2017982"/>
            <a:ext cx="2988083" cy="1045829"/>
          </a:xfrm>
          <a:prstGeom prst="rightArrow">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latin typeface="Segoe UI"/>
                <a:ea typeface="Segoe UI" pitchFamily="34" charset="0"/>
                <a:cs typeface="Segoe UI" pitchFamily="34" charset="0"/>
              </a:rPr>
              <a:t>This vector</a:t>
            </a:r>
          </a:p>
        </p:txBody>
      </p:sp>
      <p:graphicFrame>
        <p:nvGraphicFramePr>
          <p:cNvPr id="9" name="Table 8">
            <a:extLst>
              <a:ext uri="{FF2B5EF4-FFF2-40B4-BE49-F238E27FC236}">
                <a16:creationId xmlns:a16="http://schemas.microsoft.com/office/drawing/2014/main" id="{8B08ACE3-3500-8D42-876E-3DB02816B889}"/>
              </a:ext>
            </a:extLst>
          </p:cNvPr>
          <p:cNvGraphicFramePr>
            <a:graphicFrameLocks noGrp="1"/>
          </p:cNvGraphicFramePr>
          <p:nvPr>
            <p:extLst>
              <p:ext uri="{D42A27DB-BD31-4B8C-83A1-F6EECF244321}">
                <p14:modId xmlns:p14="http://schemas.microsoft.com/office/powerpoint/2010/main" val="3416066399"/>
              </p:ext>
            </p:extLst>
          </p:nvPr>
        </p:nvGraphicFramePr>
        <p:xfrm>
          <a:off x="25314" y="3975075"/>
          <a:ext cx="4064000" cy="282149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59850628"/>
                    </a:ext>
                  </a:extLst>
                </a:gridCol>
              </a:tblGrid>
              <a:tr h="353341">
                <a:tc>
                  <a:txBody>
                    <a:bodyPr/>
                    <a:lstStyle/>
                    <a:p>
                      <a:r>
                        <a:rPr lang="en-US" sz="1700" dirty="0"/>
                        <a:t>Exchange Online</a:t>
                      </a:r>
                    </a:p>
                  </a:txBody>
                  <a:tcPr marL="89642" marR="89642" marT="44821" marB="44821"/>
                </a:tc>
                <a:extLst>
                  <a:ext uri="{0D108BD9-81ED-4DB2-BD59-A6C34878D82A}">
                    <a16:rowId xmlns:a16="http://schemas.microsoft.com/office/drawing/2014/main" val="2352895151"/>
                  </a:ext>
                </a:extLst>
              </a:tr>
              <a:tr h="61703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t>Use existing tool to verify traffic to endpoint</a:t>
                      </a:r>
                    </a:p>
                  </a:txBody>
                  <a:tcPr marL="89642" marR="89642" marT="44821" marB="44821"/>
                </a:tc>
                <a:extLst>
                  <a:ext uri="{0D108BD9-81ED-4DB2-BD59-A6C34878D82A}">
                    <a16:rowId xmlns:a16="http://schemas.microsoft.com/office/drawing/2014/main" val="2002716359"/>
                  </a:ext>
                </a:extLst>
              </a:tr>
              <a:tr h="617039">
                <a:tc>
                  <a:txBody>
                    <a:bodyPr/>
                    <a:lstStyle/>
                    <a:p>
                      <a:r>
                        <a:rPr lang="en-US" sz="1700" dirty="0"/>
                        <a:t>Simple scripted login to Outlook Web Access or Exchange Web Services</a:t>
                      </a:r>
                    </a:p>
                  </a:txBody>
                  <a:tcPr marL="89642" marR="89642" marT="44821" marB="44821"/>
                </a:tc>
                <a:extLst>
                  <a:ext uri="{0D108BD9-81ED-4DB2-BD59-A6C34878D82A}">
                    <a16:rowId xmlns:a16="http://schemas.microsoft.com/office/drawing/2014/main" val="771465416"/>
                  </a:ext>
                </a:extLst>
              </a:tr>
              <a:tr h="880737">
                <a:tc>
                  <a:txBody>
                    <a:bodyPr/>
                    <a:lstStyle/>
                    <a:p>
                      <a:r>
                        <a:rPr lang="en-US" sz="1700" dirty="0"/>
                        <a:t>Example User simulation: Login to Outlook, </a:t>
                      </a:r>
                      <a:r>
                        <a:rPr lang="en-US" sz="1700" dirty="0" err="1"/>
                        <a:t>Maiflow</a:t>
                      </a:r>
                      <a:r>
                        <a:rPr lang="en-US" sz="1700" dirty="0"/>
                        <a:t> Trend, LOB App, etc</a:t>
                      </a:r>
                    </a:p>
                  </a:txBody>
                  <a:tcPr marL="89642" marR="89642" marT="44821" marB="44821"/>
                </a:tc>
                <a:extLst>
                  <a:ext uri="{0D108BD9-81ED-4DB2-BD59-A6C34878D82A}">
                    <a16:rowId xmlns:a16="http://schemas.microsoft.com/office/drawing/2014/main" val="1878999013"/>
                  </a:ext>
                </a:extLst>
              </a:tr>
              <a:tr h="353341">
                <a:tc>
                  <a:txBody>
                    <a:bodyPr/>
                    <a:lstStyle/>
                    <a:p>
                      <a:r>
                        <a:rPr lang="en-US" sz="1700" dirty="0"/>
                        <a:t>Real User Monitoring</a:t>
                      </a:r>
                    </a:p>
                  </a:txBody>
                  <a:tcPr marL="89642" marR="89642" marT="44821" marB="44821"/>
                </a:tc>
                <a:extLst>
                  <a:ext uri="{0D108BD9-81ED-4DB2-BD59-A6C34878D82A}">
                    <a16:rowId xmlns:a16="http://schemas.microsoft.com/office/drawing/2014/main" val="2476768823"/>
                  </a:ext>
                </a:extLst>
              </a:tr>
            </a:tbl>
          </a:graphicData>
        </a:graphic>
      </p:graphicFrame>
      <p:sp>
        <p:nvSpPr>
          <p:cNvPr id="8" name="TextBox 7">
            <a:extLst>
              <a:ext uri="{FF2B5EF4-FFF2-40B4-BE49-F238E27FC236}">
                <a16:creationId xmlns:a16="http://schemas.microsoft.com/office/drawing/2014/main" id="{E020B293-674D-4DD1-8B33-4BF325453C5C}"/>
              </a:ext>
            </a:extLst>
          </p:cNvPr>
          <p:cNvSpPr txBox="1"/>
          <p:nvPr/>
        </p:nvSpPr>
        <p:spPr>
          <a:xfrm>
            <a:off x="-112216" y="3276777"/>
            <a:ext cx="1667981" cy="615522"/>
          </a:xfrm>
          <a:prstGeom prst="rect">
            <a:avLst/>
          </a:prstGeom>
          <a:noFill/>
        </p:spPr>
        <p:txBody>
          <a:bodyPr wrap="none" lIns="179285" tIns="143428" rIns="179285" bIns="143428" rtlCol="0">
            <a:spAutoFit/>
          </a:bodyPr>
          <a:lstStyle/>
          <a:p>
            <a:pPr defTabSz="914367">
              <a:lnSpc>
                <a:spcPct val="90000"/>
              </a:lnSpc>
              <a:spcAft>
                <a:spcPts val="588"/>
              </a:spcAft>
            </a:pPr>
            <a:r>
              <a:rPr lang="en-US" sz="2353" dirty="0">
                <a:gradFill>
                  <a:gsLst>
                    <a:gs pos="2917">
                      <a:srgbClr val="505050"/>
                    </a:gs>
                    <a:gs pos="30000">
                      <a:srgbClr val="505050"/>
                    </a:gs>
                  </a:gsLst>
                  <a:lin ang="5400000" scaled="0"/>
                </a:gradFill>
                <a:latin typeface="Segoe UI"/>
              </a:rPr>
              <a:t>Examples:</a:t>
            </a:r>
          </a:p>
        </p:txBody>
      </p:sp>
    </p:spTree>
    <p:extLst>
      <p:ext uri="{BB962C8B-B14F-4D97-AF65-F5344CB8AC3E}">
        <p14:creationId xmlns:p14="http://schemas.microsoft.com/office/powerpoint/2010/main" val="2865940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lstStyle/>
          <a:p>
            <a:r>
              <a:rPr lang="en-US" dirty="0"/>
              <a:t>End-to-End Capability Monitoring</a:t>
            </a:r>
          </a:p>
        </p:txBody>
      </p:sp>
      <p:pic>
        <p:nvPicPr>
          <p:cNvPr id="4" name="Picture 3">
            <a:extLst>
              <a:ext uri="{FF2B5EF4-FFF2-40B4-BE49-F238E27FC236}">
                <a16:creationId xmlns:a16="http://schemas.microsoft.com/office/drawing/2014/main" id="{94951C94-E31F-4445-863B-79141CF352BA}"/>
              </a:ext>
            </a:extLst>
          </p:cNvPr>
          <p:cNvPicPr>
            <a:picLocks noChangeAspect="1"/>
          </p:cNvPicPr>
          <p:nvPr/>
        </p:nvPicPr>
        <p:blipFill>
          <a:blip r:embed="rId3"/>
          <a:stretch>
            <a:fillRect/>
          </a:stretch>
        </p:blipFill>
        <p:spPr>
          <a:xfrm>
            <a:off x="3107917" y="1189494"/>
            <a:ext cx="6579558" cy="2330515"/>
          </a:xfrm>
          <a:prstGeom prst="rect">
            <a:avLst/>
          </a:prstGeom>
        </p:spPr>
      </p:pic>
      <p:sp>
        <p:nvSpPr>
          <p:cNvPr id="2" name="Arrow: Right 1">
            <a:extLst>
              <a:ext uri="{FF2B5EF4-FFF2-40B4-BE49-F238E27FC236}">
                <a16:creationId xmlns:a16="http://schemas.microsoft.com/office/drawing/2014/main" id="{131531C5-5F78-418C-B2AB-D7BE9D438406}"/>
              </a:ext>
            </a:extLst>
          </p:cNvPr>
          <p:cNvSpPr/>
          <p:nvPr/>
        </p:nvSpPr>
        <p:spPr bwMode="auto">
          <a:xfrm>
            <a:off x="1389770" y="2017982"/>
            <a:ext cx="2988083" cy="1045829"/>
          </a:xfrm>
          <a:prstGeom prst="rightArrow">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latin typeface="Segoe UI"/>
                <a:ea typeface="Segoe UI" pitchFamily="34" charset="0"/>
                <a:cs typeface="Segoe UI" pitchFamily="34" charset="0"/>
              </a:rPr>
              <a:t>This vector</a:t>
            </a:r>
          </a:p>
        </p:txBody>
      </p:sp>
      <p:graphicFrame>
        <p:nvGraphicFramePr>
          <p:cNvPr id="7" name="Table 6">
            <a:extLst>
              <a:ext uri="{FF2B5EF4-FFF2-40B4-BE49-F238E27FC236}">
                <a16:creationId xmlns:a16="http://schemas.microsoft.com/office/drawing/2014/main" id="{4892F382-F8FB-40B5-B0BF-2D4C11458EAD}"/>
              </a:ext>
            </a:extLst>
          </p:cNvPr>
          <p:cNvGraphicFramePr>
            <a:graphicFrameLocks noGrp="1"/>
          </p:cNvGraphicFramePr>
          <p:nvPr>
            <p:extLst/>
          </p:nvPr>
        </p:nvGraphicFramePr>
        <p:xfrm>
          <a:off x="25314" y="3975075"/>
          <a:ext cx="8128000" cy="282149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59850628"/>
                    </a:ext>
                  </a:extLst>
                </a:gridCol>
                <a:gridCol w="4064000">
                  <a:extLst>
                    <a:ext uri="{9D8B030D-6E8A-4147-A177-3AD203B41FA5}">
                      <a16:colId xmlns:a16="http://schemas.microsoft.com/office/drawing/2014/main" val="1352812815"/>
                    </a:ext>
                  </a:extLst>
                </a:gridCol>
              </a:tblGrid>
              <a:tr h="353341">
                <a:tc>
                  <a:txBody>
                    <a:bodyPr/>
                    <a:lstStyle/>
                    <a:p>
                      <a:r>
                        <a:rPr lang="en-US" sz="1700" dirty="0"/>
                        <a:t>Exchange Online</a:t>
                      </a:r>
                    </a:p>
                  </a:txBody>
                  <a:tcPr marL="89642" marR="89642" marT="44821" marB="44821"/>
                </a:tc>
                <a:tc>
                  <a:txBody>
                    <a:bodyPr/>
                    <a:lstStyle/>
                    <a:p>
                      <a:r>
                        <a:rPr lang="en-US" sz="1700" dirty="0"/>
                        <a:t>SharePoint Online</a:t>
                      </a:r>
                    </a:p>
                  </a:txBody>
                  <a:tcPr marL="89642" marR="89642" marT="44821" marB="44821"/>
                </a:tc>
                <a:extLst>
                  <a:ext uri="{0D108BD9-81ED-4DB2-BD59-A6C34878D82A}">
                    <a16:rowId xmlns:a16="http://schemas.microsoft.com/office/drawing/2014/main" val="2352895151"/>
                  </a:ext>
                </a:extLst>
              </a:tr>
              <a:tr h="61703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t>Use existing tool to verify traffic to endpoint</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t>Use existing tool to verify traffic to endpoint</a:t>
                      </a:r>
                    </a:p>
                  </a:txBody>
                  <a:tcPr marL="89642" marR="89642" marT="44821" marB="44821"/>
                </a:tc>
                <a:extLst>
                  <a:ext uri="{0D108BD9-81ED-4DB2-BD59-A6C34878D82A}">
                    <a16:rowId xmlns:a16="http://schemas.microsoft.com/office/drawing/2014/main" val="2002716359"/>
                  </a:ext>
                </a:extLst>
              </a:tr>
              <a:tr h="617039">
                <a:tc>
                  <a:txBody>
                    <a:bodyPr/>
                    <a:lstStyle/>
                    <a:p>
                      <a:r>
                        <a:rPr lang="en-US" sz="1700" dirty="0"/>
                        <a:t>Simple scripted login to Outlook Web Access or Exchange Web Services</a:t>
                      </a:r>
                    </a:p>
                  </a:txBody>
                  <a:tcPr marL="89642" marR="89642" marT="44821" marB="44821"/>
                </a:tc>
                <a:tc>
                  <a:txBody>
                    <a:bodyPr/>
                    <a:lstStyle/>
                    <a:p>
                      <a:r>
                        <a:rPr lang="en-US" sz="1700" dirty="0"/>
                        <a:t>Simple scripted login to SharePoint Online</a:t>
                      </a:r>
                    </a:p>
                  </a:txBody>
                  <a:tcPr marL="89642" marR="89642" marT="44821" marB="44821"/>
                </a:tc>
                <a:extLst>
                  <a:ext uri="{0D108BD9-81ED-4DB2-BD59-A6C34878D82A}">
                    <a16:rowId xmlns:a16="http://schemas.microsoft.com/office/drawing/2014/main" val="771465416"/>
                  </a:ext>
                </a:extLst>
              </a:tr>
              <a:tr h="880737">
                <a:tc>
                  <a:txBody>
                    <a:bodyPr/>
                    <a:lstStyle/>
                    <a:p>
                      <a:r>
                        <a:rPr lang="en-US" sz="1700" dirty="0"/>
                        <a:t>Example User simulation: Login to Outlook, </a:t>
                      </a:r>
                      <a:r>
                        <a:rPr lang="en-US" sz="1700" dirty="0" err="1"/>
                        <a:t>Maiflow</a:t>
                      </a:r>
                      <a:r>
                        <a:rPr lang="en-US" sz="1700" dirty="0"/>
                        <a:t> Trend, LOB App, etc</a:t>
                      </a:r>
                    </a:p>
                  </a:txBody>
                  <a:tcPr marL="89642" marR="89642" marT="44821" marB="44821"/>
                </a:tc>
                <a:tc>
                  <a:txBody>
                    <a:bodyPr/>
                    <a:lstStyle/>
                    <a:p>
                      <a:r>
                        <a:rPr lang="en-US" sz="1700" dirty="0"/>
                        <a:t>Example User simulation: Standard SharePoint features, Workflows, Critical Portals, etc</a:t>
                      </a:r>
                    </a:p>
                  </a:txBody>
                  <a:tcPr marL="89642" marR="89642" marT="44821" marB="44821"/>
                </a:tc>
                <a:extLst>
                  <a:ext uri="{0D108BD9-81ED-4DB2-BD59-A6C34878D82A}">
                    <a16:rowId xmlns:a16="http://schemas.microsoft.com/office/drawing/2014/main" val="1878999013"/>
                  </a:ext>
                </a:extLst>
              </a:tr>
              <a:tr h="353341">
                <a:tc>
                  <a:txBody>
                    <a:bodyPr/>
                    <a:lstStyle/>
                    <a:p>
                      <a:r>
                        <a:rPr lang="en-US" sz="1700" dirty="0"/>
                        <a:t>Real User Monitoring</a:t>
                      </a:r>
                    </a:p>
                  </a:txBody>
                  <a:tcPr marL="89642" marR="89642" marT="44821" marB="44821"/>
                </a:tc>
                <a:tc>
                  <a:txBody>
                    <a:bodyPr/>
                    <a:lstStyle/>
                    <a:p>
                      <a:r>
                        <a:rPr lang="en-US" sz="1700" dirty="0"/>
                        <a:t>Real User Monitoring</a:t>
                      </a:r>
                    </a:p>
                  </a:txBody>
                  <a:tcPr marL="89642" marR="89642" marT="44821" marB="44821"/>
                </a:tc>
                <a:extLst>
                  <a:ext uri="{0D108BD9-81ED-4DB2-BD59-A6C34878D82A}">
                    <a16:rowId xmlns:a16="http://schemas.microsoft.com/office/drawing/2014/main" val="2476768823"/>
                  </a:ext>
                </a:extLst>
              </a:tr>
            </a:tbl>
          </a:graphicData>
        </a:graphic>
      </p:graphicFrame>
      <p:sp>
        <p:nvSpPr>
          <p:cNvPr id="8" name="TextBox 7">
            <a:extLst>
              <a:ext uri="{FF2B5EF4-FFF2-40B4-BE49-F238E27FC236}">
                <a16:creationId xmlns:a16="http://schemas.microsoft.com/office/drawing/2014/main" id="{E020B293-674D-4DD1-8B33-4BF325453C5C}"/>
              </a:ext>
            </a:extLst>
          </p:cNvPr>
          <p:cNvSpPr txBox="1"/>
          <p:nvPr/>
        </p:nvSpPr>
        <p:spPr>
          <a:xfrm>
            <a:off x="-112216" y="3276777"/>
            <a:ext cx="1667981" cy="615522"/>
          </a:xfrm>
          <a:prstGeom prst="rect">
            <a:avLst/>
          </a:prstGeom>
          <a:noFill/>
        </p:spPr>
        <p:txBody>
          <a:bodyPr wrap="none" lIns="179285" tIns="143428" rIns="179285" bIns="143428" rtlCol="0">
            <a:spAutoFit/>
          </a:bodyPr>
          <a:lstStyle/>
          <a:p>
            <a:pPr defTabSz="914367">
              <a:lnSpc>
                <a:spcPct val="90000"/>
              </a:lnSpc>
              <a:spcAft>
                <a:spcPts val="588"/>
              </a:spcAft>
            </a:pPr>
            <a:r>
              <a:rPr lang="en-US" sz="2353" dirty="0">
                <a:gradFill>
                  <a:gsLst>
                    <a:gs pos="2917">
                      <a:srgbClr val="505050"/>
                    </a:gs>
                    <a:gs pos="30000">
                      <a:srgbClr val="505050"/>
                    </a:gs>
                  </a:gsLst>
                  <a:lin ang="5400000" scaled="0"/>
                </a:gradFill>
                <a:latin typeface="Segoe UI"/>
              </a:rPr>
              <a:t>Examples:</a:t>
            </a:r>
          </a:p>
        </p:txBody>
      </p:sp>
    </p:spTree>
    <p:extLst>
      <p:ext uri="{BB962C8B-B14F-4D97-AF65-F5344CB8AC3E}">
        <p14:creationId xmlns:p14="http://schemas.microsoft.com/office/powerpoint/2010/main" val="953791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lstStyle/>
          <a:p>
            <a:r>
              <a:rPr lang="en-US" dirty="0"/>
              <a:t>End-to-End Capability Monitoring</a:t>
            </a:r>
          </a:p>
        </p:txBody>
      </p:sp>
      <p:pic>
        <p:nvPicPr>
          <p:cNvPr id="4" name="Picture 3">
            <a:extLst>
              <a:ext uri="{FF2B5EF4-FFF2-40B4-BE49-F238E27FC236}">
                <a16:creationId xmlns:a16="http://schemas.microsoft.com/office/drawing/2014/main" id="{94951C94-E31F-4445-863B-79141CF352BA}"/>
              </a:ext>
            </a:extLst>
          </p:cNvPr>
          <p:cNvPicPr>
            <a:picLocks noChangeAspect="1"/>
          </p:cNvPicPr>
          <p:nvPr/>
        </p:nvPicPr>
        <p:blipFill>
          <a:blip r:embed="rId3"/>
          <a:stretch>
            <a:fillRect/>
          </a:stretch>
        </p:blipFill>
        <p:spPr>
          <a:xfrm>
            <a:off x="3107917" y="1189494"/>
            <a:ext cx="6579558" cy="2330515"/>
          </a:xfrm>
          <a:prstGeom prst="rect">
            <a:avLst/>
          </a:prstGeom>
        </p:spPr>
      </p:pic>
      <p:sp>
        <p:nvSpPr>
          <p:cNvPr id="2" name="Arrow: Right 1">
            <a:extLst>
              <a:ext uri="{FF2B5EF4-FFF2-40B4-BE49-F238E27FC236}">
                <a16:creationId xmlns:a16="http://schemas.microsoft.com/office/drawing/2014/main" id="{131531C5-5F78-418C-B2AB-D7BE9D438406}"/>
              </a:ext>
            </a:extLst>
          </p:cNvPr>
          <p:cNvSpPr/>
          <p:nvPr/>
        </p:nvSpPr>
        <p:spPr bwMode="auto">
          <a:xfrm>
            <a:off x="1389770" y="2017982"/>
            <a:ext cx="2988083" cy="1045829"/>
          </a:xfrm>
          <a:prstGeom prst="rightArrow">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latin typeface="Segoe UI"/>
                <a:ea typeface="Segoe UI" pitchFamily="34" charset="0"/>
                <a:cs typeface="Segoe UI" pitchFamily="34" charset="0"/>
              </a:rPr>
              <a:t>This vector</a:t>
            </a:r>
          </a:p>
        </p:txBody>
      </p:sp>
      <p:graphicFrame>
        <p:nvGraphicFramePr>
          <p:cNvPr id="7" name="Table 6">
            <a:extLst>
              <a:ext uri="{FF2B5EF4-FFF2-40B4-BE49-F238E27FC236}">
                <a16:creationId xmlns:a16="http://schemas.microsoft.com/office/drawing/2014/main" id="{4892F382-F8FB-40B5-B0BF-2D4C11458EAD}"/>
              </a:ext>
            </a:extLst>
          </p:cNvPr>
          <p:cNvGraphicFramePr>
            <a:graphicFrameLocks noGrp="1"/>
          </p:cNvGraphicFramePr>
          <p:nvPr>
            <p:extLst/>
          </p:nvPr>
        </p:nvGraphicFramePr>
        <p:xfrm>
          <a:off x="25314" y="3975075"/>
          <a:ext cx="12192000" cy="282149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59850628"/>
                    </a:ext>
                  </a:extLst>
                </a:gridCol>
                <a:gridCol w="4064000">
                  <a:extLst>
                    <a:ext uri="{9D8B030D-6E8A-4147-A177-3AD203B41FA5}">
                      <a16:colId xmlns:a16="http://schemas.microsoft.com/office/drawing/2014/main" val="1352812815"/>
                    </a:ext>
                  </a:extLst>
                </a:gridCol>
                <a:gridCol w="4064000">
                  <a:extLst>
                    <a:ext uri="{9D8B030D-6E8A-4147-A177-3AD203B41FA5}">
                      <a16:colId xmlns:a16="http://schemas.microsoft.com/office/drawing/2014/main" val="998218886"/>
                    </a:ext>
                  </a:extLst>
                </a:gridCol>
              </a:tblGrid>
              <a:tr h="353341">
                <a:tc>
                  <a:txBody>
                    <a:bodyPr/>
                    <a:lstStyle/>
                    <a:p>
                      <a:r>
                        <a:rPr lang="en-US" sz="1700" dirty="0"/>
                        <a:t>Exchange Online</a:t>
                      </a:r>
                    </a:p>
                  </a:txBody>
                  <a:tcPr marL="89642" marR="89642" marT="44821" marB="44821"/>
                </a:tc>
                <a:tc>
                  <a:txBody>
                    <a:bodyPr/>
                    <a:lstStyle/>
                    <a:p>
                      <a:r>
                        <a:rPr lang="en-US" sz="1700" dirty="0"/>
                        <a:t>SharePoint Online</a:t>
                      </a:r>
                    </a:p>
                  </a:txBody>
                  <a:tcPr marL="89642" marR="89642" marT="44821" marB="44821"/>
                </a:tc>
                <a:tc>
                  <a:txBody>
                    <a:bodyPr/>
                    <a:lstStyle/>
                    <a:p>
                      <a:r>
                        <a:rPr lang="en-US" sz="1700" dirty="0"/>
                        <a:t>Skype for Business Online</a:t>
                      </a:r>
                    </a:p>
                  </a:txBody>
                  <a:tcPr marL="89642" marR="89642" marT="44821" marB="44821"/>
                </a:tc>
                <a:extLst>
                  <a:ext uri="{0D108BD9-81ED-4DB2-BD59-A6C34878D82A}">
                    <a16:rowId xmlns:a16="http://schemas.microsoft.com/office/drawing/2014/main" val="2352895151"/>
                  </a:ext>
                </a:extLst>
              </a:tr>
              <a:tr h="61703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t>Use existing tool to verify traffic to endpoint</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t>Use existing tool to verify traffic to endpoint</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t>Use existing tool to verify traffic to endpoint</a:t>
                      </a:r>
                    </a:p>
                  </a:txBody>
                  <a:tcPr marL="89642" marR="89642" marT="44821" marB="44821"/>
                </a:tc>
                <a:extLst>
                  <a:ext uri="{0D108BD9-81ED-4DB2-BD59-A6C34878D82A}">
                    <a16:rowId xmlns:a16="http://schemas.microsoft.com/office/drawing/2014/main" val="2002716359"/>
                  </a:ext>
                </a:extLst>
              </a:tr>
              <a:tr h="617039">
                <a:tc>
                  <a:txBody>
                    <a:bodyPr/>
                    <a:lstStyle/>
                    <a:p>
                      <a:r>
                        <a:rPr lang="en-US" sz="1700" dirty="0"/>
                        <a:t>Simple scripted login to Outlook Web Access or Exchange Web Services</a:t>
                      </a:r>
                    </a:p>
                  </a:txBody>
                  <a:tcPr marL="89642" marR="89642" marT="44821" marB="44821"/>
                </a:tc>
                <a:tc>
                  <a:txBody>
                    <a:bodyPr/>
                    <a:lstStyle/>
                    <a:p>
                      <a:r>
                        <a:rPr lang="en-US" sz="1700" dirty="0"/>
                        <a:t>Simple scripted login to SharePoint Online</a:t>
                      </a:r>
                    </a:p>
                  </a:txBody>
                  <a:tcPr marL="89642" marR="89642" marT="44821" marB="44821"/>
                </a:tc>
                <a:tc>
                  <a:txBody>
                    <a:bodyPr/>
                    <a:lstStyle/>
                    <a:p>
                      <a:endParaRPr lang="en-US" sz="1700" dirty="0"/>
                    </a:p>
                  </a:txBody>
                  <a:tcPr marL="89642" marR="89642" marT="44821" marB="44821"/>
                </a:tc>
                <a:extLst>
                  <a:ext uri="{0D108BD9-81ED-4DB2-BD59-A6C34878D82A}">
                    <a16:rowId xmlns:a16="http://schemas.microsoft.com/office/drawing/2014/main" val="771465416"/>
                  </a:ext>
                </a:extLst>
              </a:tr>
              <a:tr h="880737">
                <a:tc>
                  <a:txBody>
                    <a:bodyPr/>
                    <a:lstStyle/>
                    <a:p>
                      <a:r>
                        <a:rPr lang="en-US" sz="1700" dirty="0"/>
                        <a:t>Example User simulation: Login to Outlook, </a:t>
                      </a:r>
                      <a:r>
                        <a:rPr lang="en-US" sz="1700" dirty="0" err="1"/>
                        <a:t>Maiflow</a:t>
                      </a:r>
                      <a:r>
                        <a:rPr lang="en-US" sz="1700" dirty="0"/>
                        <a:t> Trend, LOB App, etc</a:t>
                      </a:r>
                    </a:p>
                  </a:txBody>
                  <a:tcPr marL="89642" marR="89642" marT="44821" marB="44821"/>
                </a:tc>
                <a:tc>
                  <a:txBody>
                    <a:bodyPr/>
                    <a:lstStyle/>
                    <a:p>
                      <a:r>
                        <a:rPr lang="en-US" sz="1700" dirty="0"/>
                        <a:t>Example User simulation: Standard SharePoint features, Workflows, Critical Portals, etc</a:t>
                      </a:r>
                    </a:p>
                  </a:txBody>
                  <a:tcPr marL="89642" marR="89642" marT="44821" marB="44821"/>
                </a:tc>
                <a:tc>
                  <a:txBody>
                    <a:bodyPr/>
                    <a:lstStyle/>
                    <a:p>
                      <a:r>
                        <a:rPr lang="en-US" sz="1700" dirty="0"/>
                        <a:t>Example User simulation: Login to Client, IM/Presence, Voice/Video, PSTN, etc</a:t>
                      </a:r>
                    </a:p>
                  </a:txBody>
                  <a:tcPr marL="89642" marR="89642" marT="44821" marB="44821"/>
                </a:tc>
                <a:extLst>
                  <a:ext uri="{0D108BD9-81ED-4DB2-BD59-A6C34878D82A}">
                    <a16:rowId xmlns:a16="http://schemas.microsoft.com/office/drawing/2014/main" val="1878999013"/>
                  </a:ext>
                </a:extLst>
              </a:tr>
              <a:tr h="353341">
                <a:tc>
                  <a:txBody>
                    <a:bodyPr/>
                    <a:lstStyle/>
                    <a:p>
                      <a:r>
                        <a:rPr lang="en-US" sz="1700" dirty="0"/>
                        <a:t>Real User Monitoring</a:t>
                      </a:r>
                    </a:p>
                  </a:txBody>
                  <a:tcPr marL="89642" marR="89642" marT="44821" marB="44821"/>
                </a:tc>
                <a:tc>
                  <a:txBody>
                    <a:bodyPr/>
                    <a:lstStyle/>
                    <a:p>
                      <a:r>
                        <a:rPr lang="en-US" sz="1700" dirty="0"/>
                        <a:t>Real User Monitoring</a:t>
                      </a:r>
                    </a:p>
                  </a:txBody>
                  <a:tcPr marL="89642" marR="89642" marT="44821" marB="44821"/>
                </a:tc>
                <a:tc>
                  <a:txBody>
                    <a:bodyPr/>
                    <a:lstStyle/>
                    <a:p>
                      <a:r>
                        <a:rPr lang="en-US" sz="1700" dirty="0"/>
                        <a:t>Real User Monitoring</a:t>
                      </a:r>
                    </a:p>
                  </a:txBody>
                  <a:tcPr marL="89642" marR="89642" marT="44821" marB="44821"/>
                </a:tc>
                <a:extLst>
                  <a:ext uri="{0D108BD9-81ED-4DB2-BD59-A6C34878D82A}">
                    <a16:rowId xmlns:a16="http://schemas.microsoft.com/office/drawing/2014/main" val="2476768823"/>
                  </a:ext>
                </a:extLst>
              </a:tr>
            </a:tbl>
          </a:graphicData>
        </a:graphic>
      </p:graphicFrame>
      <p:sp>
        <p:nvSpPr>
          <p:cNvPr id="8" name="TextBox 7">
            <a:extLst>
              <a:ext uri="{FF2B5EF4-FFF2-40B4-BE49-F238E27FC236}">
                <a16:creationId xmlns:a16="http://schemas.microsoft.com/office/drawing/2014/main" id="{E020B293-674D-4DD1-8B33-4BF325453C5C}"/>
              </a:ext>
            </a:extLst>
          </p:cNvPr>
          <p:cNvSpPr txBox="1"/>
          <p:nvPr/>
        </p:nvSpPr>
        <p:spPr>
          <a:xfrm>
            <a:off x="-112216" y="3276777"/>
            <a:ext cx="1667981" cy="615522"/>
          </a:xfrm>
          <a:prstGeom prst="rect">
            <a:avLst/>
          </a:prstGeom>
          <a:noFill/>
        </p:spPr>
        <p:txBody>
          <a:bodyPr wrap="none" lIns="179285" tIns="143428" rIns="179285" bIns="143428" rtlCol="0">
            <a:spAutoFit/>
          </a:bodyPr>
          <a:lstStyle/>
          <a:p>
            <a:pPr defTabSz="914367">
              <a:lnSpc>
                <a:spcPct val="90000"/>
              </a:lnSpc>
              <a:spcAft>
                <a:spcPts val="588"/>
              </a:spcAft>
            </a:pPr>
            <a:r>
              <a:rPr lang="en-US" sz="2353" dirty="0">
                <a:gradFill>
                  <a:gsLst>
                    <a:gs pos="2917">
                      <a:srgbClr val="505050"/>
                    </a:gs>
                    <a:gs pos="30000">
                      <a:srgbClr val="505050"/>
                    </a:gs>
                  </a:gsLst>
                  <a:lin ang="5400000" scaled="0"/>
                </a:gradFill>
                <a:latin typeface="Segoe UI"/>
              </a:rPr>
              <a:t>Examples:</a:t>
            </a:r>
          </a:p>
        </p:txBody>
      </p:sp>
    </p:spTree>
    <p:extLst>
      <p:ext uri="{BB962C8B-B14F-4D97-AF65-F5344CB8AC3E}">
        <p14:creationId xmlns:p14="http://schemas.microsoft.com/office/powerpoint/2010/main" val="284603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lstStyle/>
          <a:p>
            <a:r>
              <a:rPr lang="en-US" dirty="0"/>
              <a:t>End with Major Incident Scenarios</a:t>
            </a:r>
          </a:p>
        </p:txBody>
      </p:sp>
      <p:pic>
        <p:nvPicPr>
          <p:cNvPr id="4" name="Picture 3">
            <a:extLst>
              <a:ext uri="{FF2B5EF4-FFF2-40B4-BE49-F238E27FC236}">
                <a16:creationId xmlns:a16="http://schemas.microsoft.com/office/drawing/2014/main" id="{94951C94-E31F-4445-863B-79141CF352BA}"/>
              </a:ext>
            </a:extLst>
          </p:cNvPr>
          <p:cNvPicPr>
            <a:picLocks noChangeAspect="1"/>
          </p:cNvPicPr>
          <p:nvPr/>
        </p:nvPicPr>
        <p:blipFill>
          <a:blip r:embed="rId3"/>
          <a:stretch>
            <a:fillRect/>
          </a:stretch>
        </p:blipFill>
        <p:spPr>
          <a:xfrm>
            <a:off x="2579225" y="963832"/>
            <a:ext cx="7033549" cy="2491321"/>
          </a:xfrm>
          <a:prstGeom prst="rect">
            <a:avLst/>
          </a:prstGeom>
        </p:spPr>
      </p:pic>
      <p:graphicFrame>
        <p:nvGraphicFramePr>
          <p:cNvPr id="5" name="Table 4">
            <a:extLst>
              <a:ext uri="{FF2B5EF4-FFF2-40B4-BE49-F238E27FC236}">
                <a16:creationId xmlns:a16="http://schemas.microsoft.com/office/drawing/2014/main" id="{C2EBC918-1209-49DC-A13C-DBD2F180F2FB}"/>
              </a:ext>
            </a:extLst>
          </p:cNvPr>
          <p:cNvGraphicFramePr>
            <a:graphicFrameLocks noGrp="1"/>
          </p:cNvGraphicFramePr>
          <p:nvPr>
            <p:extLst/>
          </p:nvPr>
        </p:nvGraphicFramePr>
        <p:xfrm>
          <a:off x="-1" y="3551404"/>
          <a:ext cx="12192000" cy="3354042"/>
        </p:xfrm>
        <a:graphic>
          <a:graphicData uri="http://schemas.openxmlformats.org/drawingml/2006/table">
            <a:tbl>
              <a:tblPr firstRow="1" bandRow="1">
                <a:tableStyleId>{5C22544A-7EE6-4342-B048-85BDC9FD1C3A}</a:tableStyleId>
              </a:tblPr>
              <a:tblGrid>
                <a:gridCol w="1090962">
                  <a:extLst>
                    <a:ext uri="{9D8B030D-6E8A-4147-A177-3AD203B41FA5}">
                      <a16:colId xmlns:a16="http://schemas.microsoft.com/office/drawing/2014/main" val="3112331888"/>
                    </a:ext>
                  </a:extLst>
                </a:gridCol>
                <a:gridCol w="1344637">
                  <a:extLst>
                    <a:ext uri="{9D8B030D-6E8A-4147-A177-3AD203B41FA5}">
                      <a16:colId xmlns:a16="http://schemas.microsoft.com/office/drawing/2014/main" val="3388085157"/>
                    </a:ext>
                  </a:extLst>
                </a:gridCol>
                <a:gridCol w="1792850">
                  <a:extLst>
                    <a:ext uri="{9D8B030D-6E8A-4147-A177-3AD203B41FA5}">
                      <a16:colId xmlns:a16="http://schemas.microsoft.com/office/drawing/2014/main" val="2944613753"/>
                    </a:ext>
                  </a:extLst>
                </a:gridCol>
                <a:gridCol w="7963551">
                  <a:extLst>
                    <a:ext uri="{9D8B030D-6E8A-4147-A177-3AD203B41FA5}">
                      <a16:colId xmlns:a16="http://schemas.microsoft.com/office/drawing/2014/main" val="2732908665"/>
                    </a:ext>
                  </a:extLst>
                </a:gridCol>
              </a:tblGrid>
              <a:tr h="806782">
                <a:tc>
                  <a:txBody>
                    <a:bodyPr/>
                    <a:lstStyle/>
                    <a:p>
                      <a:r>
                        <a:rPr lang="en-US" sz="1600" dirty="0"/>
                        <a:t>MI Scenario</a:t>
                      </a:r>
                    </a:p>
                  </a:txBody>
                  <a:tcPr marL="89642" marR="89642" marT="44821" marB="44821"/>
                </a:tc>
                <a:tc>
                  <a:txBody>
                    <a:bodyPr/>
                    <a:lstStyle/>
                    <a:p>
                      <a:r>
                        <a:rPr lang="en-US" sz="1600" dirty="0"/>
                        <a:t>End-to-End Alerts or User Calls?</a:t>
                      </a:r>
                    </a:p>
                  </a:txBody>
                  <a:tcPr marL="89642" marR="89642" marT="44821" marB="44821"/>
                </a:tc>
                <a:tc>
                  <a:txBody>
                    <a:bodyPr/>
                    <a:lstStyle/>
                    <a:p>
                      <a:r>
                        <a:rPr lang="en-US" sz="1600" dirty="0"/>
                        <a:t>Microsoft posts something for your tenant?</a:t>
                      </a:r>
                    </a:p>
                  </a:txBody>
                  <a:tcPr marL="89642" marR="89642" marT="44821" marB="44821"/>
                </a:tc>
                <a:tc>
                  <a:txBody>
                    <a:bodyPr/>
                    <a:lstStyle/>
                    <a:p>
                      <a:r>
                        <a:rPr lang="en-US" sz="1600" dirty="0"/>
                        <a:t>Notes</a:t>
                      </a:r>
                    </a:p>
                  </a:txBody>
                  <a:tcPr marL="89642" marR="89642" marT="44821" marB="44821"/>
                </a:tc>
                <a:extLst>
                  <a:ext uri="{0D108BD9-81ED-4DB2-BD59-A6C34878D82A}">
                    <a16:rowId xmlns:a16="http://schemas.microsoft.com/office/drawing/2014/main" val="3090912719"/>
                  </a:ext>
                </a:extLst>
              </a:tr>
              <a:tr h="646716">
                <a:tc>
                  <a:txBody>
                    <a:bodyPr/>
                    <a:lstStyle/>
                    <a:p>
                      <a:pPr algn="ctr"/>
                      <a:r>
                        <a:rPr lang="en-US" sz="1600" dirty="0"/>
                        <a:t>I</a:t>
                      </a:r>
                    </a:p>
                  </a:txBody>
                  <a:tcPr marL="89642" marR="89642" marT="44821" marB="44821"/>
                </a:tc>
                <a:tc>
                  <a:txBody>
                    <a:bodyPr/>
                    <a:lstStyle/>
                    <a:p>
                      <a:pPr algn="ctr"/>
                      <a:r>
                        <a:rPr lang="en-US" sz="1600" dirty="0"/>
                        <a:t>Yes</a:t>
                      </a:r>
                    </a:p>
                  </a:txBody>
                  <a:tcPr marL="89642" marR="89642" marT="44821" marB="44821"/>
                </a:tc>
                <a:tc>
                  <a:txBody>
                    <a:bodyPr/>
                    <a:lstStyle/>
                    <a:p>
                      <a:pPr algn="ctr"/>
                      <a:r>
                        <a:rPr lang="en-US" sz="1600" dirty="0"/>
                        <a:t>Yes</a:t>
                      </a:r>
                    </a:p>
                  </a:txBody>
                  <a:tcPr marL="89642" marR="89642" marT="44821" marB="44821"/>
                </a:tc>
                <a:tc>
                  <a:txBody>
                    <a:bodyPr/>
                    <a:lstStyle/>
                    <a:p>
                      <a:pPr algn="l"/>
                      <a:r>
                        <a:rPr lang="en-US" sz="1600" dirty="0"/>
                        <a:t>You are seeing impact.  Microsoft has posted investigation.  Workflow is likely: Notify leadership, Enable Service Desk, Follow the Service Incident</a:t>
                      </a:r>
                    </a:p>
                  </a:txBody>
                  <a:tcPr marL="89642" marR="89642" marT="44821" marB="44821"/>
                </a:tc>
                <a:extLst>
                  <a:ext uri="{0D108BD9-81ED-4DB2-BD59-A6C34878D82A}">
                    <a16:rowId xmlns:a16="http://schemas.microsoft.com/office/drawing/2014/main" val="909196962"/>
                  </a:ext>
                </a:extLst>
              </a:tr>
              <a:tr h="806782">
                <a:tc>
                  <a:txBody>
                    <a:bodyPr/>
                    <a:lstStyle/>
                    <a:p>
                      <a:pPr algn="ctr"/>
                      <a:r>
                        <a:rPr lang="en-US" sz="1600" dirty="0"/>
                        <a:t>II</a:t>
                      </a:r>
                    </a:p>
                  </a:txBody>
                  <a:tcPr marL="89642" marR="89642" marT="44821" marB="44821"/>
                </a:tc>
                <a:tc>
                  <a:txBody>
                    <a:bodyPr/>
                    <a:lstStyle/>
                    <a:p>
                      <a:pPr algn="ctr"/>
                      <a:r>
                        <a:rPr lang="en-US" sz="1600" dirty="0"/>
                        <a:t>Yes</a:t>
                      </a:r>
                    </a:p>
                  </a:txBody>
                  <a:tcPr marL="89642" marR="89642" marT="44821" marB="44821"/>
                </a:tc>
                <a:tc>
                  <a:txBody>
                    <a:bodyPr/>
                    <a:lstStyle/>
                    <a:p>
                      <a:pPr algn="ctr"/>
                      <a:r>
                        <a:rPr lang="en-US" sz="1600" dirty="0"/>
                        <a:t>No</a:t>
                      </a:r>
                    </a:p>
                  </a:txBody>
                  <a:tcPr marL="89642" marR="89642" marT="44821" marB="44821"/>
                </a:tc>
                <a:tc>
                  <a:txBody>
                    <a:bodyPr/>
                    <a:lstStyle/>
                    <a:p>
                      <a:pPr algn="l"/>
                      <a:r>
                        <a:rPr lang="en-US" sz="1600" dirty="0"/>
                        <a:t>You are seeing impact.  Microsoft has not posted anything.  Workflow is likely: Notify leadership, Enable Service Desk, Initiate Incident Bridge, Troubleshoot for fault identification (customer, Microsoft, other)</a:t>
                      </a:r>
                    </a:p>
                  </a:txBody>
                  <a:tcPr marL="89642" marR="89642" marT="44821" marB="44821"/>
                </a:tc>
                <a:extLst>
                  <a:ext uri="{0D108BD9-81ED-4DB2-BD59-A6C34878D82A}">
                    <a16:rowId xmlns:a16="http://schemas.microsoft.com/office/drawing/2014/main" val="3106252725"/>
                  </a:ext>
                </a:extLst>
              </a:tr>
              <a:tr h="1045829">
                <a:tc>
                  <a:txBody>
                    <a:bodyPr/>
                    <a:lstStyle/>
                    <a:p>
                      <a:pPr algn="ctr"/>
                      <a:r>
                        <a:rPr lang="en-US" sz="1600" dirty="0"/>
                        <a:t>III</a:t>
                      </a:r>
                    </a:p>
                  </a:txBody>
                  <a:tcPr marL="89642" marR="89642" marT="44821" marB="44821"/>
                </a:tc>
                <a:tc>
                  <a:txBody>
                    <a:bodyPr/>
                    <a:lstStyle/>
                    <a:p>
                      <a:pPr algn="ctr"/>
                      <a:r>
                        <a:rPr lang="en-US" sz="1600"/>
                        <a:t>No</a:t>
                      </a:r>
                      <a:endParaRPr lang="en-US" sz="1600" dirty="0"/>
                    </a:p>
                  </a:txBody>
                  <a:tcPr marL="89642" marR="89642" marT="44821" marB="44821"/>
                </a:tc>
                <a:tc>
                  <a:txBody>
                    <a:bodyPr/>
                    <a:lstStyle/>
                    <a:p>
                      <a:pPr algn="ctr"/>
                      <a:r>
                        <a:rPr lang="en-US" sz="1600" dirty="0"/>
                        <a:t>Yes</a:t>
                      </a:r>
                    </a:p>
                  </a:txBody>
                  <a:tcPr marL="89642" marR="89642" marT="44821" marB="44821"/>
                </a:tc>
                <a:tc>
                  <a:txBody>
                    <a:bodyPr/>
                    <a:lstStyle/>
                    <a:p>
                      <a:pPr algn="l"/>
                      <a:r>
                        <a:rPr lang="en-US" sz="1600" dirty="0"/>
                        <a:t>You are not seeing impact.  Microsoft has posted.  Workflow is likely: Email leadership, Enable Service Desk for high alert protocol.  Could be a false positive, scoping false positive, real issue for a feature you do not [currently] care about, or a real issue for real users but not enough to trigger user calls or end-to-end monitoring</a:t>
                      </a:r>
                    </a:p>
                  </a:txBody>
                  <a:tcPr marL="89642" marR="89642" marT="44821" marB="44821"/>
                </a:tc>
                <a:extLst>
                  <a:ext uri="{0D108BD9-81ED-4DB2-BD59-A6C34878D82A}">
                    <a16:rowId xmlns:a16="http://schemas.microsoft.com/office/drawing/2014/main" val="2249312250"/>
                  </a:ext>
                </a:extLst>
              </a:tr>
            </a:tbl>
          </a:graphicData>
        </a:graphic>
      </p:graphicFrame>
      <p:sp>
        <p:nvSpPr>
          <p:cNvPr id="2" name="Arrow: Right 1">
            <a:extLst>
              <a:ext uri="{FF2B5EF4-FFF2-40B4-BE49-F238E27FC236}">
                <a16:creationId xmlns:a16="http://schemas.microsoft.com/office/drawing/2014/main" id="{4CACF3DE-9A7C-4887-97C7-361DA7416CBD}"/>
              </a:ext>
            </a:extLst>
          </p:cNvPr>
          <p:cNvSpPr/>
          <p:nvPr/>
        </p:nvSpPr>
        <p:spPr bwMode="auto">
          <a:xfrm>
            <a:off x="35596" y="1034977"/>
            <a:ext cx="2698811" cy="2349030"/>
          </a:xfrm>
          <a:prstGeom prst="righ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latin typeface="Segoe UI"/>
                <a:ea typeface="Segoe UI" pitchFamily="34" charset="0"/>
                <a:cs typeface="Segoe UI" pitchFamily="34" charset="0"/>
              </a:rPr>
              <a:t>Codify + Streamline Workflows</a:t>
            </a:r>
          </a:p>
        </p:txBody>
      </p:sp>
    </p:spTree>
    <p:extLst>
      <p:ext uri="{BB962C8B-B14F-4D97-AF65-F5344CB8AC3E}">
        <p14:creationId xmlns:p14="http://schemas.microsoft.com/office/powerpoint/2010/main" val="3494653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C0935A-4415-4AC9-9490-74FF753A50FC}"/>
              </a:ext>
            </a:extLst>
          </p:cNvPr>
          <p:cNvSpPr>
            <a:spLocks noGrp="1"/>
          </p:cNvSpPr>
          <p:nvPr>
            <p:ph type="title"/>
          </p:nvPr>
        </p:nvSpPr>
        <p:spPr/>
        <p:txBody>
          <a:bodyPr vert="horz" lIns="91440" tIns="45720" rIns="91440" bIns="45720" rtlCol="0" anchor="ctr">
            <a:normAutofit/>
          </a:bodyPr>
          <a:lstStyle/>
          <a:p>
            <a:r>
              <a:rPr lang="en-US" dirty="0"/>
              <a:t>CloudFit Software Example</a:t>
            </a:r>
          </a:p>
        </p:txBody>
      </p:sp>
      <p:pic>
        <p:nvPicPr>
          <p:cNvPr id="4" name="Picture 3">
            <a:extLst>
              <a:ext uri="{FF2B5EF4-FFF2-40B4-BE49-F238E27FC236}">
                <a16:creationId xmlns:a16="http://schemas.microsoft.com/office/drawing/2014/main" id="{346B6B10-D1DC-489A-BBBF-6F5C781D50E3}"/>
              </a:ext>
            </a:extLst>
          </p:cNvPr>
          <p:cNvPicPr>
            <a:picLocks noChangeAspect="1"/>
          </p:cNvPicPr>
          <p:nvPr/>
        </p:nvPicPr>
        <p:blipFill>
          <a:blip r:embed="rId2"/>
          <a:stretch>
            <a:fillRect/>
          </a:stretch>
        </p:blipFill>
        <p:spPr>
          <a:xfrm>
            <a:off x="1006550" y="1325563"/>
            <a:ext cx="10178897" cy="4860423"/>
          </a:xfrm>
          <a:prstGeom prst="rect">
            <a:avLst/>
          </a:prstGeom>
        </p:spPr>
      </p:pic>
    </p:spTree>
    <p:extLst>
      <p:ext uri="{BB962C8B-B14F-4D97-AF65-F5344CB8AC3E}">
        <p14:creationId xmlns:p14="http://schemas.microsoft.com/office/powerpoint/2010/main" val="347963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D878-C50C-4267-B0AB-A3E094375DD3}"/>
              </a:ext>
            </a:extLst>
          </p:cNvPr>
          <p:cNvSpPr>
            <a:spLocks noGrp="1"/>
          </p:cNvSpPr>
          <p:nvPr>
            <p:ph type="title"/>
          </p:nvPr>
        </p:nvSpPr>
        <p:spPr/>
        <p:txBody>
          <a:bodyPr/>
          <a:lstStyle/>
          <a:p>
            <a:r>
              <a:rPr lang="en-US" sz="4400" dirty="0"/>
              <a:t>Service Desk and Normal Incident Management</a:t>
            </a:r>
          </a:p>
        </p:txBody>
      </p:sp>
      <p:sp>
        <p:nvSpPr>
          <p:cNvPr id="4" name="Text Placeholder 3">
            <a:extLst>
              <a:ext uri="{FF2B5EF4-FFF2-40B4-BE49-F238E27FC236}">
                <a16:creationId xmlns:a16="http://schemas.microsoft.com/office/drawing/2014/main" id="{B0CA31B7-A058-6D43-B810-7D1F007B2F9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71751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637BC-569D-4D4B-BBEE-2ED900F2DDC7}"/>
              </a:ext>
            </a:extLst>
          </p:cNvPr>
          <p:cNvSpPr>
            <a:spLocks noGrp="1"/>
          </p:cNvSpPr>
          <p:nvPr>
            <p:ph type="title"/>
          </p:nvPr>
        </p:nvSpPr>
        <p:spPr/>
        <p:txBody>
          <a:bodyPr/>
          <a:lstStyle/>
          <a:p>
            <a:r>
              <a:rPr lang="en-US" dirty="0"/>
              <a:t>The Customary Enterprise Service Desk</a:t>
            </a:r>
          </a:p>
        </p:txBody>
      </p:sp>
      <p:sp>
        <p:nvSpPr>
          <p:cNvPr id="3" name="Text Placeholder 2">
            <a:extLst>
              <a:ext uri="{FF2B5EF4-FFF2-40B4-BE49-F238E27FC236}">
                <a16:creationId xmlns:a16="http://schemas.microsoft.com/office/drawing/2014/main" id="{B24B8743-89CF-4065-A87F-BCC7467D7C26}"/>
              </a:ext>
            </a:extLst>
          </p:cNvPr>
          <p:cNvSpPr>
            <a:spLocks noGrp="1"/>
          </p:cNvSpPr>
          <p:nvPr>
            <p:ph idx="1"/>
          </p:nvPr>
        </p:nvSpPr>
        <p:spPr/>
        <p:txBody>
          <a:bodyPr/>
          <a:lstStyle/>
          <a:p>
            <a:pPr marL="0" indent="0">
              <a:buNone/>
            </a:pPr>
            <a:r>
              <a:rPr lang="en-US" dirty="0" err="1"/>
              <a:t>User</a:t>
            </a:r>
            <a:r>
              <a:rPr lang="en-US" dirty="0" err="1">
                <a:sym typeface="Wingdings" panose="05000000000000000000" pitchFamily="2" charset="2"/>
              </a:rPr>
              <a:t>Tier</a:t>
            </a:r>
            <a:r>
              <a:rPr lang="en-US" dirty="0">
                <a:sym typeface="Wingdings" panose="05000000000000000000" pitchFamily="2" charset="2"/>
              </a:rPr>
              <a:t> 1 (log the call, follow a script)</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Tier 1Tier 2 (follow a script with increased permissions)</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Tier 2Tier 3 (go off-script to resolve the issue. eventually push knowledge down to lower tiers)</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Tier 3Microsoft (start with wizards)</a:t>
            </a:r>
            <a:endParaRPr lang="en-US" dirty="0"/>
          </a:p>
        </p:txBody>
      </p:sp>
    </p:spTree>
    <p:extLst>
      <p:ext uri="{BB962C8B-B14F-4D97-AF65-F5344CB8AC3E}">
        <p14:creationId xmlns:p14="http://schemas.microsoft.com/office/powerpoint/2010/main" val="29119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637BC-569D-4D4B-BBEE-2ED900F2DDC7}"/>
              </a:ext>
            </a:extLst>
          </p:cNvPr>
          <p:cNvSpPr>
            <a:spLocks noGrp="1"/>
          </p:cNvSpPr>
          <p:nvPr>
            <p:ph type="title"/>
          </p:nvPr>
        </p:nvSpPr>
        <p:spPr/>
        <p:txBody>
          <a:bodyPr/>
          <a:lstStyle/>
          <a:p>
            <a:r>
              <a:rPr lang="en-US" dirty="0"/>
              <a:t>The Customary Enterprise Service Desk</a:t>
            </a:r>
          </a:p>
        </p:txBody>
      </p:sp>
      <p:sp>
        <p:nvSpPr>
          <p:cNvPr id="3" name="Text Placeholder 2">
            <a:extLst>
              <a:ext uri="{FF2B5EF4-FFF2-40B4-BE49-F238E27FC236}">
                <a16:creationId xmlns:a16="http://schemas.microsoft.com/office/drawing/2014/main" id="{B24B8743-89CF-4065-A87F-BCC7467D7C26}"/>
              </a:ext>
            </a:extLst>
          </p:cNvPr>
          <p:cNvSpPr>
            <a:spLocks noGrp="1"/>
          </p:cNvSpPr>
          <p:nvPr>
            <p:ph idx="1"/>
          </p:nvPr>
        </p:nvSpPr>
        <p:spPr/>
        <p:txBody>
          <a:bodyPr/>
          <a:lstStyle/>
          <a:p>
            <a:pPr marL="0" indent="0">
              <a:buNone/>
            </a:pPr>
            <a:r>
              <a:rPr lang="en-US" dirty="0" err="1"/>
              <a:t>User</a:t>
            </a:r>
            <a:r>
              <a:rPr lang="en-US" dirty="0" err="1">
                <a:sym typeface="Wingdings" panose="05000000000000000000" pitchFamily="2" charset="2"/>
              </a:rPr>
              <a:t>Tier</a:t>
            </a:r>
            <a:r>
              <a:rPr lang="en-US" dirty="0">
                <a:sym typeface="Wingdings" panose="05000000000000000000" pitchFamily="2" charset="2"/>
              </a:rPr>
              <a:t> 1 (log the call, follow a script)</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Tier 1Tier 2 (follow a script with increased permissions)</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Tier 2Tier 3 (go off-script to resolve the issue. eventually push knowledge down to lower tiers)</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Tier 3Microsoft (start with </a:t>
            </a:r>
            <a:r>
              <a:rPr lang="en-US" dirty="0">
                <a:solidFill>
                  <a:srgbClr val="FF0000"/>
                </a:solidFill>
                <a:sym typeface="Wingdings" panose="05000000000000000000" pitchFamily="2" charset="2"/>
              </a:rPr>
              <a:t>wizards</a:t>
            </a:r>
            <a:r>
              <a:rPr lang="en-US" dirty="0">
                <a:sym typeface="Wingdings" panose="05000000000000000000" pitchFamily="2" charset="2"/>
              </a:rPr>
              <a:t>)</a:t>
            </a:r>
            <a:endParaRPr lang="en-US" dirty="0"/>
          </a:p>
        </p:txBody>
      </p:sp>
      <p:sp>
        <p:nvSpPr>
          <p:cNvPr id="4" name="Rectangle: Rounded Corners 3">
            <a:extLst>
              <a:ext uri="{FF2B5EF4-FFF2-40B4-BE49-F238E27FC236}">
                <a16:creationId xmlns:a16="http://schemas.microsoft.com/office/drawing/2014/main" id="{5BDFB447-41FA-4FBD-8F91-DBE7BB5FC583}"/>
              </a:ext>
            </a:extLst>
          </p:cNvPr>
          <p:cNvSpPr/>
          <p:nvPr/>
        </p:nvSpPr>
        <p:spPr bwMode="auto">
          <a:xfrm>
            <a:off x="7285220" y="2532575"/>
            <a:ext cx="4904653" cy="299986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latin typeface="Segoe UI"/>
                <a:ea typeface="Segoe UI" pitchFamily="34" charset="0"/>
                <a:cs typeface="Segoe UI" pitchFamily="34" charset="0"/>
              </a:rPr>
              <a:t>Why not just give the wizards to tier 1 and/or tier 2?</a:t>
            </a:r>
          </a:p>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latin typeface="Segoe UI"/>
                <a:ea typeface="Segoe UI" pitchFamily="34" charset="0"/>
                <a:cs typeface="Segoe UI" pitchFamily="34" charset="0"/>
              </a:rPr>
              <a:t>For that matter, if appropriate, why not give the wizards to the end-user prior to their calling the help desk?</a:t>
            </a:r>
          </a:p>
        </p:txBody>
      </p:sp>
      <p:cxnSp>
        <p:nvCxnSpPr>
          <p:cNvPr id="6" name="Straight Arrow Connector 5">
            <a:extLst>
              <a:ext uri="{FF2B5EF4-FFF2-40B4-BE49-F238E27FC236}">
                <a16:creationId xmlns:a16="http://schemas.microsoft.com/office/drawing/2014/main" id="{C51C750F-EA11-46F3-B48E-CF1180762F55}"/>
              </a:ext>
            </a:extLst>
          </p:cNvPr>
          <p:cNvCxnSpPr>
            <a:cxnSpLocks/>
          </p:cNvCxnSpPr>
          <p:nvPr/>
        </p:nvCxnSpPr>
        <p:spPr>
          <a:xfrm flipV="1">
            <a:off x="5756223" y="4152276"/>
            <a:ext cx="1394085" cy="734517"/>
          </a:xfrm>
          <a:prstGeom prst="straightConnector1">
            <a:avLst/>
          </a:prstGeom>
          <a:ln w="57150">
            <a:solidFill>
              <a:schemeClr val="accent2"/>
            </a:solidFill>
            <a:headEnd type="none"/>
            <a:tailEnd type="triangle"/>
          </a:ln>
        </p:spPr>
        <p:style>
          <a:lnRef idx="1">
            <a:schemeClr val="accent6"/>
          </a:lnRef>
          <a:fillRef idx="0">
            <a:schemeClr val="accent6"/>
          </a:fillRef>
          <a:effectRef idx="0">
            <a:schemeClr val="accent6"/>
          </a:effectRef>
          <a:fontRef idx="minor">
            <a:schemeClr val="tx1"/>
          </a:fontRef>
        </p:style>
      </p:cxnSp>
      <p:cxnSp>
        <p:nvCxnSpPr>
          <p:cNvPr id="7" name="Straight Arrow Connector 6">
            <a:extLst>
              <a:ext uri="{FF2B5EF4-FFF2-40B4-BE49-F238E27FC236}">
                <a16:creationId xmlns:a16="http://schemas.microsoft.com/office/drawing/2014/main" id="{AD2EC6A1-6406-4CB2-B0B2-54A5CE723D32}"/>
              </a:ext>
            </a:extLst>
          </p:cNvPr>
          <p:cNvCxnSpPr>
            <a:cxnSpLocks/>
          </p:cNvCxnSpPr>
          <p:nvPr/>
        </p:nvCxnSpPr>
        <p:spPr>
          <a:xfrm flipH="1" flipV="1">
            <a:off x="2375710" y="1708882"/>
            <a:ext cx="5104382" cy="2443394"/>
          </a:xfrm>
          <a:prstGeom prst="straightConnector1">
            <a:avLst/>
          </a:prstGeom>
          <a:ln w="57150">
            <a:solidFill>
              <a:schemeClr val="accent2"/>
            </a:solidFill>
            <a:headEnd type="none"/>
            <a:tailEnd type="triangle"/>
          </a:ln>
        </p:spPr>
        <p:style>
          <a:lnRef idx="1">
            <a:schemeClr val="accent6"/>
          </a:lnRef>
          <a:fillRef idx="0">
            <a:schemeClr val="accent6"/>
          </a:fillRef>
          <a:effectRef idx="0">
            <a:schemeClr val="accent6"/>
          </a:effectRef>
          <a:fontRef idx="minor">
            <a:schemeClr val="tx1"/>
          </a:fontRef>
        </p:style>
      </p:cxnSp>
      <p:cxnSp>
        <p:nvCxnSpPr>
          <p:cNvPr id="9" name="Straight Arrow Connector 8">
            <a:extLst>
              <a:ext uri="{FF2B5EF4-FFF2-40B4-BE49-F238E27FC236}">
                <a16:creationId xmlns:a16="http://schemas.microsoft.com/office/drawing/2014/main" id="{D1A3B9D5-5065-40D2-A774-5FFF1E3A9464}"/>
              </a:ext>
            </a:extLst>
          </p:cNvPr>
          <p:cNvCxnSpPr>
            <a:cxnSpLocks/>
          </p:cNvCxnSpPr>
          <p:nvPr/>
        </p:nvCxnSpPr>
        <p:spPr>
          <a:xfrm flipH="1" flipV="1">
            <a:off x="1424068" y="1708880"/>
            <a:ext cx="6056024" cy="2443396"/>
          </a:xfrm>
          <a:prstGeom prst="straightConnector1">
            <a:avLst/>
          </a:prstGeom>
          <a:ln w="57150">
            <a:solidFill>
              <a:schemeClr val="accent2"/>
            </a:solidFill>
            <a:headEnd type="none"/>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30742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9507B-0282-4F7C-B67B-91BAC5DA3975}"/>
              </a:ext>
            </a:extLst>
          </p:cNvPr>
          <p:cNvSpPr>
            <a:spLocks noGrp="1"/>
          </p:cNvSpPr>
          <p:nvPr>
            <p:ph type="title"/>
          </p:nvPr>
        </p:nvSpPr>
        <p:spPr/>
        <p:txBody>
          <a:bodyPr/>
          <a:lstStyle/>
          <a:p>
            <a:r>
              <a:rPr lang="en-US" dirty="0"/>
              <a:t>Just a few examples...</a:t>
            </a:r>
          </a:p>
        </p:txBody>
      </p:sp>
      <p:sp>
        <p:nvSpPr>
          <p:cNvPr id="4" name="Text Placeholder 3">
            <a:extLst>
              <a:ext uri="{FF2B5EF4-FFF2-40B4-BE49-F238E27FC236}">
                <a16:creationId xmlns:a16="http://schemas.microsoft.com/office/drawing/2014/main" id="{790498EE-920F-AC40-8252-F86FCF9A3E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23252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34FC-F8D5-422A-87C1-9D6A943C1DD7}"/>
              </a:ext>
            </a:extLst>
          </p:cNvPr>
          <p:cNvSpPr>
            <a:spLocks noGrp="1"/>
          </p:cNvSpPr>
          <p:nvPr>
            <p:ph type="title"/>
          </p:nvPr>
        </p:nvSpPr>
        <p:spPr/>
        <p:txBody>
          <a:bodyPr/>
          <a:lstStyle/>
          <a:p>
            <a:r>
              <a:rPr lang="en-US" dirty="0"/>
              <a:t>Remote Connectivity Analyzer</a:t>
            </a:r>
          </a:p>
        </p:txBody>
      </p:sp>
      <p:sp>
        <p:nvSpPr>
          <p:cNvPr id="4" name="Rectangle 3">
            <a:extLst>
              <a:ext uri="{FF2B5EF4-FFF2-40B4-BE49-F238E27FC236}">
                <a16:creationId xmlns:a16="http://schemas.microsoft.com/office/drawing/2014/main" id="{DFF812A7-7015-499E-A648-67C66F14FAC4}"/>
              </a:ext>
            </a:extLst>
          </p:cNvPr>
          <p:cNvSpPr/>
          <p:nvPr/>
        </p:nvSpPr>
        <p:spPr>
          <a:xfrm>
            <a:off x="163287" y="6075460"/>
            <a:ext cx="4018932" cy="362072"/>
          </a:xfrm>
          <a:prstGeom prst="rect">
            <a:avLst/>
          </a:prstGeom>
        </p:spPr>
        <p:txBody>
          <a:bodyPr wrap="none">
            <a:spAutoFit/>
          </a:bodyPr>
          <a:lstStyle/>
          <a:p>
            <a:pPr defTabSz="914367"/>
            <a:r>
              <a:rPr lang="en-US" sz="1765" dirty="0">
                <a:solidFill>
                  <a:srgbClr val="505050"/>
                </a:solidFill>
                <a:latin typeface="Segoe UI"/>
              </a:rPr>
              <a:t>https://testconnectivity.microsoft.com/</a:t>
            </a:r>
          </a:p>
        </p:txBody>
      </p:sp>
      <p:pic>
        <p:nvPicPr>
          <p:cNvPr id="5" name="Picture 4">
            <a:extLst>
              <a:ext uri="{FF2B5EF4-FFF2-40B4-BE49-F238E27FC236}">
                <a16:creationId xmlns:a16="http://schemas.microsoft.com/office/drawing/2014/main" id="{98DABEC4-C691-4CEE-8C02-E0F8ACB7EAD6}"/>
              </a:ext>
            </a:extLst>
          </p:cNvPr>
          <p:cNvPicPr>
            <a:picLocks noChangeAspect="1"/>
          </p:cNvPicPr>
          <p:nvPr/>
        </p:nvPicPr>
        <p:blipFill>
          <a:blip r:embed="rId3"/>
          <a:stretch>
            <a:fillRect/>
          </a:stretch>
        </p:blipFill>
        <p:spPr>
          <a:xfrm>
            <a:off x="628867" y="1219826"/>
            <a:ext cx="10408326" cy="4855634"/>
          </a:xfrm>
          <a:prstGeom prst="rect">
            <a:avLst/>
          </a:prstGeom>
        </p:spPr>
      </p:pic>
      <p:sp>
        <p:nvSpPr>
          <p:cNvPr id="6" name="Arrow: Left 5">
            <a:extLst>
              <a:ext uri="{FF2B5EF4-FFF2-40B4-BE49-F238E27FC236}">
                <a16:creationId xmlns:a16="http://schemas.microsoft.com/office/drawing/2014/main" id="{34C9C12A-AFEE-45EE-8B31-FB2FEE19903F}"/>
              </a:ext>
            </a:extLst>
          </p:cNvPr>
          <p:cNvSpPr/>
          <p:nvPr/>
        </p:nvSpPr>
        <p:spPr bwMode="auto">
          <a:xfrm>
            <a:off x="6650164" y="1561448"/>
            <a:ext cx="5378549" cy="1045829"/>
          </a:xfrm>
          <a:prstGeom prst="leftArrow">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err="1">
                <a:gradFill>
                  <a:gsLst>
                    <a:gs pos="0">
                      <a:srgbClr val="FFFFFF"/>
                    </a:gs>
                    <a:gs pos="100000">
                      <a:srgbClr val="FFFFFF"/>
                    </a:gs>
                  </a:gsLst>
                  <a:lin ang="5400000" scaled="0"/>
                </a:gradFill>
                <a:latin typeface="Segoe UI"/>
                <a:ea typeface="Segoe UI" pitchFamily="34" charset="0"/>
                <a:cs typeface="Segoe UI" pitchFamily="34" charset="0"/>
              </a:rPr>
              <a:t>SaRA</a:t>
            </a:r>
            <a:r>
              <a:rPr lang="en-US" sz="2353" dirty="0">
                <a:gradFill>
                  <a:gsLst>
                    <a:gs pos="0">
                      <a:srgbClr val="FFFFFF"/>
                    </a:gs>
                    <a:gs pos="100000">
                      <a:srgbClr val="FFFFFF"/>
                    </a:gs>
                  </a:gsLst>
                  <a:lin ang="5400000" scaled="0"/>
                </a:gradFill>
                <a:latin typeface="Segoe UI"/>
                <a:ea typeface="Segoe UI" pitchFamily="34" charset="0"/>
                <a:cs typeface="Segoe UI" pitchFamily="34" charset="0"/>
              </a:rPr>
              <a:t> tool</a:t>
            </a:r>
          </a:p>
        </p:txBody>
      </p:sp>
      <p:sp>
        <p:nvSpPr>
          <p:cNvPr id="9" name="Arrow: Left 8">
            <a:extLst>
              <a:ext uri="{FF2B5EF4-FFF2-40B4-BE49-F238E27FC236}">
                <a16:creationId xmlns:a16="http://schemas.microsoft.com/office/drawing/2014/main" id="{481F4A04-6156-4DCC-BD9D-99A858CA1EB7}"/>
              </a:ext>
            </a:extLst>
          </p:cNvPr>
          <p:cNvSpPr/>
          <p:nvPr/>
        </p:nvSpPr>
        <p:spPr bwMode="auto">
          <a:xfrm>
            <a:off x="6650164" y="5210667"/>
            <a:ext cx="5378549" cy="1045829"/>
          </a:xfrm>
          <a:prstGeom prst="leftArrow">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latin typeface="Segoe UI"/>
                <a:ea typeface="Segoe UI" pitchFamily="34" charset="0"/>
                <a:cs typeface="Segoe UI" pitchFamily="34" charset="0"/>
              </a:rPr>
              <a:t>User-Experience Tests</a:t>
            </a:r>
          </a:p>
        </p:txBody>
      </p:sp>
    </p:spTree>
    <p:extLst>
      <p:ext uri="{BB962C8B-B14F-4D97-AF65-F5344CB8AC3E}">
        <p14:creationId xmlns:p14="http://schemas.microsoft.com/office/powerpoint/2010/main" val="330371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D878-C50C-4267-B0AB-A3E094375DD3}"/>
              </a:ext>
            </a:extLst>
          </p:cNvPr>
          <p:cNvSpPr>
            <a:spLocks noGrp="1"/>
          </p:cNvSpPr>
          <p:nvPr>
            <p:ph type="title"/>
          </p:nvPr>
        </p:nvSpPr>
        <p:spPr/>
        <p:txBody>
          <a:bodyPr/>
          <a:lstStyle/>
          <a:p>
            <a:r>
              <a:rPr lang="en-US" dirty="0"/>
              <a:t>Digital Transformation</a:t>
            </a:r>
          </a:p>
        </p:txBody>
      </p:sp>
      <p:sp>
        <p:nvSpPr>
          <p:cNvPr id="5" name="Text Placeholder 4">
            <a:extLst>
              <a:ext uri="{FF2B5EF4-FFF2-40B4-BE49-F238E27FC236}">
                <a16:creationId xmlns:a16="http://schemas.microsoft.com/office/drawing/2014/main" id="{C80D443A-2994-DE42-A02C-7E5487D09B0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71199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18527-48A6-4510-9ECB-BDDB0CD00972}"/>
              </a:ext>
            </a:extLst>
          </p:cNvPr>
          <p:cNvSpPr>
            <a:spLocks noGrp="1"/>
          </p:cNvSpPr>
          <p:nvPr>
            <p:ph type="title"/>
          </p:nvPr>
        </p:nvSpPr>
        <p:spPr/>
        <p:txBody>
          <a:bodyPr/>
          <a:lstStyle/>
          <a:p>
            <a:r>
              <a:rPr lang="en-US" dirty="0"/>
              <a:t>Skype Troubleshooter</a:t>
            </a:r>
          </a:p>
        </p:txBody>
      </p:sp>
      <p:pic>
        <p:nvPicPr>
          <p:cNvPr id="4" name="Picture 3">
            <a:extLst>
              <a:ext uri="{FF2B5EF4-FFF2-40B4-BE49-F238E27FC236}">
                <a16:creationId xmlns:a16="http://schemas.microsoft.com/office/drawing/2014/main" id="{9CA83EB9-B505-44CF-9B09-7A53C5B3F972}"/>
              </a:ext>
            </a:extLst>
          </p:cNvPr>
          <p:cNvPicPr>
            <a:picLocks noChangeAspect="1"/>
          </p:cNvPicPr>
          <p:nvPr/>
        </p:nvPicPr>
        <p:blipFill>
          <a:blip r:embed="rId3"/>
          <a:stretch>
            <a:fillRect/>
          </a:stretch>
        </p:blipFill>
        <p:spPr>
          <a:xfrm>
            <a:off x="573701" y="1149399"/>
            <a:ext cx="11044596" cy="5121761"/>
          </a:xfrm>
          <a:prstGeom prst="rect">
            <a:avLst/>
          </a:prstGeom>
        </p:spPr>
      </p:pic>
      <p:sp>
        <p:nvSpPr>
          <p:cNvPr id="5" name="Rectangle 4">
            <a:extLst>
              <a:ext uri="{FF2B5EF4-FFF2-40B4-BE49-F238E27FC236}">
                <a16:creationId xmlns:a16="http://schemas.microsoft.com/office/drawing/2014/main" id="{7770DBD4-6F74-4B35-B99B-D0D0F13B1104}"/>
              </a:ext>
            </a:extLst>
          </p:cNvPr>
          <p:cNvSpPr/>
          <p:nvPr/>
        </p:nvSpPr>
        <p:spPr>
          <a:xfrm>
            <a:off x="270162" y="6094996"/>
            <a:ext cx="7449466" cy="362072"/>
          </a:xfrm>
          <a:prstGeom prst="rect">
            <a:avLst/>
          </a:prstGeom>
        </p:spPr>
        <p:txBody>
          <a:bodyPr wrap="square">
            <a:spAutoFit/>
          </a:bodyPr>
          <a:lstStyle/>
          <a:p>
            <a:pPr defTabSz="914367"/>
            <a:r>
              <a:rPr lang="en-US" sz="1765" dirty="0">
                <a:solidFill>
                  <a:srgbClr val="505050"/>
                </a:solidFill>
                <a:latin typeface="Segoe UI"/>
              </a:rPr>
              <a:t>https://www.skypeoperationsframework.com/TroubleshootGuide</a:t>
            </a:r>
          </a:p>
        </p:txBody>
      </p:sp>
    </p:spTree>
    <p:extLst>
      <p:ext uri="{BB962C8B-B14F-4D97-AF65-F5344CB8AC3E}">
        <p14:creationId xmlns:p14="http://schemas.microsoft.com/office/powerpoint/2010/main" val="3090733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2BDA-A1C4-4726-91D0-04C764E84F8C}"/>
              </a:ext>
            </a:extLst>
          </p:cNvPr>
          <p:cNvSpPr>
            <a:spLocks noGrp="1"/>
          </p:cNvSpPr>
          <p:nvPr>
            <p:ph type="title"/>
          </p:nvPr>
        </p:nvSpPr>
        <p:spPr/>
        <p:txBody>
          <a:bodyPr/>
          <a:lstStyle/>
          <a:p>
            <a:r>
              <a:rPr lang="en-US" dirty="0"/>
              <a:t>Admin Portal</a:t>
            </a:r>
          </a:p>
        </p:txBody>
      </p:sp>
      <p:pic>
        <p:nvPicPr>
          <p:cNvPr id="4" name="Picture 3">
            <a:extLst>
              <a:ext uri="{FF2B5EF4-FFF2-40B4-BE49-F238E27FC236}">
                <a16:creationId xmlns:a16="http://schemas.microsoft.com/office/drawing/2014/main" id="{96B09566-802C-4CD6-8BBA-A3FAC6963DBA}"/>
              </a:ext>
            </a:extLst>
          </p:cNvPr>
          <p:cNvPicPr>
            <a:picLocks noChangeAspect="1"/>
          </p:cNvPicPr>
          <p:nvPr/>
        </p:nvPicPr>
        <p:blipFill>
          <a:blip r:embed="rId3"/>
          <a:stretch>
            <a:fillRect/>
          </a:stretch>
        </p:blipFill>
        <p:spPr>
          <a:xfrm>
            <a:off x="373348" y="1449395"/>
            <a:ext cx="11445301" cy="3959210"/>
          </a:xfrm>
          <a:prstGeom prst="rect">
            <a:avLst/>
          </a:prstGeom>
        </p:spPr>
      </p:pic>
    </p:spTree>
    <p:extLst>
      <p:ext uri="{BB962C8B-B14F-4D97-AF65-F5344CB8AC3E}">
        <p14:creationId xmlns:p14="http://schemas.microsoft.com/office/powerpoint/2010/main" val="3223920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D878-C50C-4267-B0AB-A3E094375DD3}"/>
              </a:ext>
            </a:extLst>
          </p:cNvPr>
          <p:cNvSpPr>
            <a:spLocks noGrp="1"/>
          </p:cNvSpPr>
          <p:nvPr>
            <p:ph type="title"/>
          </p:nvPr>
        </p:nvSpPr>
        <p:spPr/>
        <p:txBody>
          <a:bodyPr/>
          <a:lstStyle/>
          <a:p>
            <a:r>
              <a:rPr lang="en-US" dirty="0"/>
              <a:t>Evergreen Management</a:t>
            </a:r>
          </a:p>
        </p:txBody>
      </p:sp>
      <p:sp>
        <p:nvSpPr>
          <p:cNvPr id="4" name="Text Placeholder 3">
            <a:extLst>
              <a:ext uri="{FF2B5EF4-FFF2-40B4-BE49-F238E27FC236}">
                <a16:creationId xmlns:a16="http://schemas.microsoft.com/office/drawing/2014/main" id="{6095444A-B0D2-D342-BD5A-649C6FE41D8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38606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normAutofit/>
          </a:bodyPr>
          <a:lstStyle/>
          <a:p>
            <a:r>
              <a:rPr lang="en-US" dirty="0"/>
              <a:t>Office 365 Service Communications API</a:t>
            </a:r>
            <a:br>
              <a:rPr lang="en-US" dirty="0"/>
            </a:br>
            <a:r>
              <a:rPr lang="en-US" i="1" dirty="0"/>
              <a:t>integrate with your Change/Release tools</a:t>
            </a:r>
            <a:endParaRPr lang="en-US" dirty="0"/>
          </a:p>
        </p:txBody>
      </p:sp>
      <p:pic>
        <p:nvPicPr>
          <p:cNvPr id="4" name="Picture 3">
            <a:extLst>
              <a:ext uri="{FF2B5EF4-FFF2-40B4-BE49-F238E27FC236}">
                <a16:creationId xmlns:a16="http://schemas.microsoft.com/office/drawing/2014/main" id="{74EDA8B0-9293-40A1-BFED-25D233BD0457}"/>
              </a:ext>
            </a:extLst>
          </p:cNvPr>
          <p:cNvPicPr>
            <a:picLocks noChangeAspect="1"/>
          </p:cNvPicPr>
          <p:nvPr/>
        </p:nvPicPr>
        <p:blipFill>
          <a:blip r:embed="rId3"/>
          <a:stretch>
            <a:fillRect/>
          </a:stretch>
        </p:blipFill>
        <p:spPr>
          <a:xfrm>
            <a:off x="1141001" y="2009661"/>
            <a:ext cx="9912320" cy="3510997"/>
          </a:xfrm>
          <a:prstGeom prst="rect">
            <a:avLst/>
          </a:prstGeom>
        </p:spPr>
      </p:pic>
      <p:sp>
        <p:nvSpPr>
          <p:cNvPr id="2" name="Flowchart: Process 1">
            <a:extLst>
              <a:ext uri="{FF2B5EF4-FFF2-40B4-BE49-F238E27FC236}">
                <a16:creationId xmlns:a16="http://schemas.microsoft.com/office/drawing/2014/main" id="{7AC070AD-7625-4D7E-A71E-4ED5E414A050}"/>
              </a:ext>
            </a:extLst>
          </p:cNvPr>
          <p:cNvSpPr/>
          <p:nvPr/>
        </p:nvSpPr>
        <p:spPr bwMode="auto">
          <a:xfrm>
            <a:off x="6469510" y="2831384"/>
            <a:ext cx="747021" cy="448212"/>
          </a:xfrm>
          <a:prstGeom prst="flowChartProcess">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1961" dirty="0">
                <a:gradFill>
                  <a:gsLst>
                    <a:gs pos="0">
                      <a:srgbClr val="FFFFFF"/>
                    </a:gs>
                    <a:gs pos="100000">
                      <a:srgbClr val="FFFFFF"/>
                    </a:gs>
                  </a:gsLst>
                  <a:lin ang="5400000" scaled="0"/>
                </a:gradFill>
                <a:latin typeface="Segoe UI"/>
                <a:ea typeface="Segoe UI" pitchFamily="34" charset="0"/>
                <a:cs typeface="Segoe UI" pitchFamily="34" charset="0"/>
              </a:rPr>
              <a:t>API</a:t>
            </a:r>
          </a:p>
        </p:txBody>
      </p:sp>
      <p:sp>
        <p:nvSpPr>
          <p:cNvPr id="6" name="Rectangle 5">
            <a:extLst>
              <a:ext uri="{FF2B5EF4-FFF2-40B4-BE49-F238E27FC236}">
                <a16:creationId xmlns:a16="http://schemas.microsoft.com/office/drawing/2014/main" id="{9A829F11-9C38-413F-9EBC-EA1A7D8055B4}"/>
              </a:ext>
            </a:extLst>
          </p:cNvPr>
          <p:cNvSpPr/>
          <p:nvPr/>
        </p:nvSpPr>
        <p:spPr>
          <a:xfrm>
            <a:off x="450603" y="6046202"/>
            <a:ext cx="5646557" cy="362072"/>
          </a:xfrm>
          <a:prstGeom prst="rect">
            <a:avLst/>
          </a:prstGeom>
        </p:spPr>
        <p:txBody>
          <a:bodyPr wrap="none">
            <a:spAutoFit/>
          </a:bodyPr>
          <a:lstStyle/>
          <a:p>
            <a:pPr defTabSz="914367"/>
            <a:r>
              <a:rPr lang="en-US" sz="1765" dirty="0">
                <a:solidFill>
                  <a:srgbClr val="505050"/>
                </a:solidFill>
                <a:latin typeface="Segoe UI"/>
                <a:hlinkClick r:id="rId4"/>
              </a:rPr>
              <a:t>Leveraging the Office 365 Service Communications API</a:t>
            </a:r>
            <a:endParaRPr lang="en-US" sz="1765" dirty="0">
              <a:solidFill>
                <a:srgbClr val="505050"/>
              </a:solidFill>
              <a:latin typeface="Segoe UI"/>
            </a:endParaRPr>
          </a:p>
        </p:txBody>
      </p:sp>
    </p:spTree>
    <p:extLst>
      <p:ext uri="{BB962C8B-B14F-4D97-AF65-F5344CB8AC3E}">
        <p14:creationId xmlns:p14="http://schemas.microsoft.com/office/powerpoint/2010/main" val="1300214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89DE-7C11-44B9-8FA2-99267B408AA8}"/>
              </a:ext>
            </a:extLst>
          </p:cNvPr>
          <p:cNvSpPr>
            <a:spLocks noGrp="1"/>
          </p:cNvSpPr>
          <p:nvPr>
            <p:ph type="title"/>
          </p:nvPr>
        </p:nvSpPr>
        <p:spPr/>
        <p:txBody>
          <a:bodyPr/>
          <a:lstStyle/>
          <a:p>
            <a:r>
              <a:rPr lang="en-US" dirty="0"/>
              <a:t>Change and Release Communications</a:t>
            </a:r>
          </a:p>
        </p:txBody>
      </p:sp>
      <p:graphicFrame>
        <p:nvGraphicFramePr>
          <p:cNvPr id="5" name="Table 4">
            <a:extLst>
              <a:ext uri="{FF2B5EF4-FFF2-40B4-BE49-F238E27FC236}">
                <a16:creationId xmlns:a16="http://schemas.microsoft.com/office/drawing/2014/main" id="{C2EBC918-1209-49DC-A13C-DBD2F180F2FB}"/>
              </a:ext>
            </a:extLst>
          </p:cNvPr>
          <p:cNvGraphicFramePr>
            <a:graphicFrameLocks noGrp="1"/>
          </p:cNvGraphicFramePr>
          <p:nvPr>
            <p:extLst/>
          </p:nvPr>
        </p:nvGraphicFramePr>
        <p:xfrm>
          <a:off x="112254" y="3503702"/>
          <a:ext cx="11969815" cy="2886610"/>
        </p:xfrm>
        <a:graphic>
          <a:graphicData uri="http://schemas.openxmlformats.org/drawingml/2006/table">
            <a:tbl>
              <a:tblPr firstRow="1" bandRow="1">
                <a:tableStyleId>{5C22544A-7EE6-4342-B048-85BDC9FD1C3A}</a:tableStyleId>
              </a:tblPr>
              <a:tblGrid>
                <a:gridCol w="1287419">
                  <a:extLst>
                    <a:ext uri="{9D8B030D-6E8A-4147-A177-3AD203B41FA5}">
                      <a16:colId xmlns:a16="http://schemas.microsoft.com/office/drawing/2014/main" val="3112331888"/>
                    </a:ext>
                  </a:extLst>
                </a:gridCol>
                <a:gridCol w="6200272">
                  <a:extLst>
                    <a:ext uri="{9D8B030D-6E8A-4147-A177-3AD203B41FA5}">
                      <a16:colId xmlns:a16="http://schemas.microsoft.com/office/drawing/2014/main" val="3388085157"/>
                    </a:ext>
                  </a:extLst>
                </a:gridCol>
                <a:gridCol w="2016956">
                  <a:extLst>
                    <a:ext uri="{9D8B030D-6E8A-4147-A177-3AD203B41FA5}">
                      <a16:colId xmlns:a16="http://schemas.microsoft.com/office/drawing/2014/main" val="2944613753"/>
                    </a:ext>
                  </a:extLst>
                </a:gridCol>
                <a:gridCol w="2465168">
                  <a:extLst>
                    <a:ext uri="{9D8B030D-6E8A-4147-A177-3AD203B41FA5}">
                      <a16:colId xmlns:a16="http://schemas.microsoft.com/office/drawing/2014/main" val="613543265"/>
                    </a:ext>
                  </a:extLst>
                </a:gridCol>
              </a:tblGrid>
              <a:tr h="567736">
                <a:tc>
                  <a:txBody>
                    <a:bodyPr/>
                    <a:lstStyle/>
                    <a:p>
                      <a:r>
                        <a:rPr lang="en-US" sz="1600" dirty="0"/>
                        <a:t>Monitoring Scenario</a:t>
                      </a:r>
                    </a:p>
                  </a:txBody>
                  <a:tcPr marL="89642" marR="89642" marT="44821" marB="44821"/>
                </a:tc>
                <a:tc>
                  <a:txBody>
                    <a:bodyPr/>
                    <a:lstStyle/>
                    <a:p>
                      <a:r>
                        <a:rPr lang="en-US" sz="1600" dirty="0"/>
                        <a:t>What?</a:t>
                      </a:r>
                    </a:p>
                  </a:txBody>
                  <a:tcPr marL="89642" marR="89642" marT="44821" marB="44821"/>
                </a:tc>
                <a:tc>
                  <a:txBody>
                    <a:bodyPr/>
                    <a:lstStyle/>
                    <a:p>
                      <a:r>
                        <a:rPr lang="en-US" sz="1600" dirty="0"/>
                        <a:t>API Class</a:t>
                      </a:r>
                    </a:p>
                  </a:txBody>
                  <a:tcPr marL="89642" marR="89642" marT="44821" marB="44821"/>
                </a:tc>
                <a:tc>
                  <a:txBody>
                    <a:bodyPr/>
                    <a:lstStyle/>
                    <a:p>
                      <a:r>
                        <a:rPr lang="en-US" sz="1600" dirty="0"/>
                        <a:t>Admin UI</a:t>
                      </a:r>
                    </a:p>
                  </a:txBody>
                  <a:tcPr marL="89642" marR="89642" marT="44821" marB="44821"/>
                </a:tc>
                <a:extLst>
                  <a:ext uri="{0D108BD9-81ED-4DB2-BD59-A6C34878D82A}">
                    <a16:rowId xmlns:a16="http://schemas.microsoft.com/office/drawing/2014/main" val="3090912719"/>
                  </a:ext>
                </a:extLst>
              </a:tr>
              <a:tr h="567736">
                <a:tc>
                  <a:txBody>
                    <a:bodyPr/>
                    <a:lstStyle/>
                    <a:p>
                      <a:pPr algn="ctr"/>
                      <a:r>
                        <a:rPr lang="en-US" sz="1600" dirty="0"/>
                        <a:t>1</a:t>
                      </a:r>
                    </a:p>
                  </a:txBody>
                  <a:tcPr marL="89642" marR="89642" marT="44821" marB="44821"/>
                </a:tc>
                <a:tc>
                  <a:txBody>
                    <a:bodyPr/>
                    <a:lstStyle/>
                    <a:p>
                      <a:pPr algn="l"/>
                      <a:r>
                        <a:rPr lang="en-US" sz="1600" dirty="0"/>
                        <a:t>Does Microsoft think that I need to know about a potential or confirmed Service Incident?</a:t>
                      </a:r>
                    </a:p>
                  </a:txBody>
                  <a:tcPr marL="89642" marR="89642" marT="44821" marB="44821"/>
                </a:tc>
                <a:tc>
                  <a:txBody>
                    <a:bodyPr/>
                    <a:lstStyle/>
                    <a:p>
                      <a:pPr algn="ctr"/>
                      <a:r>
                        <a:rPr lang="en-US" sz="1600" dirty="0"/>
                        <a:t>Service Incident</a:t>
                      </a:r>
                    </a:p>
                  </a:txBody>
                  <a:tcPr marL="89642" marR="89642" marT="44821" marB="44821"/>
                </a:tc>
                <a:tc>
                  <a:txBody>
                    <a:bodyPr/>
                    <a:lstStyle/>
                    <a:p>
                      <a:pPr algn="ctr"/>
                      <a:r>
                        <a:rPr lang="en-US" sz="1600" dirty="0"/>
                        <a:t>Service Health</a:t>
                      </a:r>
                    </a:p>
                  </a:txBody>
                  <a:tcPr marL="89642" marR="89642" marT="44821" marB="44821"/>
                </a:tc>
                <a:extLst>
                  <a:ext uri="{0D108BD9-81ED-4DB2-BD59-A6C34878D82A}">
                    <a16:rowId xmlns:a16="http://schemas.microsoft.com/office/drawing/2014/main" val="909196962"/>
                  </a:ext>
                </a:extLst>
              </a:tr>
              <a:tr h="567736">
                <a:tc>
                  <a:txBody>
                    <a:bodyPr/>
                    <a:lstStyle/>
                    <a:p>
                      <a:pPr algn="ctr"/>
                      <a:r>
                        <a:rPr lang="en-US" sz="1600" dirty="0"/>
                        <a:t>2</a:t>
                      </a:r>
                    </a:p>
                  </a:txBody>
                  <a:tcPr marL="89642" marR="89642" marT="44821" marB="44821"/>
                </a:tc>
                <a:tc>
                  <a:txBody>
                    <a:bodyPr/>
                    <a:lstStyle/>
                    <a:p>
                      <a:pPr algn="l"/>
                      <a:r>
                        <a:rPr lang="en-US" sz="1600" dirty="0"/>
                        <a:t>Does Microsoft think that I need to take action to get healthy or to stay healthy?</a:t>
                      </a:r>
                    </a:p>
                  </a:txBody>
                  <a:tcPr marL="89642" marR="89642" marT="44821" marB="44821"/>
                </a:tc>
                <a:tc>
                  <a:txBody>
                    <a:bodyPr/>
                    <a:lstStyle/>
                    <a:p>
                      <a:pPr algn="ctr"/>
                      <a:r>
                        <a:rPr lang="en-US" sz="1600" dirty="0"/>
                        <a:t>Message %Prevent%</a:t>
                      </a:r>
                    </a:p>
                  </a:txBody>
                  <a:tcPr marL="89642" marR="89642" marT="44821" marB="44821"/>
                </a:tc>
                <a:tc>
                  <a:txBody>
                    <a:bodyPr/>
                    <a:lstStyle/>
                    <a:p>
                      <a:pPr algn="ctr"/>
                      <a:r>
                        <a:rPr lang="en-US" sz="1600" dirty="0"/>
                        <a:t>Message Center:</a:t>
                      </a:r>
                    </a:p>
                    <a:p>
                      <a:pPr algn="ctr"/>
                      <a:r>
                        <a:rPr lang="en-US" sz="1600" dirty="0"/>
                        <a:t>Prevent or Fix Issues</a:t>
                      </a:r>
                    </a:p>
                  </a:txBody>
                  <a:tcPr marL="89642" marR="89642" marT="44821" marB="44821"/>
                </a:tc>
                <a:extLst>
                  <a:ext uri="{0D108BD9-81ED-4DB2-BD59-A6C34878D82A}">
                    <a16:rowId xmlns:a16="http://schemas.microsoft.com/office/drawing/2014/main" val="3106252725"/>
                  </a:ext>
                </a:extLst>
              </a:tr>
              <a:tr h="567736">
                <a:tc>
                  <a:txBody>
                    <a:bodyPr/>
                    <a:lstStyle/>
                    <a:p>
                      <a:pPr algn="ctr"/>
                      <a:r>
                        <a:rPr lang="en-US" sz="1600" dirty="0"/>
                        <a:t>3</a:t>
                      </a:r>
                    </a:p>
                  </a:txBody>
                  <a:tcPr marL="89642" marR="89642" marT="44821" marB="44821"/>
                </a:tc>
                <a:tc>
                  <a:txBody>
                    <a:bodyPr/>
                    <a:lstStyle/>
                    <a:p>
                      <a:pPr algn="l"/>
                      <a:r>
                        <a:rPr lang="en-US" sz="1600" dirty="0"/>
                        <a:t>Does Microsoft think that I need to be aware of a planned Release?</a:t>
                      </a:r>
                    </a:p>
                  </a:txBody>
                  <a:tcPr marL="89642" marR="89642" marT="44821" marB="44821"/>
                </a:tc>
                <a:tc>
                  <a:txBody>
                    <a:bodyPr/>
                    <a:lstStyle/>
                    <a:p>
                      <a:pPr algn="ctr"/>
                      <a:r>
                        <a:rPr lang="en-US" sz="1600" dirty="0"/>
                        <a:t>Message %Change%</a:t>
                      </a:r>
                    </a:p>
                  </a:txBody>
                  <a:tcPr marL="89642" marR="89642" marT="44821" marB="44821"/>
                </a:tc>
                <a:tc>
                  <a:txBody>
                    <a:bodyPr/>
                    <a:lstStyle/>
                    <a:p>
                      <a:pPr algn="ctr"/>
                      <a:r>
                        <a:rPr lang="en-US" sz="1600" dirty="0"/>
                        <a:t>Message Center: </a:t>
                      </a:r>
                    </a:p>
                    <a:p>
                      <a:pPr algn="ctr"/>
                      <a:r>
                        <a:rPr lang="en-US" sz="1600" dirty="0"/>
                        <a:t>Plan for Change</a:t>
                      </a:r>
                    </a:p>
                  </a:txBody>
                  <a:tcPr marL="89642" marR="89642" marT="44821" marB="44821"/>
                </a:tc>
                <a:extLst>
                  <a:ext uri="{0D108BD9-81ED-4DB2-BD59-A6C34878D82A}">
                    <a16:rowId xmlns:a16="http://schemas.microsoft.com/office/drawing/2014/main" val="2249312250"/>
                  </a:ext>
                </a:extLst>
              </a:tr>
              <a:tr h="567736">
                <a:tc>
                  <a:txBody>
                    <a:bodyPr/>
                    <a:lstStyle/>
                    <a:p>
                      <a:pPr algn="ctr"/>
                      <a:r>
                        <a:rPr lang="en-US" sz="1600" dirty="0"/>
                        <a:t>4</a:t>
                      </a:r>
                    </a:p>
                  </a:txBody>
                  <a:tcPr marL="89642" marR="89642" marT="44821" marB="44821"/>
                </a:tc>
                <a:tc>
                  <a:txBody>
                    <a:bodyPr/>
                    <a:lstStyle/>
                    <a:p>
                      <a:pPr algn="l"/>
                      <a:r>
                        <a:rPr lang="en-US" sz="1600" dirty="0"/>
                        <a:t>Does Microsoft think that I need to be aware of other Service Management information that is </a:t>
                      </a:r>
                      <a:r>
                        <a:rPr lang="en-US" sz="1600" i="1" dirty="0"/>
                        <a:t>not</a:t>
                      </a:r>
                      <a:r>
                        <a:rPr lang="en-US" sz="1600" i="0" dirty="0"/>
                        <a:t> 1-3?</a:t>
                      </a:r>
                      <a:endParaRPr lang="en-US" sz="1600" dirty="0"/>
                    </a:p>
                  </a:txBody>
                  <a:tcPr marL="89642" marR="89642" marT="44821" marB="44821"/>
                </a:tc>
                <a:tc>
                  <a:txBody>
                    <a:bodyPr/>
                    <a:lstStyle/>
                    <a:p>
                      <a:pPr algn="ctr"/>
                      <a:r>
                        <a:rPr lang="en-US" sz="1600" dirty="0"/>
                        <a:t>Message %Informed%</a:t>
                      </a:r>
                    </a:p>
                  </a:txBody>
                  <a:tcPr marL="89642" marR="89642" marT="44821" marB="44821"/>
                </a:tc>
                <a:tc>
                  <a:txBody>
                    <a:bodyPr/>
                    <a:lstStyle/>
                    <a:p>
                      <a:pPr algn="ctr"/>
                      <a:r>
                        <a:rPr lang="en-US" sz="1600" dirty="0"/>
                        <a:t>Message Center:</a:t>
                      </a:r>
                    </a:p>
                    <a:p>
                      <a:pPr algn="ctr"/>
                      <a:r>
                        <a:rPr lang="en-US" sz="1600" dirty="0"/>
                        <a:t>Stay Informed</a:t>
                      </a:r>
                    </a:p>
                  </a:txBody>
                  <a:tcPr marL="89642" marR="89642" marT="44821" marB="44821"/>
                </a:tc>
                <a:extLst>
                  <a:ext uri="{0D108BD9-81ED-4DB2-BD59-A6C34878D82A}">
                    <a16:rowId xmlns:a16="http://schemas.microsoft.com/office/drawing/2014/main" val="769027159"/>
                  </a:ext>
                </a:extLst>
              </a:tr>
            </a:tbl>
          </a:graphicData>
        </a:graphic>
      </p:graphicFrame>
      <p:pic>
        <p:nvPicPr>
          <p:cNvPr id="6" name="Picture 5">
            <a:extLst>
              <a:ext uri="{FF2B5EF4-FFF2-40B4-BE49-F238E27FC236}">
                <a16:creationId xmlns:a16="http://schemas.microsoft.com/office/drawing/2014/main" id="{A8DE4B9A-83B6-49E0-8827-172D406C86D8}"/>
              </a:ext>
            </a:extLst>
          </p:cNvPr>
          <p:cNvPicPr>
            <a:picLocks noChangeAspect="1"/>
          </p:cNvPicPr>
          <p:nvPr/>
        </p:nvPicPr>
        <p:blipFill>
          <a:blip r:embed="rId3"/>
          <a:stretch>
            <a:fillRect/>
          </a:stretch>
        </p:blipFill>
        <p:spPr>
          <a:xfrm>
            <a:off x="2611156" y="1173766"/>
            <a:ext cx="6081901" cy="2329937"/>
          </a:xfrm>
          <a:prstGeom prst="rect">
            <a:avLst/>
          </a:prstGeom>
        </p:spPr>
      </p:pic>
      <p:sp>
        <p:nvSpPr>
          <p:cNvPr id="4" name="Oval 3">
            <a:extLst>
              <a:ext uri="{FF2B5EF4-FFF2-40B4-BE49-F238E27FC236}">
                <a16:creationId xmlns:a16="http://schemas.microsoft.com/office/drawing/2014/main" id="{014D34F9-E3F5-4488-BA3C-353F144A1F7B}"/>
              </a:ext>
            </a:extLst>
          </p:cNvPr>
          <p:cNvSpPr/>
          <p:nvPr/>
        </p:nvSpPr>
        <p:spPr bwMode="auto">
          <a:xfrm>
            <a:off x="493344" y="5281429"/>
            <a:ext cx="522913" cy="522914"/>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765" dirty="0">
                <a:gradFill>
                  <a:gsLst>
                    <a:gs pos="0">
                      <a:srgbClr val="FFFFFF"/>
                    </a:gs>
                    <a:gs pos="100000">
                      <a:srgbClr val="FFFFFF"/>
                    </a:gs>
                  </a:gsLst>
                  <a:lin ang="5400000" scaled="0"/>
                </a:gradFill>
                <a:latin typeface="Segoe UI"/>
                <a:ea typeface="Segoe UI" pitchFamily="34" charset="0"/>
                <a:cs typeface="Segoe UI" pitchFamily="34" charset="0"/>
              </a:rPr>
              <a:t>3</a:t>
            </a:r>
          </a:p>
        </p:txBody>
      </p:sp>
      <p:sp>
        <p:nvSpPr>
          <p:cNvPr id="7" name="Oval 6">
            <a:extLst>
              <a:ext uri="{FF2B5EF4-FFF2-40B4-BE49-F238E27FC236}">
                <a16:creationId xmlns:a16="http://schemas.microsoft.com/office/drawing/2014/main" id="{599A473B-74E9-4B2D-97E3-ABC40EFAB9E6}"/>
              </a:ext>
            </a:extLst>
          </p:cNvPr>
          <p:cNvSpPr/>
          <p:nvPr/>
        </p:nvSpPr>
        <p:spPr bwMode="auto">
          <a:xfrm>
            <a:off x="493345" y="5867398"/>
            <a:ext cx="522913" cy="522914"/>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765" dirty="0">
                <a:gradFill>
                  <a:gsLst>
                    <a:gs pos="0">
                      <a:srgbClr val="FFFFFF"/>
                    </a:gs>
                    <a:gs pos="100000">
                      <a:srgbClr val="FFFFFF"/>
                    </a:gs>
                  </a:gsLst>
                  <a:lin ang="5400000" scaled="0"/>
                </a:gradFill>
                <a:latin typeface="Segoe UI"/>
                <a:ea typeface="Segoe UI" pitchFamily="34" charset="0"/>
                <a:cs typeface="Segoe UI" pitchFamily="34" charset="0"/>
              </a:rPr>
              <a:t>4</a:t>
            </a:r>
          </a:p>
        </p:txBody>
      </p:sp>
      <p:sp>
        <p:nvSpPr>
          <p:cNvPr id="2" name="Rectangle 1">
            <a:extLst>
              <a:ext uri="{FF2B5EF4-FFF2-40B4-BE49-F238E27FC236}">
                <a16:creationId xmlns:a16="http://schemas.microsoft.com/office/drawing/2014/main" id="{8D447C15-4154-4B43-B96A-239553F44E67}"/>
              </a:ext>
            </a:extLst>
          </p:cNvPr>
          <p:cNvSpPr/>
          <p:nvPr/>
        </p:nvSpPr>
        <p:spPr>
          <a:xfrm>
            <a:off x="112254" y="3088699"/>
            <a:ext cx="3151154" cy="362072"/>
          </a:xfrm>
          <a:prstGeom prst="rect">
            <a:avLst/>
          </a:prstGeom>
        </p:spPr>
        <p:txBody>
          <a:bodyPr wrap="none">
            <a:spAutoFit/>
          </a:bodyPr>
          <a:lstStyle/>
          <a:p>
            <a:pPr defTabSz="914367"/>
            <a:r>
              <a:rPr lang="en-US" sz="1765" dirty="0">
                <a:solidFill>
                  <a:srgbClr val="505050"/>
                </a:solidFill>
                <a:latin typeface="Segoe UI"/>
                <a:hlinkClick r:id="rId4"/>
              </a:rPr>
              <a:t>Office 365 Mobile Admin App</a:t>
            </a:r>
            <a:endParaRPr lang="en-US" sz="1765" dirty="0">
              <a:solidFill>
                <a:srgbClr val="505050"/>
              </a:solidFill>
              <a:latin typeface="Segoe UI"/>
            </a:endParaRPr>
          </a:p>
        </p:txBody>
      </p:sp>
    </p:spTree>
    <p:extLst>
      <p:ext uri="{BB962C8B-B14F-4D97-AF65-F5344CB8AC3E}">
        <p14:creationId xmlns:p14="http://schemas.microsoft.com/office/powerpoint/2010/main" val="725572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28E7FF-8DD3-42C0-812A-8004D5DA0F50}"/>
              </a:ext>
            </a:extLst>
          </p:cNvPr>
          <p:cNvPicPr>
            <a:picLocks noChangeAspect="1"/>
          </p:cNvPicPr>
          <p:nvPr/>
        </p:nvPicPr>
        <p:blipFill>
          <a:blip r:embed="rId3"/>
          <a:stretch>
            <a:fillRect/>
          </a:stretch>
        </p:blipFill>
        <p:spPr>
          <a:xfrm>
            <a:off x="16167" y="291513"/>
            <a:ext cx="11928506" cy="6200272"/>
          </a:xfrm>
          <a:prstGeom prst="rect">
            <a:avLst/>
          </a:prstGeom>
        </p:spPr>
      </p:pic>
    </p:spTree>
    <p:extLst>
      <p:ext uri="{BB962C8B-B14F-4D97-AF65-F5344CB8AC3E}">
        <p14:creationId xmlns:p14="http://schemas.microsoft.com/office/powerpoint/2010/main" val="746597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086E42-0FF0-41EA-BF4A-8E7791A7E522}"/>
              </a:ext>
            </a:extLst>
          </p:cNvPr>
          <p:cNvSpPr>
            <a:spLocks noGrp="1"/>
          </p:cNvSpPr>
          <p:nvPr>
            <p:ph type="title"/>
          </p:nvPr>
        </p:nvSpPr>
        <p:spPr/>
        <p:txBody>
          <a:bodyPr/>
          <a:lstStyle/>
          <a:p>
            <a:r>
              <a:rPr lang="en-US" dirty="0"/>
              <a:t>First Release</a:t>
            </a:r>
          </a:p>
        </p:txBody>
      </p:sp>
      <p:sp>
        <p:nvSpPr>
          <p:cNvPr id="2" name="Text Placeholder 1">
            <a:extLst>
              <a:ext uri="{FF2B5EF4-FFF2-40B4-BE49-F238E27FC236}">
                <a16:creationId xmlns:a16="http://schemas.microsoft.com/office/drawing/2014/main" id="{12CA67FA-B431-4855-B6C7-9C0F11AA7D11}"/>
              </a:ext>
            </a:extLst>
          </p:cNvPr>
          <p:cNvSpPr>
            <a:spLocks noGrp="1"/>
          </p:cNvSpPr>
          <p:nvPr>
            <p:ph idx="1"/>
          </p:nvPr>
        </p:nvSpPr>
        <p:spPr/>
        <p:txBody>
          <a:bodyPr/>
          <a:lstStyle/>
          <a:p>
            <a:r>
              <a:rPr lang="en-US" dirty="0"/>
              <a:t>Tenant-Level</a:t>
            </a:r>
          </a:p>
          <a:p>
            <a:endParaRPr lang="en-US" dirty="0"/>
          </a:p>
          <a:p>
            <a:r>
              <a:rPr lang="en-US" dirty="0"/>
              <a:t>Specific-User</a:t>
            </a:r>
            <a:endParaRPr lang="en-US" dirty="0">
              <a:solidFill>
                <a:srgbClr val="FF0000"/>
              </a:solidFill>
            </a:endParaRPr>
          </a:p>
        </p:txBody>
      </p:sp>
      <p:sp>
        <p:nvSpPr>
          <p:cNvPr id="4" name="Rectangle 3">
            <a:extLst>
              <a:ext uri="{FF2B5EF4-FFF2-40B4-BE49-F238E27FC236}">
                <a16:creationId xmlns:a16="http://schemas.microsoft.com/office/drawing/2014/main" id="{C4921B77-8933-4231-A1C4-C55C0F07B9E3}"/>
              </a:ext>
            </a:extLst>
          </p:cNvPr>
          <p:cNvSpPr/>
          <p:nvPr/>
        </p:nvSpPr>
        <p:spPr>
          <a:xfrm>
            <a:off x="838199" y="5995927"/>
            <a:ext cx="1408371" cy="362072"/>
          </a:xfrm>
          <a:prstGeom prst="rect">
            <a:avLst/>
          </a:prstGeom>
        </p:spPr>
        <p:txBody>
          <a:bodyPr wrap="none">
            <a:spAutoFit/>
          </a:bodyPr>
          <a:lstStyle/>
          <a:p>
            <a:pPr defTabSz="914367"/>
            <a:r>
              <a:rPr lang="en-US" sz="1765" dirty="0">
                <a:solidFill>
                  <a:srgbClr val="505050"/>
                </a:solidFill>
                <a:latin typeface="Segoe UI"/>
                <a:hlinkClick r:id="rId3"/>
              </a:rPr>
              <a:t>First Release</a:t>
            </a:r>
            <a:endParaRPr lang="en-US" sz="1765" dirty="0">
              <a:solidFill>
                <a:srgbClr val="505050"/>
              </a:solidFill>
              <a:latin typeface="Segoe UI"/>
            </a:endParaRPr>
          </a:p>
        </p:txBody>
      </p:sp>
    </p:spTree>
    <p:extLst>
      <p:ext uri="{BB962C8B-B14F-4D97-AF65-F5344CB8AC3E}">
        <p14:creationId xmlns:p14="http://schemas.microsoft.com/office/powerpoint/2010/main" val="793231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086E42-0FF0-41EA-BF4A-8E7791A7E522}"/>
              </a:ext>
            </a:extLst>
          </p:cNvPr>
          <p:cNvSpPr>
            <a:spLocks noGrp="1"/>
          </p:cNvSpPr>
          <p:nvPr>
            <p:ph type="title"/>
          </p:nvPr>
        </p:nvSpPr>
        <p:spPr/>
        <p:txBody>
          <a:bodyPr/>
          <a:lstStyle/>
          <a:p>
            <a:r>
              <a:rPr lang="en-US" dirty="0"/>
              <a:t>First Release</a:t>
            </a:r>
          </a:p>
        </p:txBody>
      </p:sp>
      <p:sp>
        <p:nvSpPr>
          <p:cNvPr id="2" name="Text Placeholder 1">
            <a:extLst>
              <a:ext uri="{FF2B5EF4-FFF2-40B4-BE49-F238E27FC236}">
                <a16:creationId xmlns:a16="http://schemas.microsoft.com/office/drawing/2014/main" id="{12CA67FA-B431-4855-B6C7-9C0F11AA7D11}"/>
              </a:ext>
            </a:extLst>
          </p:cNvPr>
          <p:cNvSpPr>
            <a:spLocks noGrp="1"/>
          </p:cNvSpPr>
          <p:nvPr>
            <p:ph idx="1"/>
          </p:nvPr>
        </p:nvSpPr>
        <p:spPr/>
        <p:txBody>
          <a:bodyPr/>
          <a:lstStyle/>
          <a:p>
            <a:r>
              <a:rPr lang="en-US" dirty="0"/>
              <a:t>Tenant-Level</a:t>
            </a:r>
          </a:p>
          <a:p>
            <a:endParaRPr lang="en-US" dirty="0"/>
          </a:p>
          <a:p>
            <a:r>
              <a:rPr lang="en-US" dirty="0"/>
              <a:t>Specific-User </a:t>
            </a:r>
            <a:r>
              <a:rPr lang="en-US" dirty="0">
                <a:solidFill>
                  <a:srgbClr val="FF0000"/>
                </a:solidFill>
                <a:sym typeface="Wingdings" panose="05000000000000000000" pitchFamily="2" charset="2"/>
              </a:rPr>
              <a:t> very important </a:t>
            </a:r>
            <a:endParaRPr lang="en-US" dirty="0">
              <a:solidFill>
                <a:schemeClr val="tx1"/>
              </a:solidFill>
              <a:sym typeface="Wingdings" panose="05000000000000000000" pitchFamily="2" charset="2"/>
            </a:endParaRPr>
          </a:p>
          <a:p>
            <a:pPr lvl="1"/>
            <a:r>
              <a:rPr lang="en-US" dirty="0">
                <a:solidFill>
                  <a:schemeClr val="tx1"/>
                </a:solidFill>
                <a:sym typeface="Wingdings" panose="05000000000000000000" pitchFamily="2" charset="2"/>
              </a:rPr>
              <a:t>Real users</a:t>
            </a:r>
          </a:p>
          <a:p>
            <a:pPr lvl="1"/>
            <a:r>
              <a:rPr lang="en-US" dirty="0">
                <a:solidFill>
                  <a:schemeClr val="tx1"/>
                </a:solidFill>
                <a:sym typeface="Wingdings" panose="05000000000000000000" pitchFamily="2" charset="2"/>
              </a:rPr>
              <a:t>Likely existing super-users</a:t>
            </a:r>
          </a:p>
          <a:p>
            <a:pPr marL="336145" lvl="1" indent="0">
              <a:buNone/>
            </a:pPr>
            <a:r>
              <a:rPr lang="en-US" dirty="0">
                <a:solidFill>
                  <a:srgbClr val="FF0000"/>
                </a:solidFill>
              </a:rPr>
              <a:t> </a:t>
            </a:r>
          </a:p>
        </p:txBody>
      </p:sp>
    </p:spTree>
    <p:extLst>
      <p:ext uri="{BB962C8B-B14F-4D97-AF65-F5344CB8AC3E}">
        <p14:creationId xmlns:p14="http://schemas.microsoft.com/office/powerpoint/2010/main" val="2219224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D28DEF-9CC1-479D-BD83-8D1D76414902}"/>
              </a:ext>
            </a:extLst>
          </p:cNvPr>
          <p:cNvSpPr>
            <a:spLocks noGrp="1"/>
          </p:cNvSpPr>
          <p:nvPr>
            <p:ph type="title"/>
          </p:nvPr>
        </p:nvSpPr>
        <p:spPr/>
        <p:txBody>
          <a:bodyPr/>
          <a:lstStyle/>
          <a:p>
            <a:r>
              <a:rPr lang="en-US" dirty="0"/>
              <a:t>Service Owners / IT Must Triage</a:t>
            </a:r>
          </a:p>
        </p:txBody>
      </p:sp>
      <p:sp>
        <p:nvSpPr>
          <p:cNvPr id="2" name="Text Placeholder 1">
            <a:extLst>
              <a:ext uri="{FF2B5EF4-FFF2-40B4-BE49-F238E27FC236}">
                <a16:creationId xmlns:a16="http://schemas.microsoft.com/office/drawing/2014/main" id="{9591C7B4-1F29-46A1-925D-46D6E63015BA}"/>
              </a:ext>
            </a:extLst>
          </p:cNvPr>
          <p:cNvSpPr>
            <a:spLocks noGrp="1"/>
          </p:cNvSpPr>
          <p:nvPr>
            <p:ph idx="1"/>
          </p:nvPr>
        </p:nvSpPr>
        <p:spPr/>
        <p:txBody>
          <a:bodyPr/>
          <a:lstStyle/>
          <a:p>
            <a:r>
              <a:rPr lang="en-US" dirty="0"/>
              <a:t>Assign accountability</a:t>
            </a:r>
          </a:p>
          <a:p>
            <a:r>
              <a:rPr lang="en-US" dirty="0"/>
              <a:t>Triage</a:t>
            </a:r>
          </a:p>
          <a:p>
            <a:pPr lvl="1"/>
            <a:r>
              <a:rPr lang="en-US" dirty="0"/>
              <a:t>roadmap.office.com</a:t>
            </a:r>
          </a:p>
          <a:p>
            <a:pPr lvl="1"/>
            <a:r>
              <a:rPr lang="en-US" dirty="0"/>
              <a:t>blogs.office.com</a:t>
            </a:r>
          </a:p>
          <a:p>
            <a:pPr lvl="1"/>
            <a:r>
              <a:rPr lang="en-US" dirty="0"/>
              <a:t>Triage Message Center’s “Plan for Change” and “Stay Informed” communications</a:t>
            </a:r>
          </a:p>
          <a:p>
            <a:pPr lvl="1"/>
            <a:r>
              <a:rPr lang="en-US" dirty="0"/>
              <a:t>Office 365 Technical Community</a:t>
            </a:r>
          </a:p>
        </p:txBody>
      </p:sp>
    </p:spTree>
    <p:extLst>
      <p:ext uri="{BB962C8B-B14F-4D97-AF65-F5344CB8AC3E}">
        <p14:creationId xmlns:p14="http://schemas.microsoft.com/office/powerpoint/2010/main" val="624847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1C9241-A7CD-47A3-9972-9565D12F608B}"/>
              </a:ext>
            </a:extLst>
          </p:cNvPr>
          <p:cNvSpPr>
            <a:spLocks noGrp="1"/>
          </p:cNvSpPr>
          <p:nvPr>
            <p:ph type="title"/>
          </p:nvPr>
        </p:nvSpPr>
        <p:spPr/>
        <p:txBody>
          <a:bodyPr/>
          <a:lstStyle/>
          <a:p>
            <a:r>
              <a:rPr lang="en-US" dirty="0"/>
              <a:t>Establish a Triage Workflow with Super-Users</a:t>
            </a:r>
          </a:p>
        </p:txBody>
      </p:sp>
      <p:sp>
        <p:nvSpPr>
          <p:cNvPr id="2" name="Text Placeholder 1">
            <a:extLst>
              <a:ext uri="{FF2B5EF4-FFF2-40B4-BE49-F238E27FC236}">
                <a16:creationId xmlns:a16="http://schemas.microsoft.com/office/drawing/2014/main" id="{6FF9057D-5C95-4D51-B28B-DB55EFAF3518}"/>
              </a:ext>
            </a:extLst>
          </p:cNvPr>
          <p:cNvSpPr>
            <a:spLocks noGrp="1"/>
          </p:cNvSpPr>
          <p:nvPr>
            <p:ph idx="1"/>
          </p:nvPr>
        </p:nvSpPr>
        <p:spPr/>
        <p:txBody>
          <a:bodyPr>
            <a:normAutofit lnSpcReduction="10000"/>
          </a:bodyPr>
          <a:lstStyle/>
          <a:p>
            <a:r>
              <a:rPr lang="en-US" dirty="0"/>
              <a:t>~Monthly</a:t>
            </a:r>
          </a:p>
          <a:p>
            <a:pPr lvl="1"/>
            <a:r>
              <a:rPr lang="en-US" dirty="0"/>
              <a:t>Triage roadmap.office.com</a:t>
            </a:r>
          </a:p>
          <a:p>
            <a:pPr lvl="1"/>
            <a:r>
              <a:rPr lang="en-US" dirty="0"/>
              <a:t>Triage blogs.office.com</a:t>
            </a:r>
          </a:p>
          <a:p>
            <a:pPr lvl="1"/>
            <a:r>
              <a:rPr lang="en-US" dirty="0"/>
              <a:t>Triage Message Center’s “Plan for Change” and “Stay Informed” communications</a:t>
            </a:r>
          </a:p>
          <a:p>
            <a:r>
              <a:rPr lang="en-US" dirty="0"/>
              <a:t>Two Topics for each Release</a:t>
            </a:r>
          </a:p>
          <a:p>
            <a:pPr marL="784338" lvl="1" indent="-448193">
              <a:buFont typeface="+mj-lt"/>
              <a:buAutoNum type="arabicPeriod"/>
            </a:pPr>
            <a:r>
              <a:rPr lang="en-US" dirty="0"/>
              <a:t>How might this break your department or cause Service Desk calls?</a:t>
            </a:r>
          </a:p>
          <a:p>
            <a:pPr marL="784338" lvl="1" indent="-448193">
              <a:buFont typeface="+mj-lt"/>
              <a:buAutoNum type="arabicPeriod"/>
            </a:pPr>
            <a:r>
              <a:rPr lang="en-US" dirty="0"/>
              <a:t>How can your department use this feature to be more productive, etc?</a:t>
            </a:r>
          </a:p>
          <a:p>
            <a:r>
              <a:rPr lang="en-US" dirty="0"/>
              <a:t>Exception Processes</a:t>
            </a:r>
          </a:p>
          <a:p>
            <a:pPr marL="784338" lvl="1" indent="-448193">
              <a:buFont typeface="+mj-lt"/>
              <a:buAutoNum type="arabicPeriod"/>
            </a:pPr>
            <a:r>
              <a:rPr lang="en-US" dirty="0"/>
              <a:t>If the super-users do see adverse impact, how do they escalate to the project team immediately without needless red tape?</a:t>
            </a:r>
          </a:p>
          <a:p>
            <a:pPr marL="784338" lvl="1" indent="-448193">
              <a:buFont typeface="+mj-lt"/>
              <a:buAutoNum type="arabicPeriod"/>
            </a:pPr>
            <a:r>
              <a:rPr lang="en-US" dirty="0"/>
              <a:t>If you meet monthly and there is a need to meet out-of-band, what is the procedure for that?</a:t>
            </a:r>
          </a:p>
          <a:p>
            <a:pPr lvl="1"/>
            <a:endParaRPr lang="en-US" dirty="0"/>
          </a:p>
        </p:txBody>
      </p:sp>
      <p:sp>
        <p:nvSpPr>
          <p:cNvPr id="5" name="Rectangle 4">
            <a:extLst>
              <a:ext uri="{FF2B5EF4-FFF2-40B4-BE49-F238E27FC236}">
                <a16:creationId xmlns:a16="http://schemas.microsoft.com/office/drawing/2014/main" id="{EE8D3493-AAE8-4D70-89FB-67DEF5792216}"/>
              </a:ext>
            </a:extLst>
          </p:cNvPr>
          <p:cNvSpPr/>
          <p:nvPr/>
        </p:nvSpPr>
        <p:spPr>
          <a:xfrm>
            <a:off x="838199" y="5995927"/>
            <a:ext cx="1900247" cy="362072"/>
          </a:xfrm>
          <a:prstGeom prst="rect">
            <a:avLst/>
          </a:prstGeom>
        </p:spPr>
        <p:txBody>
          <a:bodyPr wrap="none">
            <a:spAutoFit/>
          </a:bodyPr>
          <a:lstStyle/>
          <a:p>
            <a:pPr defTabSz="914367"/>
            <a:r>
              <a:rPr lang="en-US" sz="1765"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Measuring Impact</a:t>
            </a:r>
            <a:r>
              <a:rPr lang="en-US" sz="1765" dirty="0">
                <a:solidFill>
                  <a:srgbClr val="505050"/>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1693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1FFEA-2DA5-4A3E-A913-730DDA862BB3}"/>
              </a:ext>
            </a:extLst>
          </p:cNvPr>
          <p:cNvSpPr>
            <a:spLocks noGrp="1"/>
          </p:cNvSpPr>
          <p:nvPr>
            <p:ph type="title"/>
          </p:nvPr>
        </p:nvSpPr>
        <p:spPr/>
        <p:txBody>
          <a:bodyPr/>
          <a:lstStyle/>
          <a:p>
            <a:r>
              <a:rPr lang="en-US" dirty="0"/>
              <a:t>The Promise of the Cloud</a:t>
            </a:r>
          </a:p>
        </p:txBody>
      </p:sp>
      <p:sp>
        <p:nvSpPr>
          <p:cNvPr id="3" name="Content Placeholder 2">
            <a:extLst>
              <a:ext uri="{FF2B5EF4-FFF2-40B4-BE49-F238E27FC236}">
                <a16:creationId xmlns:a16="http://schemas.microsoft.com/office/drawing/2014/main" id="{4F695185-CBE0-4CCF-98A7-AEA70B01E9E5}"/>
              </a:ext>
            </a:extLst>
          </p:cNvPr>
          <p:cNvSpPr>
            <a:spLocks noGrp="1"/>
          </p:cNvSpPr>
          <p:nvPr>
            <p:ph idx="1"/>
          </p:nvPr>
        </p:nvSpPr>
        <p:spPr/>
        <p:txBody>
          <a:bodyPr/>
          <a:lstStyle/>
          <a:p>
            <a:r>
              <a:rPr lang="en-US" dirty="0"/>
              <a:t>Security</a:t>
            </a:r>
          </a:p>
          <a:p>
            <a:r>
              <a:rPr lang="en-US" dirty="0"/>
              <a:t>Evergreen</a:t>
            </a:r>
          </a:p>
          <a:p>
            <a:r>
              <a:rPr lang="en-US" dirty="0"/>
              <a:t>Costs</a:t>
            </a:r>
          </a:p>
          <a:p>
            <a:r>
              <a:rPr lang="en-US" dirty="0"/>
              <a:t>Co-Authoring</a:t>
            </a:r>
          </a:p>
          <a:p>
            <a:r>
              <a:rPr lang="en-US" dirty="0"/>
              <a:t>Anywhere, Any Device</a:t>
            </a:r>
          </a:p>
          <a:p>
            <a:r>
              <a:rPr lang="en-US" dirty="0"/>
              <a:t>Focus on Business Outcomes, Not Servers</a:t>
            </a:r>
          </a:p>
          <a:p>
            <a:endParaRPr lang="en-US" dirty="0"/>
          </a:p>
          <a:p>
            <a:pPr marL="0" indent="0">
              <a:buNone/>
            </a:pPr>
            <a:r>
              <a:rPr lang="en-US" dirty="0"/>
              <a:t>…but is there more to the story?</a:t>
            </a:r>
          </a:p>
        </p:txBody>
      </p:sp>
    </p:spTree>
    <p:extLst>
      <p:ext uri="{BB962C8B-B14F-4D97-AF65-F5344CB8AC3E}">
        <p14:creationId xmlns:p14="http://schemas.microsoft.com/office/powerpoint/2010/main" val="16501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D878-C50C-4267-B0AB-A3E094375DD3}"/>
              </a:ext>
            </a:extLst>
          </p:cNvPr>
          <p:cNvSpPr>
            <a:spLocks noGrp="1"/>
          </p:cNvSpPr>
          <p:nvPr>
            <p:ph type="title"/>
          </p:nvPr>
        </p:nvSpPr>
        <p:spPr/>
        <p:txBody>
          <a:bodyPr/>
          <a:lstStyle/>
          <a:p>
            <a:r>
              <a:rPr lang="en-US" dirty="0"/>
              <a:t>Questions</a:t>
            </a:r>
          </a:p>
        </p:txBody>
      </p:sp>
      <p:sp>
        <p:nvSpPr>
          <p:cNvPr id="4" name="Text Placeholder 3">
            <a:extLst>
              <a:ext uri="{FF2B5EF4-FFF2-40B4-BE49-F238E27FC236}">
                <a16:creationId xmlns:a16="http://schemas.microsoft.com/office/drawing/2014/main" id="{438DEC76-A073-324C-AA79-1C22094C76D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22133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CEF91-AAEC-4C25-98F1-F285248977AD}"/>
              </a:ext>
            </a:extLst>
          </p:cNvPr>
          <p:cNvSpPr>
            <a:spLocks noGrp="1"/>
          </p:cNvSpPr>
          <p:nvPr>
            <p:ph type="title"/>
          </p:nvPr>
        </p:nvSpPr>
        <p:spPr/>
        <p:txBody>
          <a:bodyPr/>
          <a:lstStyle/>
          <a:p>
            <a:r>
              <a:rPr lang="en-US" dirty="0"/>
              <a:t>Leadership and Strategies</a:t>
            </a:r>
          </a:p>
        </p:txBody>
      </p:sp>
      <p:sp>
        <p:nvSpPr>
          <p:cNvPr id="3" name="Content Placeholder 2">
            <a:extLst>
              <a:ext uri="{FF2B5EF4-FFF2-40B4-BE49-F238E27FC236}">
                <a16:creationId xmlns:a16="http://schemas.microsoft.com/office/drawing/2014/main" id="{D8F644C4-F303-40B4-B472-992581A36F12}"/>
              </a:ext>
            </a:extLst>
          </p:cNvPr>
          <p:cNvSpPr>
            <a:spLocks noGrp="1"/>
          </p:cNvSpPr>
          <p:nvPr>
            <p:ph idx="1"/>
          </p:nvPr>
        </p:nvSpPr>
        <p:spPr/>
        <p:txBody>
          <a:bodyPr/>
          <a:lstStyle/>
          <a:p>
            <a:r>
              <a:rPr lang="en-US" dirty="0"/>
              <a:t>Typically, there are two types of CIOs:</a:t>
            </a:r>
          </a:p>
          <a:p>
            <a:pPr lvl="1"/>
            <a:r>
              <a:rPr lang="en-US" dirty="0"/>
              <a:t>IT Operations Background…view cloud as an extension of the datacenter…”economies of SCALE”</a:t>
            </a:r>
          </a:p>
          <a:p>
            <a:pPr lvl="1"/>
            <a:r>
              <a:rPr lang="en-US" dirty="0"/>
              <a:t>Business or Applications Development Background…view cloud as a business enabler…”economies of SKILL”</a:t>
            </a:r>
          </a:p>
          <a:p>
            <a:endParaRPr lang="en-US" dirty="0"/>
          </a:p>
          <a:p>
            <a:r>
              <a:rPr lang="en-US" dirty="0"/>
              <a:t>BOTH are correct…make it an “and” rather than an “or”</a:t>
            </a:r>
          </a:p>
          <a:p>
            <a:endParaRPr lang="en-US" dirty="0"/>
          </a:p>
        </p:txBody>
      </p:sp>
    </p:spTree>
    <p:extLst>
      <p:ext uri="{BB962C8B-B14F-4D97-AF65-F5344CB8AC3E}">
        <p14:creationId xmlns:p14="http://schemas.microsoft.com/office/powerpoint/2010/main" val="2235530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B5823-09BD-4D8D-80F1-FF4EA99470C8}"/>
              </a:ext>
            </a:extLst>
          </p:cNvPr>
          <p:cNvSpPr>
            <a:spLocks noGrp="1"/>
          </p:cNvSpPr>
          <p:nvPr>
            <p:ph type="title"/>
          </p:nvPr>
        </p:nvSpPr>
        <p:spPr/>
        <p:txBody>
          <a:bodyPr/>
          <a:lstStyle/>
          <a:p>
            <a:r>
              <a:rPr lang="en-US" dirty="0"/>
              <a:t>A Simple View on Business Goals</a:t>
            </a:r>
          </a:p>
        </p:txBody>
      </p:sp>
      <p:sp>
        <p:nvSpPr>
          <p:cNvPr id="3" name="Content Placeholder 2">
            <a:extLst>
              <a:ext uri="{FF2B5EF4-FFF2-40B4-BE49-F238E27FC236}">
                <a16:creationId xmlns:a16="http://schemas.microsoft.com/office/drawing/2014/main" id="{67BCC1AC-3D0A-45CF-8F72-7460C1ED5489}"/>
              </a:ext>
            </a:extLst>
          </p:cNvPr>
          <p:cNvSpPr>
            <a:spLocks noGrp="1"/>
          </p:cNvSpPr>
          <p:nvPr>
            <p:ph idx="1"/>
          </p:nvPr>
        </p:nvSpPr>
        <p:spPr/>
        <p:txBody>
          <a:bodyPr/>
          <a:lstStyle/>
          <a:p>
            <a:r>
              <a:rPr lang="en-US" dirty="0"/>
              <a:t>Businesses exist to make profits</a:t>
            </a:r>
          </a:p>
          <a:p>
            <a:pPr marL="0" indent="0">
              <a:buNone/>
            </a:pPr>
            <a:endParaRPr lang="en-US" dirty="0"/>
          </a:p>
          <a:p>
            <a:r>
              <a:rPr lang="en-US" dirty="0"/>
              <a:t>There are two ways to make profits:</a:t>
            </a:r>
          </a:p>
          <a:p>
            <a:pPr lvl="1"/>
            <a:r>
              <a:rPr lang="en-US" dirty="0"/>
              <a:t>More revenue</a:t>
            </a:r>
          </a:p>
          <a:p>
            <a:pPr lvl="1"/>
            <a:r>
              <a:rPr lang="en-US" dirty="0"/>
              <a:t>Lower costs</a:t>
            </a:r>
          </a:p>
          <a:p>
            <a:endParaRPr lang="en-US" dirty="0"/>
          </a:p>
        </p:txBody>
      </p:sp>
    </p:spTree>
    <p:extLst>
      <p:ext uri="{BB962C8B-B14F-4D97-AF65-F5344CB8AC3E}">
        <p14:creationId xmlns:p14="http://schemas.microsoft.com/office/powerpoint/2010/main" val="1101083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CB1EF-74D4-418F-A3C0-7F52131E62D8}"/>
              </a:ext>
            </a:extLst>
          </p:cNvPr>
          <p:cNvSpPr>
            <a:spLocks noGrp="1"/>
          </p:cNvSpPr>
          <p:nvPr>
            <p:ph type="title"/>
          </p:nvPr>
        </p:nvSpPr>
        <p:spPr/>
        <p:txBody>
          <a:bodyPr/>
          <a:lstStyle/>
          <a:p>
            <a:r>
              <a:rPr lang="en-US" dirty="0"/>
              <a:t>Six Simple Facts</a:t>
            </a:r>
          </a:p>
        </p:txBody>
      </p:sp>
      <p:sp>
        <p:nvSpPr>
          <p:cNvPr id="3" name="Content Placeholder 2">
            <a:extLst>
              <a:ext uri="{FF2B5EF4-FFF2-40B4-BE49-F238E27FC236}">
                <a16:creationId xmlns:a16="http://schemas.microsoft.com/office/drawing/2014/main" id="{672F5BE7-A353-452D-9D55-3A089E0D5CA2}"/>
              </a:ext>
            </a:extLst>
          </p:cNvPr>
          <p:cNvSpPr>
            <a:spLocks noGrp="1"/>
          </p:cNvSpPr>
          <p:nvPr>
            <p:ph idx="1"/>
          </p:nvPr>
        </p:nvSpPr>
        <p:spPr/>
        <p:txBody>
          <a:bodyPr/>
          <a:lstStyle/>
          <a:p>
            <a:pPr marL="514350" indent="-514350">
              <a:buFont typeface="+mj-lt"/>
              <a:buAutoNum type="arabicPeriod"/>
            </a:pPr>
            <a:r>
              <a:rPr lang="en-US" dirty="0"/>
              <a:t>Computing power is infinite and inexpensive</a:t>
            </a:r>
          </a:p>
          <a:p>
            <a:pPr marL="514350" indent="-514350">
              <a:buFont typeface="+mj-lt"/>
              <a:buAutoNum type="arabicPeriod"/>
            </a:pPr>
            <a:r>
              <a:rPr lang="en-US" dirty="0"/>
              <a:t>Storage is infinite and inexpensive</a:t>
            </a:r>
          </a:p>
          <a:p>
            <a:pPr marL="514350" indent="-514350">
              <a:buFont typeface="+mj-lt"/>
              <a:buAutoNum type="arabicPeriod"/>
            </a:pPr>
            <a:r>
              <a:rPr lang="en-US" dirty="0"/>
              <a:t>Physical Devices are powerful and inexpensive</a:t>
            </a:r>
          </a:p>
          <a:p>
            <a:pPr marL="514350" indent="-514350">
              <a:buFont typeface="+mj-lt"/>
              <a:buAutoNum type="arabicPeriod"/>
            </a:pPr>
            <a:r>
              <a:rPr lang="en-US" dirty="0"/>
              <a:t>Fast Networks are prevalent and inexpensive</a:t>
            </a:r>
          </a:p>
          <a:p>
            <a:pPr marL="514350" indent="-514350">
              <a:buFont typeface="+mj-lt"/>
              <a:buAutoNum type="arabicPeriod"/>
            </a:pPr>
            <a:r>
              <a:rPr lang="en-US" dirty="0"/>
              <a:t>Cloud enables scenarios for everyone </a:t>
            </a:r>
          </a:p>
          <a:p>
            <a:pPr marL="514350" indent="-514350">
              <a:buFont typeface="+mj-lt"/>
              <a:buAutoNum type="arabicPeriod"/>
            </a:pPr>
            <a:r>
              <a:rPr lang="en-US" dirty="0"/>
              <a:t>DevOps makes it all go faster</a:t>
            </a:r>
          </a:p>
        </p:txBody>
      </p:sp>
    </p:spTree>
    <p:extLst>
      <p:ext uri="{BB962C8B-B14F-4D97-AF65-F5344CB8AC3E}">
        <p14:creationId xmlns:p14="http://schemas.microsoft.com/office/powerpoint/2010/main" val="127619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9332D-6171-4AAD-8B78-AA0994F05CF7}"/>
              </a:ext>
            </a:extLst>
          </p:cNvPr>
          <p:cNvSpPr>
            <a:spLocks noGrp="1"/>
          </p:cNvSpPr>
          <p:nvPr>
            <p:ph type="title"/>
          </p:nvPr>
        </p:nvSpPr>
        <p:spPr/>
        <p:txBody>
          <a:bodyPr/>
          <a:lstStyle/>
          <a:p>
            <a:r>
              <a:rPr lang="en-US" dirty="0"/>
              <a:t>Winning in Business</a:t>
            </a:r>
          </a:p>
        </p:txBody>
      </p:sp>
      <p:sp>
        <p:nvSpPr>
          <p:cNvPr id="3" name="Content Placeholder 2">
            <a:extLst>
              <a:ext uri="{FF2B5EF4-FFF2-40B4-BE49-F238E27FC236}">
                <a16:creationId xmlns:a16="http://schemas.microsoft.com/office/drawing/2014/main" id="{89EA0627-5ACA-4FC7-902A-03D08F0A220C}"/>
              </a:ext>
            </a:extLst>
          </p:cNvPr>
          <p:cNvSpPr>
            <a:spLocks noGrp="1"/>
          </p:cNvSpPr>
          <p:nvPr>
            <p:ph idx="1"/>
          </p:nvPr>
        </p:nvSpPr>
        <p:spPr/>
        <p:txBody>
          <a:bodyPr>
            <a:normAutofit/>
          </a:bodyPr>
          <a:lstStyle/>
          <a:p>
            <a:r>
              <a:rPr lang="en-US" sz="2400" dirty="0"/>
              <a:t>The six bullets for Digital Transformation are available to everyone</a:t>
            </a:r>
          </a:p>
          <a:p>
            <a:r>
              <a:rPr lang="en-US" sz="2400" dirty="0"/>
              <a:t>Whichever business has the </a:t>
            </a:r>
            <a:r>
              <a:rPr lang="en-US" sz="2400" b="1" dirty="0"/>
              <a:t>best ideas</a:t>
            </a:r>
            <a:r>
              <a:rPr lang="en-US" sz="2400" dirty="0"/>
              <a:t>…</a:t>
            </a:r>
          </a:p>
          <a:p>
            <a:r>
              <a:rPr lang="en-US" sz="2400" dirty="0"/>
              <a:t>AND is the most </a:t>
            </a:r>
            <a:r>
              <a:rPr lang="en-US" sz="2400" b="1" dirty="0"/>
              <a:t>effective at implementing </a:t>
            </a:r>
            <a:r>
              <a:rPr lang="en-US" sz="2400" dirty="0"/>
              <a:t>the ideas (including agility)…</a:t>
            </a:r>
          </a:p>
          <a:p>
            <a:r>
              <a:rPr lang="en-US" sz="2400" dirty="0"/>
              <a:t>AND who is the best at </a:t>
            </a:r>
            <a:r>
              <a:rPr lang="en-US" sz="2400" b="1" dirty="0"/>
              <a:t>integrating with the rest of the Portfolio</a:t>
            </a:r>
            <a:r>
              <a:rPr lang="en-US" sz="2400" dirty="0"/>
              <a:t>…</a:t>
            </a:r>
          </a:p>
          <a:p>
            <a:r>
              <a:rPr lang="en-US" sz="2400" dirty="0"/>
              <a:t>…wins</a:t>
            </a:r>
          </a:p>
        </p:txBody>
      </p:sp>
    </p:spTree>
    <p:extLst>
      <p:ext uri="{BB962C8B-B14F-4D97-AF65-F5344CB8AC3E}">
        <p14:creationId xmlns:p14="http://schemas.microsoft.com/office/powerpoint/2010/main" val="373096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9332D-6171-4AAD-8B78-AA0994F05CF7}"/>
              </a:ext>
            </a:extLst>
          </p:cNvPr>
          <p:cNvSpPr>
            <a:spLocks noGrp="1"/>
          </p:cNvSpPr>
          <p:nvPr>
            <p:ph type="title"/>
          </p:nvPr>
        </p:nvSpPr>
        <p:spPr/>
        <p:txBody>
          <a:bodyPr/>
          <a:lstStyle/>
          <a:p>
            <a:r>
              <a:rPr lang="en-US" dirty="0"/>
              <a:t>Winning in Business</a:t>
            </a:r>
          </a:p>
        </p:txBody>
      </p:sp>
      <p:sp>
        <p:nvSpPr>
          <p:cNvPr id="3" name="Content Placeholder 2">
            <a:extLst>
              <a:ext uri="{FF2B5EF4-FFF2-40B4-BE49-F238E27FC236}">
                <a16:creationId xmlns:a16="http://schemas.microsoft.com/office/drawing/2014/main" id="{89EA0627-5ACA-4FC7-902A-03D08F0A220C}"/>
              </a:ext>
            </a:extLst>
          </p:cNvPr>
          <p:cNvSpPr>
            <a:spLocks noGrp="1"/>
          </p:cNvSpPr>
          <p:nvPr>
            <p:ph idx="1"/>
          </p:nvPr>
        </p:nvSpPr>
        <p:spPr/>
        <p:txBody>
          <a:bodyPr>
            <a:normAutofit/>
          </a:bodyPr>
          <a:lstStyle/>
          <a:p>
            <a:r>
              <a:rPr lang="en-US" sz="2400" dirty="0"/>
              <a:t>The six bullets for Digital Transformation are available to everyone</a:t>
            </a:r>
          </a:p>
          <a:p>
            <a:r>
              <a:rPr lang="en-US" sz="2400" dirty="0"/>
              <a:t>Whichever business has the </a:t>
            </a:r>
            <a:r>
              <a:rPr lang="en-US" sz="2400" b="1" dirty="0"/>
              <a:t>best ideas</a:t>
            </a:r>
            <a:r>
              <a:rPr lang="en-US" sz="2400" dirty="0"/>
              <a:t>…</a:t>
            </a:r>
          </a:p>
          <a:p>
            <a:r>
              <a:rPr lang="en-US" sz="2400" dirty="0"/>
              <a:t>AND is the most </a:t>
            </a:r>
            <a:r>
              <a:rPr lang="en-US" sz="2400" b="1" dirty="0"/>
              <a:t>effective at implementing </a:t>
            </a:r>
            <a:r>
              <a:rPr lang="en-US" sz="2400" dirty="0"/>
              <a:t>the ideas (including agility)…</a:t>
            </a:r>
          </a:p>
          <a:p>
            <a:r>
              <a:rPr lang="en-US" sz="2400" dirty="0"/>
              <a:t>AND who is the best at </a:t>
            </a:r>
            <a:r>
              <a:rPr lang="en-US" sz="2400" b="1" dirty="0"/>
              <a:t>integrating with the rest of the Portfolio</a:t>
            </a:r>
            <a:r>
              <a:rPr lang="en-US" sz="2400" dirty="0"/>
              <a:t>…</a:t>
            </a:r>
          </a:p>
          <a:p>
            <a:r>
              <a:rPr lang="en-US" sz="2400" dirty="0"/>
              <a:t>…wins</a:t>
            </a:r>
          </a:p>
        </p:txBody>
      </p:sp>
      <p:sp>
        <p:nvSpPr>
          <p:cNvPr id="4" name="Rectangle: Rounded Corners 3">
            <a:extLst>
              <a:ext uri="{FF2B5EF4-FFF2-40B4-BE49-F238E27FC236}">
                <a16:creationId xmlns:a16="http://schemas.microsoft.com/office/drawing/2014/main" id="{79D6D201-B75F-41CA-AFF2-03B5D7A04DE4}"/>
              </a:ext>
            </a:extLst>
          </p:cNvPr>
          <p:cNvSpPr/>
          <p:nvPr/>
        </p:nvSpPr>
        <p:spPr>
          <a:xfrm>
            <a:off x="4148246" y="2651126"/>
            <a:ext cx="6683040" cy="511018"/>
          </a:xfrm>
          <a:prstGeom prst="roundRect">
            <a:avLst/>
          </a:prstGeom>
          <a:solidFill>
            <a:schemeClr val="accent1">
              <a:alpha val="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361379-E301-4E00-83C9-745A71A5239D}"/>
              </a:ext>
            </a:extLst>
          </p:cNvPr>
          <p:cNvSpPr txBox="1"/>
          <p:nvPr/>
        </p:nvSpPr>
        <p:spPr>
          <a:xfrm>
            <a:off x="7165166" y="4433292"/>
            <a:ext cx="2608535" cy="369332"/>
          </a:xfrm>
          <a:prstGeom prst="rect">
            <a:avLst/>
          </a:prstGeom>
          <a:noFill/>
        </p:spPr>
        <p:txBody>
          <a:bodyPr wrap="none" rtlCol="0">
            <a:spAutoFit/>
          </a:bodyPr>
          <a:lstStyle/>
          <a:p>
            <a:r>
              <a:rPr lang="en-US" dirty="0"/>
              <a:t>This session focuses here!</a:t>
            </a:r>
          </a:p>
        </p:txBody>
      </p:sp>
      <p:cxnSp>
        <p:nvCxnSpPr>
          <p:cNvPr id="7" name="Straight Arrow Connector 6">
            <a:extLst>
              <a:ext uri="{FF2B5EF4-FFF2-40B4-BE49-F238E27FC236}">
                <a16:creationId xmlns:a16="http://schemas.microsoft.com/office/drawing/2014/main" id="{599DA0BC-E590-4126-A816-06DE59C0E49A}"/>
              </a:ext>
            </a:extLst>
          </p:cNvPr>
          <p:cNvCxnSpPr>
            <a:cxnSpLocks/>
          </p:cNvCxnSpPr>
          <p:nvPr/>
        </p:nvCxnSpPr>
        <p:spPr>
          <a:xfrm>
            <a:off x="5694175" y="3152249"/>
            <a:ext cx="1470991" cy="128104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241548"/>
      </p:ext>
    </p:extLst>
  </p:cSld>
  <p:clrMapOvr>
    <a:masterClrMapping/>
  </p:clrMapOvr>
</p:sld>
</file>

<file path=ppt/theme/theme1.xml><?xml version="1.0" encoding="utf-8"?>
<a:theme xmlns:a="http://schemas.openxmlformats.org/drawingml/2006/main" name="CloudFit Master Slides">
  <a:themeElements>
    <a:clrScheme name="CloudFit">
      <a:dk1>
        <a:srgbClr val="000000"/>
      </a:dk1>
      <a:lt1>
        <a:srgbClr val="FFFFFF"/>
      </a:lt1>
      <a:dk2>
        <a:srgbClr val="414041"/>
      </a:dk2>
      <a:lt2>
        <a:srgbClr val="E7E6E6"/>
      </a:lt2>
      <a:accent1>
        <a:srgbClr val="0080CD"/>
      </a:accent1>
      <a:accent2>
        <a:srgbClr val="263A93"/>
      </a:accent2>
      <a:accent3>
        <a:srgbClr val="AFAFAF"/>
      </a:accent3>
      <a:accent4>
        <a:srgbClr val="00C0DB"/>
      </a:accent4>
      <a:accent5>
        <a:srgbClr val="C7FEEE"/>
      </a:accent5>
      <a:accent6>
        <a:srgbClr val="00C0DB"/>
      </a:accent6>
      <a:hlink>
        <a:srgbClr val="0080CD"/>
      </a:hlink>
      <a:folHlink>
        <a:srgbClr val="AFAFAF"/>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oudFit Master Slides" id="{7D4AAC36-1C62-1D44-AA19-DCAD3F42076E}" vid="{C55CF8E2-71E1-9442-8919-E057234B9D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2634</Words>
  <Application>Microsoft Macintosh PowerPoint</Application>
  <PresentationFormat>Widescreen</PresentationFormat>
  <Paragraphs>401</Paragraphs>
  <Slides>40</Slides>
  <Notes>26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Arial</vt:lpstr>
      <vt:lpstr>Calibri</vt:lpstr>
      <vt:lpstr>FreightSans Pro Book</vt:lpstr>
      <vt:lpstr>FreightSans Pro Medium</vt:lpstr>
      <vt:lpstr>FreightSans Pro Semibold</vt:lpstr>
      <vt:lpstr>Gill Sans</vt:lpstr>
      <vt:lpstr>Gill Sans Light</vt:lpstr>
      <vt:lpstr>Gill Sans MT</vt:lpstr>
      <vt:lpstr>Gill Sans SemiBold</vt:lpstr>
      <vt:lpstr>Segoe UI</vt:lpstr>
      <vt:lpstr>Times New Roman</vt:lpstr>
      <vt:lpstr>Wingdings</vt:lpstr>
      <vt:lpstr>CloudFit Master Slides</vt:lpstr>
      <vt:lpstr>Core Operational Readiness for Office 365</vt:lpstr>
      <vt:lpstr>Agenda</vt:lpstr>
      <vt:lpstr>Digital Transformation</vt:lpstr>
      <vt:lpstr>The Promise of the Cloud</vt:lpstr>
      <vt:lpstr>Leadership and Strategies</vt:lpstr>
      <vt:lpstr>A Simple View on Business Goals</vt:lpstr>
      <vt:lpstr>Six Simple Facts</vt:lpstr>
      <vt:lpstr>Winning in Business</vt:lpstr>
      <vt:lpstr>Winning in Business</vt:lpstr>
      <vt:lpstr>Monitoring and Major Incident Management</vt:lpstr>
      <vt:lpstr>Service Management Communications are targeted</vt:lpstr>
      <vt:lpstr>Start with Major Incident Scenarios</vt:lpstr>
      <vt:lpstr>Start with Major Incident Scenarios</vt:lpstr>
      <vt:lpstr>Start with Major Incident Scenarios</vt:lpstr>
      <vt:lpstr>Office 365 Service Communications API</vt:lpstr>
      <vt:lpstr>Progress to Monitoring Scenarios</vt:lpstr>
      <vt:lpstr>Progress to Monitoring Scenarios</vt:lpstr>
      <vt:lpstr>Progress to Monitoring Scenarios</vt:lpstr>
      <vt:lpstr>Progress to Monitoring Scenarios</vt:lpstr>
      <vt:lpstr>End-to-End Capability Monitoring</vt:lpstr>
      <vt:lpstr>End-to-End Capability Monitoring</vt:lpstr>
      <vt:lpstr>End-to-End Capability Monitoring</vt:lpstr>
      <vt:lpstr>End with Major Incident Scenarios</vt:lpstr>
      <vt:lpstr>CloudFit Software Example</vt:lpstr>
      <vt:lpstr>Service Desk and Normal Incident Management</vt:lpstr>
      <vt:lpstr>The Customary Enterprise Service Desk</vt:lpstr>
      <vt:lpstr>The Customary Enterprise Service Desk</vt:lpstr>
      <vt:lpstr>Just a few examples...</vt:lpstr>
      <vt:lpstr>Remote Connectivity Analyzer</vt:lpstr>
      <vt:lpstr>Skype Troubleshooter</vt:lpstr>
      <vt:lpstr>Admin Portal</vt:lpstr>
      <vt:lpstr>Evergreen Management</vt:lpstr>
      <vt:lpstr>Office 365 Service Communications API integrate with your Change/Release tools</vt:lpstr>
      <vt:lpstr>Change and Release Communications</vt:lpstr>
      <vt:lpstr>PowerPoint Presentation</vt:lpstr>
      <vt:lpstr>First Release</vt:lpstr>
      <vt:lpstr>First Release</vt:lpstr>
      <vt:lpstr>Service Owners / IT Must Triage</vt:lpstr>
      <vt:lpstr>Establish a Triage Workflow with Super-Users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Operational Readiness for Office 365</dc:title>
  <dc:creator>Carroll Moon</dc:creator>
  <cp:lastModifiedBy>Brooke Hahnert</cp:lastModifiedBy>
  <cp:revision>10</cp:revision>
  <dcterms:created xsi:type="dcterms:W3CDTF">2018-09-10T19:30:15Z</dcterms:created>
  <dcterms:modified xsi:type="dcterms:W3CDTF">2018-11-19T16:19:37Z</dcterms:modified>
</cp:coreProperties>
</file>