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6" r:id="rId2"/>
    <p:sldId id="281" r:id="rId3"/>
    <p:sldId id="280" r:id="rId4"/>
    <p:sldId id="257" r:id="rId5"/>
    <p:sldId id="292" r:id="rId6"/>
    <p:sldId id="287" r:id="rId7"/>
    <p:sldId id="288" r:id="rId8"/>
    <p:sldId id="293" r:id="rId9"/>
    <p:sldId id="291" r:id="rId10"/>
    <p:sldId id="290" r:id="rId11"/>
    <p:sldId id="263" r:id="rId12"/>
    <p:sldId id="277" r:id="rId13"/>
    <p:sldId id="279" r:id="rId14"/>
    <p:sldId id="276" r:id="rId15"/>
    <p:sldId id="270" r:id="rId16"/>
    <p:sldId id="271" r:id="rId17"/>
    <p:sldId id="282" r:id="rId18"/>
    <p:sldId id="267" r:id="rId19"/>
    <p:sldId id="284" r:id="rId20"/>
    <p:sldId id="273" r:id="rId21"/>
    <p:sldId id="269" r:id="rId22"/>
    <p:sldId id="283" r:id="rId23"/>
    <p:sldId id="268" r:id="rId24"/>
    <p:sldId id="289" r:id="rId25"/>
    <p:sldId id="285" r:id="rId26"/>
  </p:sldIdLst>
  <p:sldSz cx="12192000" cy="6858000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6" autoAdjust="0"/>
    <p:restoredTop sz="94660"/>
  </p:normalViewPr>
  <p:slideViewPr>
    <p:cSldViewPr snapToGrid="0">
      <p:cViewPr varScale="1">
        <p:scale>
          <a:sx n="92" d="100"/>
          <a:sy n="92" d="100"/>
        </p:scale>
        <p:origin x="48" y="8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389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2225676"/>
            <a:ext cx="12192000" cy="2387600"/>
          </a:xfrm>
          <a:prstGeom prst="rect">
            <a:avLst/>
          </a:prstGeom>
          <a:solidFill>
            <a:srgbClr val="86D0CC">
              <a:alpha val="4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225676"/>
            <a:ext cx="9144000" cy="2387600"/>
          </a:xfrm>
        </p:spPr>
        <p:txBody>
          <a:bodyPr anchor="ctr" anchorCtr="0"/>
          <a:lstStyle>
            <a:lvl1pPr algn="ctr">
              <a:defRPr sz="600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4678" y="5524500"/>
            <a:ext cx="4518660" cy="95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595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ur Work - Kro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5">
            <a:extLst>
              <a:ext uri="{FF2B5EF4-FFF2-40B4-BE49-F238E27FC236}">
                <a16:creationId xmlns:a16="http://schemas.microsoft.com/office/drawing/2014/main" id="{94E745CA-09DB-944A-9466-EE1E84A3855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499637"/>
            <a:ext cx="12299771" cy="819984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3CEED61-EA18-1E45-9520-48171E39DCF5}"/>
              </a:ext>
            </a:extLst>
          </p:cNvPr>
          <p:cNvSpPr/>
          <p:nvPr/>
        </p:nvSpPr>
        <p:spPr>
          <a:xfrm>
            <a:off x="-6350" y="3136106"/>
            <a:ext cx="12198350" cy="2286000"/>
          </a:xfrm>
          <a:prstGeom prst="rect">
            <a:avLst/>
          </a:prstGeom>
          <a:solidFill>
            <a:srgbClr val="F47B20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010F7E-2DCE-7241-8069-9C97A6823674}"/>
              </a:ext>
            </a:extLst>
          </p:cNvPr>
          <p:cNvSpPr txBox="1"/>
          <p:nvPr/>
        </p:nvSpPr>
        <p:spPr>
          <a:xfrm>
            <a:off x="831850" y="1709737"/>
            <a:ext cx="10515600" cy="2852737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/>
          <a:p>
            <a:r>
              <a:rPr lang="en-US" sz="6000" b="1" i="0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KROGER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1A229A-93DD-8345-B13B-73C51F858F8E}"/>
              </a:ext>
            </a:extLst>
          </p:cNvPr>
          <p:cNvSpPr txBox="1"/>
          <p:nvPr/>
        </p:nvSpPr>
        <p:spPr>
          <a:xfrm>
            <a:off x="831850" y="4562474"/>
            <a:ext cx="10515600" cy="150733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SQL DATABASE &amp; CUSTOM REPORTING</a:t>
            </a:r>
          </a:p>
        </p:txBody>
      </p:sp>
    </p:spTree>
    <p:extLst>
      <p:ext uri="{BB962C8B-B14F-4D97-AF65-F5344CB8AC3E}">
        <p14:creationId xmlns:p14="http://schemas.microsoft.com/office/powerpoint/2010/main" val="33867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ur Work - Bellarmine Univers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5">
            <a:extLst>
              <a:ext uri="{FF2B5EF4-FFF2-40B4-BE49-F238E27FC236}">
                <a16:creationId xmlns:a16="http://schemas.microsoft.com/office/drawing/2014/main" id="{94E745CA-09DB-944A-9466-EE1E84A3855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0" y="-499637"/>
            <a:ext cx="12292809" cy="819984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3CEED61-EA18-1E45-9520-48171E39DCF5}"/>
              </a:ext>
            </a:extLst>
          </p:cNvPr>
          <p:cNvSpPr/>
          <p:nvPr/>
        </p:nvSpPr>
        <p:spPr>
          <a:xfrm>
            <a:off x="-6350" y="3136106"/>
            <a:ext cx="12198350" cy="2286000"/>
          </a:xfrm>
          <a:prstGeom prst="rect">
            <a:avLst/>
          </a:prstGeom>
          <a:solidFill>
            <a:srgbClr val="F47B20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010F7E-2DCE-7241-8069-9C97A6823674}"/>
              </a:ext>
            </a:extLst>
          </p:cNvPr>
          <p:cNvSpPr txBox="1"/>
          <p:nvPr/>
        </p:nvSpPr>
        <p:spPr>
          <a:xfrm>
            <a:off x="831850" y="1709737"/>
            <a:ext cx="10515600" cy="2852737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/>
          <a:p>
            <a:r>
              <a:rPr lang="en-US" sz="6000" b="1" i="0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BELLARMINE UNIVERSITY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1A229A-93DD-8345-B13B-73C51F858F8E}"/>
              </a:ext>
            </a:extLst>
          </p:cNvPr>
          <p:cNvSpPr txBox="1"/>
          <p:nvPr/>
        </p:nvSpPr>
        <p:spPr>
          <a:xfrm>
            <a:off x="831850" y="4562474"/>
            <a:ext cx="10515600" cy="150733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INTRANET COMMUNICATIONS &amp; ERP CUSTOM CONNECTIONS</a:t>
            </a:r>
          </a:p>
        </p:txBody>
      </p:sp>
    </p:spTree>
    <p:extLst>
      <p:ext uri="{BB962C8B-B14F-4D97-AF65-F5344CB8AC3E}">
        <p14:creationId xmlns:p14="http://schemas.microsoft.com/office/powerpoint/2010/main" val="68148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ur Work - Hum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5">
            <a:extLst>
              <a:ext uri="{FF2B5EF4-FFF2-40B4-BE49-F238E27FC236}">
                <a16:creationId xmlns:a16="http://schemas.microsoft.com/office/drawing/2014/main" id="{94E745CA-09DB-944A-9466-EE1E84A3855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0" y="-497317"/>
            <a:ext cx="12292809" cy="819520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3CEED61-EA18-1E45-9520-48171E39DCF5}"/>
              </a:ext>
            </a:extLst>
          </p:cNvPr>
          <p:cNvSpPr/>
          <p:nvPr/>
        </p:nvSpPr>
        <p:spPr>
          <a:xfrm>
            <a:off x="-6350" y="3136106"/>
            <a:ext cx="12198350" cy="2286000"/>
          </a:xfrm>
          <a:prstGeom prst="rect">
            <a:avLst/>
          </a:prstGeom>
          <a:solidFill>
            <a:srgbClr val="F47B20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010F7E-2DCE-7241-8069-9C97A6823674}"/>
              </a:ext>
            </a:extLst>
          </p:cNvPr>
          <p:cNvSpPr txBox="1"/>
          <p:nvPr/>
        </p:nvSpPr>
        <p:spPr>
          <a:xfrm>
            <a:off x="831850" y="1709737"/>
            <a:ext cx="10515600" cy="2852737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/>
          <a:p>
            <a:r>
              <a:rPr lang="en-US" sz="6000" b="1" i="0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HUMANA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1A229A-93DD-8345-B13B-73C51F858F8E}"/>
              </a:ext>
            </a:extLst>
          </p:cNvPr>
          <p:cNvSpPr txBox="1"/>
          <p:nvPr/>
        </p:nvSpPr>
        <p:spPr>
          <a:xfrm>
            <a:off x="831850" y="4562474"/>
            <a:ext cx="10515600" cy="150733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SHAREPOINT PORTAL</a:t>
            </a:r>
          </a:p>
        </p:txBody>
      </p:sp>
    </p:spTree>
    <p:extLst>
      <p:ext uri="{BB962C8B-B14F-4D97-AF65-F5344CB8AC3E}">
        <p14:creationId xmlns:p14="http://schemas.microsoft.com/office/powerpoint/2010/main" val="2186024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ur Work - Dawn Foo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5">
            <a:extLst>
              <a:ext uri="{FF2B5EF4-FFF2-40B4-BE49-F238E27FC236}">
                <a16:creationId xmlns:a16="http://schemas.microsoft.com/office/drawing/2014/main" id="{94E745CA-09DB-944A-9466-EE1E84A3855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6884" y="-45611"/>
            <a:ext cx="12633173" cy="710049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3CEED61-EA18-1E45-9520-48171E39DCF5}"/>
              </a:ext>
            </a:extLst>
          </p:cNvPr>
          <p:cNvSpPr/>
          <p:nvPr/>
        </p:nvSpPr>
        <p:spPr>
          <a:xfrm>
            <a:off x="-6350" y="3136106"/>
            <a:ext cx="12198350" cy="2286000"/>
          </a:xfrm>
          <a:prstGeom prst="rect">
            <a:avLst/>
          </a:prstGeom>
          <a:solidFill>
            <a:srgbClr val="F47B20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010F7E-2DCE-7241-8069-9C97A6823674}"/>
              </a:ext>
            </a:extLst>
          </p:cNvPr>
          <p:cNvSpPr txBox="1"/>
          <p:nvPr/>
        </p:nvSpPr>
        <p:spPr>
          <a:xfrm>
            <a:off x="831850" y="1709737"/>
            <a:ext cx="10515600" cy="2852737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/>
          <a:p>
            <a:r>
              <a:rPr lang="en-US" sz="6000" b="1" i="0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DAWN FOODS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1A229A-93DD-8345-B13B-73C51F858F8E}"/>
              </a:ext>
            </a:extLst>
          </p:cNvPr>
          <p:cNvSpPr txBox="1"/>
          <p:nvPr/>
        </p:nvSpPr>
        <p:spPr>
          <a:xfrm>
            <a:off x="831850" y="4562474"/>
            <a:ext cx="10515600" cy="150733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CUSTOM DASHBOARDS &amp; REPORTING TOOLS</a:t>
            </a:r>
          </a:p>
        </p:txBody>
      </p:sp>
    </p:spTree>
    <p:extLst>
      <p:ext uri="{BB962C8B-B14F-4D97-AF65-F5344CB8AC3E}">
        <p14:creationId xmlns:p14="http://schemas.microsoft.com/office/powerpoint/2010/main" val="1046086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- Orange on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781300"/>
            <a:ext cx="12192000" cy="2286000"/>
          </a:xfrm>
          <a:prstGeom prst="rect">
            <a:avLst/>
          </a:prstGeom>
          <a:solidFill>
            <a:srgbClr val="F47B2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ONE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1068077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- Grey on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781300"/>
            <a:ext cx="12192000" cy="2286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86D0CC"/>
                </a:solidFill>
              </a:defRPr>
            </a:lvl1pPr>
          </a:lstStyle>
          <a:p>
            <a:r>
              <a:rPr lang="en-US" dirty="0"/>
              <a:t>SECTION ONE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318884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- Orange on Gray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781300"/>
            <a:ext cx="12192000" cy="2286000"/>
          </a:xfrm>
          <a:prstGeom prst="rect">
            <a:avLst/>
          </a:prstGeom>
          <a:solidFill>
            <a:srgbClr val="F47B2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ONE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40575424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- White on Gray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781300"/>
            <a:ext cx="12192000" cy="228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86D0CC"/>
                </a:solidFill>
              </a:defRPr>
            </a:lvl1pPr>
          </a:lstStyle>
          <a:p>
            <a:r>
              <a:rPr lang="en-US" dirty="0"/>
              <a:t>SECTION ONE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aseline="0">
                <a:solidFill>
                  <a:srgbClr val="F47B2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173408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65124"/>
            <a:ext cx="12192000" cy="1325563"/>
          </a:xfrm>
          <a:prstGeom prst="rect">
            <a:avLst/>
          </a:prstGeom>
          <a:solidFill>
            <a:srgbClr val="F47B2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13255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5377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65124"/>
            <a:ext cx="12192000" cy="1325563"/>
          </a:xfrm>
          <a:prstGeom prst="rect">
            <a:avLst/>
          </a:prstGeom>
          <a:solidFill>
            <a:srgbClr val="F47B2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207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ny Overview - Picn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G_7419e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1683119"/>
            <a:ext cx="12192000" cy="3491759"/>
          </a:xfrm>
          <a:prstGeom prst="rect">
            <a:avLst/>
          </a:prstGeom>
          <a:solidFill>
            <a:sysClr val="windowText" lastClr="000000">
              <a:lumMod val="65000"/>
              <a:lumOff val="35000"/>
              <a:alpha val="60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sz="675">
              <a:solidFill>
                <a:prstClr val="white"/>
              </a:solidFill>
              <a:latin typeface="Franklin Gothic Book"/>
              <a:ea typeface=""/>
              <a:cs typeface=""/>
              <a:sym typeface="Helvetica Light"/>
            </a:endParaRPr>
          </a:p>
        </p:txBody>
      </p:sp>
      <p:sp>
        <p:nvSpPr>
          <p:cNvPr id="9" name="Shape 146"/>
          <p:cNvSpPr/>
          <p:nvPr>
            <p:extLst/>
          </p:nvPr>
        </p:nvSpPr>
        <p:spPr>
          <a:xfrm>
            <a:off x="838200" y="2774882"/>
            <a:ext cx="10515600" cy="226263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lIns="91300" tIns="45650" rIns="91300" bIns="45650" rtlCol="0" anchor="t">
            <a:noAutofit/>
          </a:bodyPr>
          <a:lstStyle/>
          <a:p>
            <a:pPr defTabSz="913158">
              <a:lnSpc>
                <a:spcPct val="90000"/>
              </a:lnSpc>
              <a:spcBef>
                <a:spcPct val="0"/>
              </a:spcBef>
            </a:pPr>
            <a:r>
              <a:rPr lang="en-US" sz="4000" dirty="0">
                <a:solidFill>
                  <a:srgbClr val="FFFFFF"/>
                </a:solidFill>
                <a:latin typeface="Franklin Gothic Book"/>
                <a:cs typeface="Franklin Gothic Book"/>
              </a:rPr>
              <a:t>11 years</a:t>
            </a:r>
          </a:p>
          <a:p>
            <a:pPr defTabSz="913158">
              <a:lnSpc>
                <a:spcPct val="90000"/>
              </a:lnSpc>
              <a:spcBef>
                <a:spcPct val="0"/>
              </a:spcBef>
            </a:pPr>
            <a:r>
              <a:rPr lang="en-US" sz="4000" dirty="0">
                <a:solidFill>
                  <a:srgbClr val="FFFFFF"/>
                </a:solidFill>
                <a:latin typeface="Franklin Gothic Book"/>
                <a:cs typeface="Franklin Gothic Book"/>
              </a:rPr>
              <a:t>28 team members</a:t>
            </a:r>
          </a:p>
          <a:p>
            <a:pPr defTabSz="913158">
              <a:lnSpc>
                <a:spcPct val="90000"/>
              </a:lnSpc>
              <a:spcBef>
                <a:spcPct val="0"/>
              </a:spcBef>
            </a:pPr>
            <a:r>
              <a:rPr lang="en-US" sz="4000" dirty="0">
                <a:solidFill>
                  <a:srgbClr val="FFFFFF"/>
                </a:solidFill>
                <a:latin typeface="Franklin Gothic Book"/>
                <a:cs typeface="Franklin Gothic Book"/>
              </a:rPr>
              <a:t>Software Architecture/Testing</a:t>
            </a:r>
          </a:p>
          <a:p>
            <a:pPr defTabSz="913158">
              <a:lnSpc>
                <a:spcPct val="90000"/>
              </a:lnSpc>
              <a:spcBef>
                <a:spcPct val="0"/>
              </a:spcBef>
            </a:pPr>
            <a:r>
              <a:rPr lang="en-US" sz="4000" dirty="0">
                <a:solidFill>
                  <a:srgbClr val="FFFFFF"/>
                </a:solidFill>
                <a:latin typeface="Franklin Gothic Book"/>
                <a:cs typeface="Franklin Gothic Book"/>
              </a:rPr>
              <a:t>Back-end Development</a:t>
            </a:r>
          </a:p>
          <a:p>
            <a:pPr defTabSz="913158">
              <a:lnSpc>
                <a:spcPct val="90000"/>
              </a:lnSpc>
              <a:spcBef>
                <a:spcPct val="0"/>
              </a:spcBef>
            </a:pPr>
            <a:endParaRPr lang="en-US" sz="4000" dirty="0">
              <a:solidFill>
                <a:srgbClr val="FFFFFF"/>
              </a:solidFill>
              <a:latin typeface="Franklin Gothic Book"/>
              <a:cs typeface="Franklin Gothic Book"/>
            </a:endParaRPr>
          </a:p>
        </p:txBody>
      </p:sp>
      <p:sp>
        <p:nvSpPr>
          <p:cNvPr id="11" name="Shape 146">
            <a:extLst>
              <a:ext uri="{FF2B5EF4-FFF2-40B4-BE49-F238E27FC236}">
                <a16:creationId xmlns:a16="http://schemas.microsoft.com/office/drawing/2014/main" id="{CD85662E-4308-E245-ADC6-EF2EE8ADB959}"/>
              </a:ext>
            </a:extLst>
          </p:cNvPr>
          <p:cNvSpPr/>
          <p:nvPr>
            <p:extLst/>
          </p:nvPr>
        </p:nvSpPr>
        <p:spPr>
          <a:xfrm>
            <a:off x="838200" y="1835521"/>
            <a:ext cx="10515600" cy="93936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lIns="91300" tIns="45650" rIns="91300" bIns="45650" rtlCol="0" anchor="t">
            <a:noAutofit/>
          </a:bodyPr>
          <a:lstStyle/>
          <a:p>
            <a:pPr defTabSz="913158">
              <a:lnSpc>
                <a:spcPct val="90000"/>
              </a:lnSpc>
              <a:spcBef>
                <a:spcPct val="0"/>
              </a:spcBef>
            </a:pPr>
            <a:r>
              <a:rPr lang="en-US" sz="4400" b="1" i="0" dirty="0">
                <a:solidFill>
                  <a:srgbClr val="FFFFFF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COMPOSABLE</a:t>
            </a:r>
            <a:r>
              <a:rPr lang="en-US" sz="440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lang="en-US" sz="4400" b="1" i="0" dirty="0">
                <a:solidFill>
                  <a:srgbClr val="FFFFFF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SYSTEMS</a:t>
            </a:r>
          </a:p>
        </p:txBody>
      </p:sp>
    </p:spTree>
    <p:extLst>
      <p:ext uri="{BB962C8B-B14F-4D97-AF65-F5344CB8AC3E}">
        <p14:creationId xmlns:p14="http://schemas.microsoft.com/office/powerpoint/2010/main" val="13284685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365125"/>
            <a:ext cx="12192000" cy="1316038"/>
          </a:xfrm>
          <a:prstGeom prst="rect">
            <a:avLst/>
          </a:prstGeom>
          <a:solidFill>
            <a:srgbClr val="F47B2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0840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65125"/>
            <a:ext cx="12192000" cy="1316038"/>
          </a:xfrm>
          <a:prstGeom prst="rect">
            <a:avLst/>
          </a:prstGeom>
          <a:solidFill>
            <a:srgbClr val="F47B2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8243801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9788" y="457200"/>
            <a:ext cx="3932237" cy="1600200"/>
          </a:xfrm>
          <a:prstGeom prst="rect">
            <a:avLst/>
          </a:prstGeom>
          <a:solidFill>
            <a:srgbClr val="F47B2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54133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3434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88766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Right 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9788" y="457200"/>
            <a:ext cx="3932237" cy="1600200"/>
          </a:xfrm>
          <a:prstGeom prst="rect">
            <a:avLst/>
          </a:prstGeom>
          <a:solidFill>
            <a:srgbClr val="F47B2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0"/>
            <a:ext cx="7008812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430823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71834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Lef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392988" y="457200"/>
            <a:ext cx="3932237" cy="1600200"/>
          </a:xfrm>
          <a:prstGeom prst="rect">
            <a:avLst/>
          </a:prstGeom>
          <a:solidFill>
            <a:srgbClr val="F47B2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929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92988" y="2057399"/>
            <a:ext cx="3932237" cy="430823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858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895860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t Photo with Capti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9788" y="457200"/>
            <a:ext cx="3932237" cy="1600200"/>
          </a:xfrm>
          <a:prstGeom prst="rect">
            <a:avLst/>
          </a:prstGeom>
          <a:solidFill>
            <a:srgbClr val="F47B2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430823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7918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t Photo with Capti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392988" y="457200"/>
            <a:ext cx="3932237" cy="1600200"/>
          </a:xfrm>
          <a:prstGeom prst="rect">
            <a:avLst/>
          </a:prstGeom>
          <a:solidFill>
            <a:srgbClr val="F47B2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929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92988" y="2057399"/>
            <a:ext cx="3932237" cy="430823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76"/>
          <a:stretch/>
        </p:blipFill>
        <p:spPr>
          <a:xfrm>
            <a:off x="0" y="-56840"/>
            <a:ext cx="6914840" cy="691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4058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t Photo with Caption R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9788" y="457200"/>
            <a:ext cx="3932237" cy="1600200"/>
          </a:xfrm>
          <a:prstGeom prst="rect">
            <a:avLst/>
          </a:prstGeom>
          <a:solidFill>
            <a:srgbClr val="F47B2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430823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9367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t Photo with Caption Lef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392988" y="457200"/>
            <a:ext cx="3932237" cy="1600200"/>
          </a:xfrm>
          <a:prstGeom prst="rect">
            <a:avLst/>
          </a:prstGeom>
          <a:solidFill>
            <a:srgbClr val="F47B2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929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92988" y="2057399"/>
            <a:ext cx="3932237" cy="430823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896100" cy="689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9288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gram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1678993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ny Overview - Street 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55700"/>
            <a:ext cx="12192000" cy="812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1683119"/>
            <a:ext cx="12192000" cy="3491759"/>
          </a:xfrm>
          <a:prstGeom prst="rect">
            <a:avLst/>
          </a:prstGeom>
          <a:solidFill>
            <a:sysClr val="windowText" lastClr="000000">
              <a:lumMod val="65000"/>
              <a:lumOff val="35000"/>
              <a:alpha val="60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sz="675">
              <a:solidFill>
                <a:prstClr val="white"/>
              </a:solidFill>
              <a:latin typeface="Franklin Gothic Book"/>
              <a:ea typeface=""/>
              <a:cs typeface=""/>
              <a:sym typeface="Helvetica Light"/>
            </a:endParaRPr>
          </a:p>
        </p:txBody>
      </p:sp>
      <p:sp>
        <p:nvSpPr>
          <p:cNvPr id="9" name="Shape 146"/>
          <p:cNvSpPr/>
          <p:nvPr>
            <p:extLst/>
          </p:nvPr>
        </p:nvSpPr>
        <p:spPr>
          <a:xfrm>
            <a:off x="838200" y="2774882"/>
            <a:ext cx="10515600" cy="226263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lIns="91300" tIns="45650" rIns="91300" bIns="45650" rtlCol="0" anchor="t">
            <a:noAutofit/>
          </a:bodyPr>
          <a:lstStyle/>
          <a:p>
            <a:pPr defTabSz="913158">
              <a:lnSpc>
                <a:spcPct val="90000"/>
              </a:lnSpc>
              <a:spcBef>
                <a:spcPct val="0"/>
              </a:spcBef>
            </a:pPr>
            <a:r>
              <a:rPr lang="en-US" sz="4000" dirty="0">
                <a:solidFill>
                  <a:srgbClr val="FFFFFF"/>
                </a:solidFill>
                <a:latin typeface="Franklin Gothic Book"/>
                <a:cs typeface="Franklin Gothic Book"/>
              </a:rPr>
              <a:t>11 years</a:t>
            </a:r>
          </a:p>
          <a:p>
            <a:pPr defTabSz="913158">
              <a:lnSpc>
                <a:spcPct val="90000"/>
              </a:lnSpc>
              <a:spcBef>
                <a:spcPct val="0"/>
              </a:spcBef>
            </a:pPr>
            <a:r>
              <a:rPr lang="en-US" sz="4000" dirty="0">
                <a:solidFill>
                  <a:srgbClr val="FFFFFF"/>
                </a:solidFill>
                <a:latin typeface="Franklin Gothic Book"/>
                <a:cs typeface="Franklin Gothic Book"/>
              </a:rPr>
              <a:t>25 team members</a:t>
            </a:r>
          </a:p>
          <a:p>
            <a:pPr defTabSz="913158">
              <a:lnSpc>
                <a:spcPct val="90000"/>
              </a:lnSpc>
              <a:spcBef>
                <a:spcPct val="0"/>
              </a:spcBef>
            </a:pPr>
            <a:r>
              <a:rPr lang="en-US" sz="4000" dirty="0">
                <a:solidFill>
                  <a:srgbClr val="FFFFFF"/>
                </a:solidFill>
                <a:latin typeface="Franklin Gothic Book"/>
                <a:cs typeface="Franklin Gothic Book"/>
              </a:rPr>
              <a:t>Software Architecture/Testing</a:t>
            </a:r>
          </a:p>
          <a:p>
            <a:pPr defTabSz="913158">
              <a:lnSpc>
                <a:spcPct val="90000"/>
              </a:lnSpc>
              <a:spcBef>
                <a:spcPct val="0"/>
              </a:spcBef>
            </a:pPr>
            <a:r>
              <a:rPr lang="en-US" sz="4000" dirty="0">
                <a:solidFill>
                  <a:srgbClr val="FFFFFF"/>
                </a:solidFill>
                <a:latin typeface="Franklin Gothic Book"/>
                <a:cs typeface="Franklin Gothic Book"/>
              </a:rPr>
              <a:t>Back-end Development</a:t>
            </a:r>
          </a:p>
          <a:p>
            <a:pPr defTabSz="913158">
              <a:lnSpc>
                <a:spcPct val="90000"/>
              </a:lnSpc>
              <a:spcBef>
                <a:spcPct val="0"/>
              </a:spcBef>
            </a:pPr>
            <a:endParaRPr lang="en-US" sz="4000" dirty="0">
              <a:solidFill>
                <a:srgbClr val="FFFFFF"/>
              </a:solidFill>
              <a:latin typeface="Franklin Gothic Book"/>
              <a:cs typeface="Franklin Gothic Book"/>
            </a:endParaRPr>
          </a:p>
        </p:txBody>
      </p:sp>
      <p:sp>
        <p:nvSpPr>
          <p:cNvPr id="11" name="Shape 146">
            <a:extLst>
              <a:ext uri="{FF2B5EF4-FFF2-40B4-BE49-F238E27FC236}">
                <a16:creationId xmlns:a16="http://schemas.microsoft.com/office/drawing/2014/main" id="{CD85662E-4308-E245-ADC6-EF2EE8ADB959}"/>
              </a:ext>
            </a:extLst>
          </p:cNvPr>
          <p:cNvSpPr/>
          <p:nvPr>
            <p:extLst/>
          </p:nvPr>
        </p:nvSpPr>
        <p:spPr>
          <a:xfrm>
            <a:off x="838200" y="1835521"/>
            <a:ext cx="10515600" cy="93936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lIns="91300" tIns="45650" rIns="91300" bIns="45650" rtlCol="0" anchor="t">
            <a:noAutofit/>
          </a:bodyPr>
          <a:lstStyle/>
          <a:p>
            <a:pPr defTabSz="913158">
              <a:lnSpc>
                <a:spcPct val="90000"/>
              </a:lnSpc>
              <a:spcBef>
                <a:spcPct val="0"/>
              </a:spcBef>
            </a:pPr>
            <a:r>
              <a:rPr lang="en-US" sz="4400" b="1" i="0" dirty="0">
                <a:solidFill>
                  <a:srgbClr val="FFFFFF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COMPOSABLE</a:t>
            </a:r>
            <a:r>
              <a:rPr lang="en-US" sz="440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lang="en-US" sz="4400" b="1" i="0" dirty="0">
                <a:solidFill>
                  <a:srgbClr val="FFFFFF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SYSTEMS</a:t>
            </a:r>
          </a:p>
        </p:txBody>
      </p:sp>
    </p:spTree>
    <p:extLst>
      <p:ext uri="{BB962C8B-B14F-4D97-AF65-F5344CB8AC3E}">
        <p14:creationId xmlns:p14="http://schemas.microsoft.com/office/powerpoint/2010/main" val="4847709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ject Phase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373063"/>
            <a:ext cx="12192000" cy="6111875"/>
          </a:xfrm>
          <a:prstGeom prst="rect">
            <a:avLst/>
          </a:prstGeom>
          <a:solidFill>
            <a:schemeClr val="tx1">
              <a:lumMod val="50000"/>
              <a:lumOff val="5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TYPE  OF PHASE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690688"/>
            <a:ext cx="7734300" cy="1147762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Brief description of phase goes here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8572500" y="1690688"/>
            <a:ext cx="2781300" cy="4405312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Include involved team roles here (ex. BA, PM, architect, etc.)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855119"/>
            <a:ext cx="7734300" cy="1147762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List of Activities goes here</a:t>
            </a:r>
          </a:p>
        </p:txBody>
      </p:sp>
    </p:spTree>
    <p:extLst>
      <p:ext uri="{BB962C8B-B14F-4D97-AF65-F5344CB8AC3E}">
        <p14:creationId xmlns:p14="http://schemas.microsoft.com/office/powerpoint/2010/main" val="15175945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gram Fees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PROGRAM FEES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690688"/>
            <a:ext cx="6305550" cy="51911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3600" baseline="0">
                <a:solidFill>
                  <a:srgbClr val="86D0CC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Phase 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143000" y="2209800"/>
            <a:ext cx="6000750" cy="457200"/>
          </a:xfrm>
        </p:spPr>
        <p:txBody>
          <a:bodyPr anchor="ctr" anchorCtr="0"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Line Item 1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143000" y="2667000"/>
            <a:ext cx="6000750" cy="485774"/>
          </a:xfrm>
        </p:spPr>
        <p:txBody>
          <a:bodyPr anchor="ctr" anchorCtr="0"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Line Item 2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3562352"/>
            <a:ext cx="6305550" cy="51911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3600" baseline="0">
                <a:solidFill>
                  <a:srgbClr val="86D0CC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Phase 2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143000" y="4081464"/>
            <a:ext cx="6000750" cy="457200"/>
          </a:xfrm>
        </p:spPr>
        <p:txBody>
          <a:bodyPr anchor="ctr" anchorCtr="0"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Line Item 1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1143000" y="4538664"/>
            <a:ext cx="6000750" cy="485774"/>
          </a:xfrm>
        </p:spPr>
        <p:txBody>
          <a:bodyPr anchor="ctr" anchorCtr="0"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Line Item 2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505950" y="5786437"/>
            <a:ext cx="1847850" cy="485774"/>
          </a:xfrm>
        </p:spPr>
        <p:txBody>
          <a:bodyPr anchor="ctr" anchorCtr="0"/>
          <a:lstStyle>
            <a:lvl1pPr marL="0" indent="0" algn="r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$???,???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7143750" y="5786437"/>
            <a:ext cx="2152650" cy="485774"/>
          </a:xfrm>
        </p:spPr>
        <p:txBody>
          <a:bodyPr anchor="ctr" anchorCtr="0"/>
          <a:lstStyle>
            <a:lvl1pPr marL="0" indent="0" algn="ctr">
              <a:buNone/>
              <a:defRPr b="0" baseline="0">
                <a:solidFill>
                  <a:srgbClr val="86D0CC"/>
                </a:solidFill>
                <a:latin typeface="Roboto Bold" panose="02000000000000000000" pitchFamily="2" charset="0"/>
                <a:ea typeface="Roboto Bold" panose="02000000000000000000" pitchFamily="2" charset="0"/>
              </a:defRPr>
            </a:lvl1pPr>
          </a:lstStyle>
          <a:p>
            <a:pPr lvl="0"/>
            <a:r>
              <a:rPr lang="en-US" dirty="0"/>
              <a:t>Total Fees: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505950" y="4538664"/>
            <a:ext cx="1847850" cy="485774"/>
          </a:xfrm>
        </p:spPr>
        <p:txBody>
          <a:bodyPr anchor="ctr" anchorCtr="0"/>
          <a:lstStyle>
            <a:lvl1pPr marL="0" indent="0" algn="r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$???,???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9505950" y="4067177"/>
            <a:ext cx="1847850" cy="485774"/>
          </a:xfrm>
        </p:spPr>
        <p:txBody>
          <a:bodyPr anchor="ctr" anchorCtr="0"/>
          <a:lstStyle>
            <a:lvl1pPr marL="0" indent="0" algn="r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$???,???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9505950" y="2667000"/>
            <a:ext cx="1847850" cy="485774"/>
          </a:xfrm>
        </p:spPr>
        <p:txBody>
          <a:bodyPr anchor="ctr" anchorCtr="0"/>
          <a:lstStyle>
            <a:lvl1pPr marL="0" indent="0" algn="r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$???,???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9505950" y="2157415"/>
            <a:ext cx="1847850" cy="485774"/>
          </a:xfrm>
        </p:spPr>
        <p:txBody>
          <a:bodyPr anchor="ctr" anchorCtr="0"/>
          <a:lstStyle>
            <a:lvl1pPr marL="0" indent="0" algn="r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$???,???</a:t>
            </a:r>
          </a:p>
        </p:txBody>
      </p:sp>
    </p:spTree>
    <p:extLst>
      <p:ext uri="{BB962C8B-B14F-4D97-AF65-F5344CB8AC3E}">
        <p14:creationId xmlns:p14="http://schemas.microsoft.com/office/powerpoint/2010/main" val="4758614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bg>
      <p:bgPr>
        <a:solidFill>
          <a:srgbClr val="F47B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5197475"/>
          </a:xfrm>
          <a:noFill/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Roboto Regular" panose="02000000000000000000" pitchFamily="2" charset="0"/>
                <a:ea typeface="Roboto Regular" panose="02000000000000000000" pitchFamily="2" charset="0"/>
              </a:defRPr>
            </a:lvl1pPr>
          </a:lstStyle>
          <a:p>
            <a:r>
              <a:rPr lang="en-US" dirty="0"/>
              <a:t>Beginnings are always messy.</a:t>
            </a:r>
          </a:p>
        </p:txBody>
      </p:sp>
      <p:sp>
        <p:nvSpPr>
          <p:cNvPr id="9" name="Double Brace 8"/>
          <p:cNvSpPr/>
          <p:nvPr/>
        </p:nvSpPr>
        <p:spPr>
          <a:xfrm>
            <a:off x="400050" y="365125"/>
            <a:ext cx="11430000" cy="5197475"/>
          </a:xfrm>
          <a:prstGeom prst="bracePair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5562600"/>
            <a:ext cx="10515600" cy="1084263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600" b="0">
                <a:solidFill>
                  <a:schemeClr val="bg1"/>
                </a:solidFill>
                <a:latin typeface="Roboto Bold" panose="02000000000000000000" pitchFamily="2" charset="0"/>
                <a:ea typeface="Roboto Bold" panose="02000000000000000000" pitchFamily="2" charset="0"/>
              </a:defRPr>
            </a:lvl1pPr>
          </a:lstStyle>
          <a:p>
            <a:pPr algn="r"/>
            <a:r>
              <a:rPr lang="en-US" i="1" dirty="0"/>
              <a:t>John Galsworthy</a:t>
            </a:r>
          </a:p>
        </p:txBody>
      </p:sp>
    </p:spTree>
    <p:extLst>
      <p:ext uri="{BB962C8B-B14F-4D97-AF65-F5344CB8AC3E}">
        <p14:creationId xmlns:p14="http://schemas.microsoft.com/office/powerpoint/2010/main" val="22769577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5030786"/>
            <a:ext cx="12192000" cy="1325563"/>
          </a:xfrm>
          <a:prstGeom prst="rect">
            <a:avLst/>
          </a:prstGeom>
          <a:solidFill>
            <a:srgbClr val="F47B2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3C5D7B4-6DDF-471A-9AF0-D3C92103C787}" type="datetimeFigureOut">
              <a:rPr lang="en-US" smtClean="0"/>
              <a:t>7/27/18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3F8E73-4CC3-434B-B651-2C075A2C097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38200" y="5030787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0244452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38215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ED965-1336-42BF-8865-5092EAEB1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3FA0DB-257F-4339-8B6C-DA360DA7A5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41D57-7A4C-4B9C-A5D2-B63A0C9BD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D7B4-6DDF-471A-9AF0-D3C92103C787}" type="datetimeFigureOut">
              <a:rPr lang="en-US" smtClean="0"/>
              <a:t>7/27/18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E4FAA-8665-4615-AF4B-85E6D6E21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AE1187-F6DB-4F9F-8C41-6EF7C8022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F8E73-4CC3-434B-B651-2C075A2C0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522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nors &amp; Awards - At 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73417"/>
            <a:ext cx="12191999" cy="813141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1683119"/>
            <a:ext cx="12192000" cy="3491759"/>
          </a:xfrm>
          <a:prstGeom prst="rect">
            <a:avLst/>
          </a:prstGeom>
          <a:solidFill>
            <a:sysClr val="windowText" lastClr="000000">
              <a:lumMod val="65000"/>
              <a:lumOff val="35000"/>
              <a:alpha val="60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sz="675">
              <a:solidFill>
                <a:prstClr val="white"/>
              </a:solidFill>
              <a:latin typeface="Franklin Gothic Book"/>
              <a:ea typeface=""/>
              <a:cs typeface=""/>
              <a:sym typeface="Helvetica Light"/>
            </a:endParaRPr>
          </a:p>
        </p:txBody>
      </p:sp>
      <p:sp>
        <p:nvSpPr>
          <p:cNvPr id="9" name="Shape 146"/>
          <p:cNvSpPr/>
          <p:nvPr>
            <p:extLst/>
          </p:nvPr>
        </p:nvSpPr>
        <p:spPr>
          <a:xfrm>
            <a:off x="838200" y="2774882"/>
            <a:ext cx="10515600" cy="226263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lIns="91300" tIns="45650" rIns="91300" bIns="45650" rtlCol="0" anchor="t">
            <a:noAutofit/>
          </a:bodyPr>
          <a:lstStyle/>
          <a:p>
            <a:pPr defTabSz="913158">
              <a:lnSpc>
                <a:spcPct val="90000"/>
              </a:lnSpc>
              <a:spcBef>
                <a:spcPct val="0"/>
              </a:spcBef>
            </a:pPr>
            <a:r>
              <a:rPr lang="en-US" sz="3600" dirty="0">
                <a:solidFill>
                  <a:srgbClr val="FFFFFF"/>
                </a:solidFill>
                <a:latin typeface="Franklin Gothic Book"/>
                <a:cs typeface="Franklin Gothic Book"/>
              </a:rPr>
              <a:t>Fast 50 Louisville three-time recipient</a:t>
            </a:r>
          </a:p>
          <a:p>
            <a:pPr defTabSz="913158">
              <a:lnSpc>
                <a:spcPct val="90000"/>
              </a:lnSpc>
              <a:spcBef>
                <a:spcPct val="0"/>
              </a:spcBef>
            </a:pPr>
            <a:r>
              <a:rPr lang="en-US" sz="3600" dirty="0">
                <a:solidFill>
                  <a:srgbClr val="FFFFFF"/>
                </a:solidFill>
                <a:latin typeface="Franklin Gothic Book"/>
                <a:cs typeface="Franklin Gothic Book"/>
              </a:rPr>
              <a:t>Best Place to Work in Louisville &amp; Kentucky</a:t>
            </a:r>
          </a:p>
          <a:p>
            <a:pPr defTabSz="913158">
              <a:lnSpc>
                <a:spcPct val="90000"/>
              </a:lnSpc>
              <a:spcBef>
                <a:spcPct val="0"/>
              </a:spcBef>
            </a:pPr>
            <a:r>
              <a:rPr lang="en-US" sz="3600" dirty="0">
                <a:solidFill>
                  <a:srgbClr val="FFFFFF"/>
                </a:solidFill>
                <a:latin typeface="Franklin Gothic Book"/>
                <a:cs typeface="Franklin Gothic Book"/>
              </a:rPr>
              <a:t>Microsoft Preferred Supplier</a:t>
            </a:r>
          </a:p>
          <a:p>
            <a:pPr defTabSz="913158">
              <a:lnSpc>
                <a:spcPct val="90000"/>
              </a:lnSpc>
              <a:spcBef>
                <a:spcPct val="0"/>
              </a:spcBef>
            </a:pPr>
            <a:r>
              <a:rPr lang="en-US" sz="3600" dirty="0">
                <a:solidFill>
                  <a:srgbClr val="FFFFFF"/>
                </a:solidFill>
                <a:latin typeface="Franklin Gothic Book"/>
                <a:cs typeface="Franklin Gothic Book"/>
              </a:rPr>
              <a:t>Microsoft Gold Partner in Application Development</a:t>
            </a:r>
          </a:p>
          <a:p>
            <a:pPr defTabSz="913158">
              <a:lnSpc>
                <a:spcPct val="90000"/>
              </a:lnSpc>
              <a:spcBef>
                <a:spcPct val="0"/>
              </a:spcBef>
            </a:pPr>
            <a:endParaRPr lang="en-US" sz="3600" dirty="0">
              <a:solidFill>
                <a:srgbClr val="FFFFFF"/>
              </a:solidFill>
              <a:latin typeface="Franklin Gothic Book"/>
              <a:cs typeface="Franklin Gothic Book"/>
            </a:endParaRPr>
          </a:p>
        </p:txBody>
      </p:sp>
      <p:sp>
        <p:nvSpPr>
          <p:cNvPr id="11" name="Shape 146">
            <a:extLst>
              <a:ext uri="{FF2B5EF4-FFF2-40B4-BE49-F238E27FC236}">
                <a16:creationId xmlns:a16="http://schemas.microsoft.com/office/drawing/2014/main" id="{CD85662E-4308-E245-ADC6-EF2EE8ADB959}"/>
              </a:ext>
            </a:extLst>
          </p:cNvPr>
          <p:cNvSpPr/>
          <p:nvPr>
            <p:extLst/>
          </p:nvPr>
        </p:nvSpPr>
        <p:spPr>
          <a:xfrm>
            <a:off x="838200" y="1835521"/>
            <a:ext cx="10515600" cy="93936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lIns="91300" tIns="45650" rIns="91300" bIns="45650" rtlCol="0" anchor="t">
            <a:noAutofit/>
          </a:bodyPr>
          <a:lstStyle/>
          <a:p>
            <a:pPr defTabSz="913158">
              <a:lnSpc>
                <a:spcPct val="90000"/>
              </a:lnSpc>
              <a:spcBef>
                <a:spcPct val="0"/>
              </a:spcBef>
            </a:pPr>
            <a:r>
              <a:rPr lang="en-US" sz="4400" b="1" i="0" dirty="0">
                <a:solidFill>
                  <a:srgbClr val="FFFFFF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HONORS &amp; AWARDS</a:t>
            </a:r>
          </a:p>
        </p:txBody>
      </p:sp>
    </p:spTree>
    <p:extLst>
      <p:ext uri="{BB962C8B-B14F-4D97-AF65-F5344CB8AC3E}">
        <p14:creationId xmlns:p14="http://schemas.microsoft.com/office/powerpoint/2010/main" val="2725836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nors &amp; Awards - Conference Ro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939800"/>
            <a:ext cx="12191999" cy="81279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1683119"/>
            <a:ext cx="12192000" cy="3491759"/>
          </a:xfrm>
          <a:prstGeom prst="rect">
            <a:avLst/>
          </a:prstGeom>
          <a:solidFill>
            <a:sysClr val="windowText" lastClr="000000">
              <a:lumMod val="65000"/>
              <a:lumOff val="35000"/>
              <a:alpha val="60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sz="675">
              <a:solidFill>
                <a:prstClr val="white"/>
              </a:solidFill>
              <a:latin typeface="Franklin Gothic Book"/>
              <a:ea typeface=""/>
              <a:cs typeface=""/>
              <a:sym typeface="Helvetica Light"/>
            </a:endParaRPr>
          </a:p>
        </p:txBody>
      </p:sp>
      <p:sp>
        <p:nvSpPr>
          <p:cNvPr id="9" name="Shape 146"/>
          <p:cNvSpPr/>
          <p:nvPr>
            <p:extLst/>
          </p:nvPr>
        </p:nvSpPr>
        <p:spPr>
          <a:xfrm>
            <a:off x="838200" y="2774882"/>
            <a:ext cx="10515600" cy="226263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lIns="91300" tIns="45650" rIns="91300" bIns="45650" rtlCol="0" anchor="t">
            <a:noAutofit/>
          </a:bodyPr>
          <a:lstStyle/>
          <a:p>
            <a:pPr defTabSz="913158">
              <a:lnSpc>
                <a:spcPct val="90000"/>
              </a:lnSpc>
              <a:spcBef>
                <a:spcPct val="0"/>
              </a:spcBef>
            </a:pPr>
            <a:r>
              <a:rPr lang="en-US" sz="3600" dirty="0">
                <a:solidFill>
                  <a:srgbClr val="FFFFFF"/>
                </a:solidFill>
                <a:latin typeface="Franklin Gothic Book"/>
                <a:cs typeface="Franklin Gothic Book"/>
              </a:rPr>
              <a:t>Fast 50 Louisville three-time recipient</a:t>
            </a:r>
          </a:p>
          <a:p>
            <a:pPr defTabSz="913158">
              <a:lnSpc>
                <a:spcPct val="90000"/>
              </a:lnSpc>
              <a:spcBef>
                <a:spcPct val="0"/>
              </a:spcBef>
            </a:pPr>
            <a:r>
              <a:rPr lang="en-US" sz="3600" dirty="0">
                <a:solidFill>
                  <a:srgbClr val="FFFFFF"/>
                </a:solidFill>
                <a:latin typeface="Franklin Gothic Book"/>
                <a:cs typeface="Franklin Gothic Book"/>
              </a:rPr>
              <a:t>Best Place to Work in Louisville &amp; Kentucky</a:t>
            </a:r>
          </a:p>
          <a:p>
            <a:pPr defTabSz="913158">
              <a:lnSpc>
                <a:spcPct val="90000"/>
              </a:lnSpc>
              <a:spcBef>
                <a:spcPct val="0"/>
              </a:spcBef>
            </a:pPr>
            <a:r>
              <a:rPr lang="en-US" sz="3600" dirty="0">
                <a:solidFill>
                  <a:srgbClr val="FFFFFF"/>
                </a:solidFill>
                <a:latin typeface="Franklin Gothic Book"/>
                <a:cs typeface="Franklin Gothic Book"/>
              </a:rPr>
              <a:t>Microsoft Preferred Supplier</a:t>
            </a:r>
          </a:p>
          <a:p>
            <a:pPr defTabSz="913158">
              <a:lnSpc>
                <a:spcPct val="90000"/>
              </a:lnSpc>
              <a:spcBef>
                <a:spcPct val="0"/>
              </a:spcBef>
            </a:pPr>
            <a:r>
              <a:rPr lang="en-US" sz="3600" dirty="0">
                <a:solidFill>
                  <a:srgbClr val="FFFFFF"/>
                </a:solidFill>
                <a:latin typeface="Franklin Gothic Book"/>
                <a:cs typeface="Franklin Gothic Book"/>
              </a:rPr>
              <a:t>Microsoft Gold Partner in Application Development</a:t>
            </a:r>
          </a:p>
          <a:p>
            <a:pPr defTabSz="913158">
              <a:lnSpc>
                <a:spcPct val="90000"/>
              </a:lnSpc>
              <a:spcBef>
                <a:spcPct val="0"/>
              </a:spcBef>
            </a:pPr>
            <a:endParaRPr lang="en-US" sz="3600" dirty="0">
              <a:solidFill>
                <a:srgbClr val="FFFFFF"/>
              </a:solidFill>
              <a:latin typeface="Franklin Gothic Book"/>
              <a:cs typeface="Franklin Gothic Book"/>
            </a:endParaRPr>
          </a:p>
        </p:txBody>
      </p:sp>
      <p:sp>
        <p:nvSpPr>
          <p:cNvPr id="11" name="Shape 146">
            <a:extLst>
              <a:ext uri="{FF2B5EF4-FFF2-40B4-BE49-F238E27FC236}">
                <a16:creationId xmlns:a16="http://schemas.microsoft.com/office/drawing/2014/main" id="{CD85662E-4308-E245-ADC6-EF2EE8ADB959}"/>
              </a:ext>
            </a:extLst>
          </p:cNvPr>
          <p:cNvSpPr/>
          <p:nvPr>
            <p:extLst/>
          </p:nvPr>
        </p:nvSpPr>
        <p:spPr>
          <a:xfrm>
            <a:off x="838200" y="1835521"/>
            <a:ext cx="10515600" cy="93936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lIns="91300" tIns="45650" rIns="91300" bIns="45650" rtlCol="0" anchor="t">
            <a:noAutofit/>
          </a:bodyPr>
          <a:lstStyle/>
          <a:p>
            <a:pPr defTabSz="913158">
              <a:lnSpc>
                <a:spcPct val="90000"/>
              </a:lnSpc>
              <a:spcBef>
                <a:spcPct val="0"/>
              </a:spcBef>
            </a:pPr>
            <a:r>
              <a:rPr lang="en-US" sz="4400" b="1" i="0" dirty="0">
                <a:solidFill>
                  <a:srgbClr val="FFFFFF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HONORS &amp; AWARDS</a:t>
            </a:r>
          </a:p>
        </p:txBody>
      </p:sp>
    </p:spTree>
    <p:extLst>
      <p:ext uri="{BB962C8B-B14F-4D97-AF65-F5344CB8AC3E}">
        <p14:creationId xmlns:p14="http://schemas.microsoft.com/office/powerpoint/2010/main" val="2886041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ppy Clients">
    <p:bg>
      <p:bgPr>
        <a:solidFill>
          <a:srgbClr val="F47B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9025" y="1295400"/>
            <a:ext cx="9193951" cy="50917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99024" y="349250"/>
            <a:ext cx="919395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WE’RE IN</a:t>
            </a:r>
            <a:r>
              <a:rPr lang="en-US" sz="2600" baseline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THE BUSINESS OF MAKING HAPPY CUSTOMERS.</a:t>
            </a:r>
            <a:endParaRPr lang="en-US" sz="2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626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er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-304800" y="902516"/>
            <a:ext cx="12744450" cy="4930775"/>
          </a:xfrm>
          <a:prstGeom prst="rect">
            <a:avLst/>
          </a:prstGeom>
          <a:solidFill>
            <a:schemeClr val="bg1">
              <a:lumMod val="95000"/>
              <a:alpha val="41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13228" y="1203325"/>
            <a:ext cx="10079122" cy="1325563"/>
          </a:xfrm>
        </p:spPr>
        <p:txBody>
          <a:bodyPr anchor="b" anchorCtr="0"/>
          <a:lstStyle>
            <a:lvl1pPr>
              <a:defRPr baseline="0"/>
            </a:lvl1pPr>
          </a:lstStyle>
          <a:p>
            <a:r>
              <a:rPr lang="en-US" dirty="0"/>
              <a:t>FIRSTNAME LASTNAME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8381" y="3951083"/>
            <a:ext cx="644851" cy="6084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8381" y="4641645"/>
            <a:ext cx="644851" cy="6084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8378" y="2682905"/>
            <a:ext cx="644851" cy="6084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8379" y="3322128"/>
            <a:ext cx="644851" cy="60841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8380" y="1920469"/>
            <a:ext cx="644851" cy="608419"/>
          </a:xfrm>
          <a:prstGeom prst="rect">
            <a:avLst/>
          </a:prstGeom>
        </p:spPr>
      </p:pic>
      <p:sp>
        <p:nvSpPr>
          <p:cNvPr id="19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525642" y="1907074"/>
            <a:ext cx="3438525" cy="343852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4913228" y="2718028"/>
            <a:ext cx="10079121" cy="516863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Your Title Goes Here</a:t>
            </a:r>
          </a:p>
        </p:txBody>
      </p:sp>
      <p:sp>
        <p:nvSpPr>
          <p:cNvPr id="27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4913228" y="3367904"/>
            <a:ext cx="10079121" cy="516863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name@composablesystems.com</a:t>
            </a:r>
          </a:p>
        </p:txBody>
      </p:sp>
      <p:sp>
        <p:nvSpPr>
          <p:cNvPr id="28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913228" y="3994277"/>
            <a:ext cx="10079121" cy="516863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/</a:t>
            </a:r>
            <a:r>
              <a:rPr lang="en-US" dirty="0" err="1"/>
              <a:t>YourLinkedInURLGoesHere</a:t>
            </a:r>
            <a:endParaRPr lang="en-US" dirty="0"/>
          </a:p>
        </p:txBody>
      </p:sp>
      <p:sp>
        <p:nvSpPr>
          <p:cNvPr id="29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4913228" y="4685900"/>
            <a:ext cx="10079121" cy="516863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@</a:t>
            </a:r>
            <a:r>
              <a:rPr lang="en-US" dirty="0" err="1"/>
              <a:t>YourTwitterHandleGoesHere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549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ur Work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5">
            <a:extLst>
              <a:ext uri="{FF2B5EF4-FFF2-40B4-BE49-F238E27FC236}">
                <a16:creationId xmlns:a16="http://schemas.microsoft.com/office/drawing/2014/main" id="{94E745CA-09DB-944A-9466-EE1E84A385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78365"/>
            <a:ext cx="12231138" cy="813636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3CEED61-EA18-1E45-9520-48171E39DCF5}"/>
              </a:ext>
            </a:extLst>
          </p:cNvPr>
          <p:cNvSpPr/>
          <p:nvPr/>
        </p:nvSpPr>
        <p:spPr>
          <a:xfrm>
            <a:off x="-6350" y="3136106"/>
            <a:ext cx="12198350" cy="2286000"/>
          </a:xfrm>
          <a:prstGeom prst="rect">
            <a:avLst/>
          </a:prstGeom>
          <a:solidFill>
            <a:srgbClr val="F47B20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2B381F9-B168-A248-8C9E-316A727206C4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31850" y="4562475"/>
            <a:ext cx="10515600" cy="1500187"/>
          </a:xfrm>
        </p:spPr>
        <p:txBody>
          <a:bodyPr/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SHORT PROJECT DESCRIPTION</a:t>
            </a:r>
          </a:p>
          <a:p>
            <a:pPr lvl="0"/>
            <a:r>
              <a:rPr lang="en-US" dirty="0"/>
              <a:t>TO CHANGE PHOTO: CLICK IMAGE, PICTURE FORMAT, CHANGE PICTURE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87ECAF8-BA5C-8B46-9636-6110C46D6C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COMPANY NAME</a:t>
            </a:r>
          </a:p>
        </p:txBody>
      </p:sp>
    </p:spTree>
    <p:extLst>
      <p:ext uri="{BB962C8B-B14F-4D97-AF65-F5344CB8AC3E}">
        <p14:creationId xmlns:p14="http://schemas.microsoft.com/office/powerpoint/2010/main" val="1644148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ur Work - Microso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5">
            <a:extLst>
              <a:ext uri="{FF2B5EF4-FFF2-40B4-BE49-F238E27FC236}">
                <a16:creationId xmlns:a16="http://schemas.microsoft.com/office/drawing/2014/main" id="{94E745CA-09DB-944A-9466-EE1E84A3855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07636"/>
            <a:ext cx="12192000" cy="914400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3CEED61-EA18-1E45-9520-48171E39DCF5}"/>
              </a:ext>
            </a:extLst>
          </p:cNvPr>
          <p:cNvSpPr/>
          <p:nvPr/>
        </p:nvSpPr>
        <p:spPr>
          <a:xfrm>
            <a:off x="-6350" y="3136106"/>
            <a:ext cx="12198350" cy="2286000"/>
          </a:xfrm>
          <a:prstGeom prst="rect">
            <a:avLst/>
          </a:prstGeom>
          <a:solidFill>
            <a:srgbClr val="F47B20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010F7E-2DCE-7241-8069-9C97A6823674}"/>
              </a:ext>
            </a:extLst>
          </p:cNvPr>
          <p:cNvSpPr txBox="1"/>
          <p:nvPr/>
        </p:nvSpPr>
        <p:spPr>
          <a:xfrm>
            <a:off x="831850" y="1709737"/>
            <a:ext cx="10515600" cy="2852737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/>
          <a:p>
            <a:r>
              <a:rPr lang="en-US" sz="6000" b="1" i="0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MICROSOFT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1A229A-93DD-8345-B13B-73C51F858F8E}"/>
              </a:ext>
            </a:extLst>
          </p:cNvPr>
          <p:cNvSpPr txBox="1"/>
          <p:nvPr/>
        </p:nvSpPr>
        <p:spPr>
          <a:xfrm>
            <a:off x="831850" y="4562474"/>
            <a:ext cx="10515600" cy="150733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GLOBAL CUSTOMER MANAGEMENT PORTAL</a:t>
            </a:r>
          </a:p>
          <a:p>
            <a:endParaRPr lang="en-US" sz="2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263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5D7B4-6DDF-471A-9AF0-D3C92103C787}" type="datetimeFigureOut">
              <a:rPr lang="en-US" smtClean="0"/>
              <a:t>7/27/18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F8E73-4CC3-434B-B651-2C075A2C0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068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6" r:id="rId3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Roboto Black" panose="02000000000000000000" pitchFamily="2" charset="0"/>
          <a:ea typeface="Roboto Black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 Regular" panose="02000000000000000000" pitchFamily="2" charset="0"/>
          <a:ea typeface="Roboto Regular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 Regular" panose="02000000000000000000" pitchFamily="2" charset="0"/>
          <a:ea typeface="Roboto Regular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 Regular" panose="02000000000000000000" pitchFamily="2" charset="0"/>
          <a:ea typeface="Roboto Regular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 Regular" panose="02000000000000000000" pitchFamily="2" charset="0"/>
          <a:ea typeface="Roboto Regular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 Regular" panose="02000000000000000000" pitchFamily="2" charset="0"/>
          <a:ea typeface="Roboto Regular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en-us/powershell/azure/active-directory/importing-data?view=azureadps-2.0" TargetMode="External"/><Relationship Id="rId2" Type="http://schemas.openxmlformats.org/officeDocument/2006/relationships/hyperlink" Target="https://docs.microsoft.com/en-us/powershell/azure/active-directory/overview?view=azureadps-2.0" TargetMode="Externa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docs.microsoft.com/en-us/powershell/module/sharepoint-pnp/add-pnpapp?view=sharepoint-ps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075F4-E058-4CCB-A7FD-626D174C1A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Office 365 PowerShell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942D47-5F1F-4302-A15E-43087852D028}"/>
              </a:ext>
            </a:extLst>
          </p:cNvPr>
          <p:cNvSpPr txBox="1"/>
          <p:nvPr/>
        </p:nvSpPr>
        <p:spPr>
          <a:xfrm>
            <a:off x="2286000" y="4649932"/>
            <a:ext cx="26482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Jeremy Sublett</a:t>
            </a:r>
          </a:p>
        </p:txBody>
      </p:sp>
    </p:spTree>
    <p:extLst>
      <p:ext uri="{BB962C8B-B14F-4D97-AF65-F5344CB8AC3E}">
        <p14:creationId xmlns:p14="http://schemas.microsoft.com/office/powerpoint/2010/main" val="1874644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631D1-8D4E-43DA-B9CE-DED0CB75C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Licenses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CDD6D-0501-42D9-8812-6A9EC8794C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400" dirty="0">
                <a:latin typeface="Lucida Console" panose="020B0609040504020204" pitchFamily="49" charset="0"/>
              </a:rPr>
              <a:t># Create the objects we'll need to add and remove licenses</a:t>
            </a:r>
          </a:p>
          <a:p>
            <a:pPr marL="0" indent="0">
              <a:buNone/>
            </a:pPr>
            <a:r>
              <a:rPr lang="en-US" sz="1400" dirty="0">
                <a:latin typeface="Lucida Console" panose="020B0609040504020204" pitchFamily="49" charset="0"/>
              </a:rPr>
              <a:t>$license = New-Object -TypeName </a:t>
            </a:r>
            <a:r>
              <a:rPr lang="en-US" sz="1400" dirty="0" err="1">
                <a:latin typeface="Lucida Console" panose="020B0609040504020204" pitchFamily="49" charset="0"/>
              </a:rPr>
              <a:t>Microsoft.Open.AzureAD.Model.AssignedLicense</a:t>
            </a:r>
            <a:endParaRPr lang="en-US" sz="14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Lucida Console" panose="020B0609040504020204" pitchFamily="49" charset="0"/>
              </a:rPr>
              <a:t>$licenses = New-Object -TypeName </a:t>
            </a:r>
            <a:r>
              <a:rPr lang="en-US" sz="1400" dirty="0" err="1">
                <a:latin typeface="Lucida Console" panose="020B0609040504020204" pitchFamily="49" charset="0"/>
              </a:rPr>
              <a:t>Microsoft.Open.AzureAD.Model.AssignedLicenses</a:t>
            </a:r>
            <a:endParaRPr lang="en-US" sz="14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US" sz="14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Lucida Console" panose="020B0609040504020204" pitchFamily="49" charset="0"/>
              </a:rPr>
              <a:t># Find the </a:t>
            </a:r>
            <a:r>
              <a:rPr lang="en-US" sz="1400" dirty="0" err="1">
                <a:latin typeface="Lucida Console" panose="020B0609040504020204" pitchFamily="49" charset="0"/>
              </a:rPr>
              <a:t>SkuID</a:t>
            </a:r>
            <a:r>
              <a:rPr lang="en-US" sz="1400" dirty="0">
                <a:latin typeface="Lucida Console" panose="020B0609040504020204" pitchFamily="49" charset="0"/>
              </a:rPr>
              <a:t> of the license we want to add - in this example we'll use the O365_BUSINESS_PREMIUM license</a:t>
            </a:r>
          </a:p>
          <a:p>
            <a:pPr marL="0" indent="0">
              <a:buNone/>
            </a:pPr>
            <a:r>
              <a:rPr lang="en-US" sz="1400" dirty="0">
                <a:latin typeface="Lucida Console" panose="020B0609040504020204" pitchFamily="49" charset="0"/>
              </a:rPr>
              <a:t>$</a:t>
            </a:r>
            <a:r>
              <a:rPr lang="en-US" sz="1400" dirty="0" err="1">
                <a:latin typeface="Lucida Console" panose="020B0609040504020204" pitchFamily="49" charset="0"/>
              </a:rPr>
              <a:t>license.SkuId</a:t>
            </a:r>
            <a:r>
              <a:rPr lang="en-US" sz="1400" dirty="0">
                <a:latin typeface="Lucida Console" panose="020B0609040504020204" pitchFamily="49" charset="0"/>
              </a:rPr>
              <a:t> = (</a:t>
            </a:r>
            <a:r>
              <a:rPr lang="en-US" sz="1400" b="1" dirty="0">
                <a:latin typeface="Lucida Console" panose="020B0609040504020204" pitchFamily="49" charset="0"/>
              </a:rPr>
              <a:t>Get-</a:t>
            </a:r>
            <a:r>
              <a:rPr lang="en-US" sz="1400" b="1" dirty="0" err="1">
                <a:latin typeface="Lucida Console" panose="020B0609040504020204" pitchFamily="49" charset="0"/>
              </a:rPr>
              <a:t>AzureADSubscribedSku</a:t>
            </a:r>
            <a:r>
              <a:rPr lang="en-US" sz="1400" dirty="0">
                <a:latin typeface="Lucida Console" panose="020B0609040504020204" pitchFamily="49" charset="0"/>
              </a:rPr>
              <a:t> | Where-Object -Property </a:t>
            </a:r>
            <a:r>
              <a:rPr lang="en-US" sz="1400" dirty="0" err="1">
                <a:latin typeface="Lucida Console" panose="020B0609040504020204" pitchFamily="49" charset="0"/>
              </a:rPr>
              <a:t>SkuPartNumber</a:t>
            </a:r>
            <a:r>
              <a:rPr lang="en-US" sz="1400" dirty="0">
                <a:latin typeface="Lucida Console" panose="020B0609040504020204" pitchFamily="49" charset="0"/>
              </a:rPr>
              <a:t> -Value "O365_BUSINESS_PREMIUM" -EQ).</a:t>
            </a:r>
            <a:r>
              <a:rPr lang="en-US" sz="1400" dirty="0" err="1">
                <a:latin typeface="Lucida Console" panose="020B0609040504020204" pitchFamily="49" charset="0"/>
              </a:rPr>
              <a:t>SkuID</a:t>
            </a:r>
            <a:endParaRPr lang="en-US" sz="14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US" sz="14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Lucida Console" panose="020B0609040504020204" pitchFamily="49" charset="0"/>
              </a:rPr>
              <a:t># Set the Office license as the license we want to add in the $licenses object</a:t>
            </a:r>
          </a:p>
          <a:p>
            <a:pPr marL="0" indent="0">
              <a:buNone/>
            </a:pPr>
            <a:r>
              <a:rPr lang="en-US" sz="1400" dirty="0">
                <a:latin typeface="Lucida Console" panose="020B0609040504020204" pitchFamily="49" charset="0"/>
              </a:rPr>
              <a:t>$</a:t>
            </a:r>
            <a:r>
              <a:rPr lang="en-US" sz="1400" dirty="0" err="1">
                <a:latin typeface="Lucida Console" panose="020B0609040504020204" pitchFamily="49" charset="0"/>
              </a:rPr>
              <a:t>licenses.AddLicenses</a:t>
            </a:r>
            <a:r>
              <a:rPr lang="en-US" sz="1400" dirty="0">
                <a:latin typeface="Lucida Console" panose="020B0609040504020204" pitchFamily="49" charset="0"/>
              </a:rPr>
              <a:t> = $license</a:t>
            </a:r>
          </a:p>
          <a:p>
            <a:pPr marL="0" indent="0">
              <a:buNone/>
            </a:pPr>
            <a:endParaRPr lang="en-US" sz="14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Lucida Console" panose="020B0609040504020204" pitchFamily="49" charset="0"/>
              </a:rPr>
              <a:t># Call the Set-</a:t>
            </a:r>
            <a:r>
              <a:rPr lang="en-US" sz="1400" dirty="0" err="1">
                <a:latin typeface="Lucida Console" panose="020B0609040504020204" pitchFamily="49" charset="0"/>
              </a:rPr>
              <a:t>AzureADUserLicense</a:t>
            </a:r>
            <a:r>
              <a:rPr lang="en-US" sz="1400" dirty="0">
                <a:latin typeface="Lucida Console" panose="020B0609040504020204" pitchFamily="49" charset="0"/>
              </a:rPr>
              <a:t> cmdlet to set the license.</a:t>
            </a:r>
          </a:p>
          <a:p>
            <a:pPr marL="0" indent="0">
              <a:buNone/>
            </a:pPr>
            <a:r>
              <a:rPr lang="en-US" sz="1400" b="1" dirty="0">
                <a:latin typeface="Lucida Console" panose="020B0609040504020204" pitchFamily="49" charset="0"/>
              </a:rPr>
              <a:t>Set-</a:t>
            </a:r>
            <a:r>
              <a:rPr lang="en-US" sz="1400" b="1" dirty="0" err="1">
                <a:latin typeface="Lucida Console" panose="020B0609040504020204" pitchFamily="49" charset="0"/>
              </a:rPr>
              <a:t>AzureADUserLicense</a:t>
            </a:r>
            <a:r>
              <a:rPr lang="en-US" sz="1400" dirty="0">
                <a:latin typeface="Lucida Console" panose="020B0609040504020204" pitchFamily="49" charset="0"/>
              </a:rPr>
              <a:t> -</a:t>
            </a:r>
            <a:r>
              <a:rPr lang="en-US" sz="1400" dirty="0" err="1">
                <a:latin typeface="Lucida Console" panose="020B0609040504020204" pitchFamily="49" charset="0"/>
              </a:rPr>
              <a:t>ObjectId</a:t>
            </a:r>
            <a:r>
              <a:rPr lang="en-US" sz="1400" dirty="0">
                <a:latin typeface="Lucida Console" panose="020B0609040504020204" pitchFamily="49" charset="0"/>
              </a:rPr>
              <a:t> "joe.smith@contoso.com" -</a:t>
            </a:r>
            <a:r>
              <a:rPr lang="en-US" sz="1400" dirty="0" err="1">
                <a:latin typeface="Lucida Console" panose="020B0609040504020204" pitchFamily="49" charset="0"/>
              </a:rPr>
              <a:t>AssignedLicenses</a:t>
            </a:r>
            <a:r>
              <a:rPr lang="en-US" sz="1400" dirty="0">
                <a:latin typeface="Lucida Console" panose="020B0609040504020204" pitchFamily="49" charset="0"/>
              </a:rPr>
              <a:t> $licenses</a:t>
            </a:r>
          </a:p>
          <a:p>
            <a:pPr marL="0" indent="0">
              <a:buNone/>
            </a:pPr>
            <a:br>
              <a:rPr lang="en-US" sz="1400" dirty="0">
                <a:latin typeface="Lucida Console" panose="020B0609040504020204" pitchFamily="49" charset="0"/>
              </a:rPr>
            </a:br>
            <a:endParaRPr lang="en-US" sz="1400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436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8D913-B3A1-4B18-9ED6-2A29AE105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AzureAD</a:t>
            </a:r>
            <a:r>
              <a:rPr lang="en-US" dirty="0"/>
              <a:t> verses </a:t>
            </a:r>
            <a:r>
              <a:rPr lang="en-US" dirty="0" err="1"/>
              <a:t>MSOnline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C428A-775C-47C7-AAE4-B2CD06B0C0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err="1"/>
              <a:t>AzureAD</a:t>
            </a:r>
            <a:r>
              <a:rPr lang="en-US" dirty="0"/>
              <a:t>: allows user to manage Active Directory objects only, [where directory is hosted in Azure]</a:t>
            </a:r>
          </a:p>
          <a:p>
            <a:pPr lvl="1"/>
            <a:r>
              <a:rPr lang="en-US" dirty="0"/>
              <a:t>https://docs.microsoft.com/en-us/powershell/module/azuread/connect-azuread?view=azureadps-2.0</a:t>
            </a:r>
          </a:p>
          <a:p>
            <a:r>
              <a:rPr lang="en-US" dirty="0" err="1"/>
              <a:t>MSOnline</a:t>
            </a:r>
            <a:r>
              <a:rPr lang="en-US" dirty="0"/>
              <a:t>: apart from managing Active Directory allows more administrative tasks such as Domain management, configure single sign-on etc.</a:t>
            </a:r>
          </a:p>
          <a:p>
            <a:pPr lvl="1"/>
            <a:r>
              <a:rPr lang="en-US" dirty="0"/>
              <a:t>https://docs.microsoft.com/en-us/powershell/azure/active-directory/install-msonlinev1?view=azureadps-1.0</a:t>
            </a:r>
          </a:p>
        </p:txBody>
      </p:sp>
    </p:spTree>
    <p:extLst>
      <p:ext uri="{BB962C8B-B14F-4D97-AF65-F5344CB8AC3E}">
        <p14:creationId xmlns:p14="http://schemas.microsoft.com/office/powerpoint/2010/main" val="1074684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D9DDA-7C44-479D-A02A-870E6313B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SharePoint PnP Cmdlets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205073-49F9-43C2-BC25-B3384462F7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PowerShell cmdlets for enhanced SharePoint management</a:t>
            </a:r>
          </a:p>
        </p:txBody>
      </p:sp>
    </p:spTree>
    <p:extLst>
      <p:ext uri="{BB962C8B-B14F-4D97-AF65-F5344CB8AC3E}">
        <p14:creationId xmlns:p14="http://schemas.microsoft.com/office/powerpoint/2010/main" val="3419590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840CC-844C-4B33-8925-EF527EA43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SharePoint Patterns and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A8D8B-92E9-4D2A-982F-D8CC7166AA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Community-Driven</a:t>
            </a:r>
          </a:p>
          <a:p>
            <a:pPr marL="457200" lvl="1" indent="0">
              <a:buNone/>
            </a:pPr>
            <a:r>
              <a:rPr lang="en-US" dirty="0"/>
              <a:t>https://github.com/SharePoint/PnP-PowerShell</a:t>
            </a:r>
          </a:p>
          <a:p>
            <a:r>
              <a:rPr lang="en-US" dirty="0"/>
              <a:t>Different from "SPO" cmdlets provided by Microsoft</a:t>
            </a:r>
          </a:p>
          <a:p>
            <a:r>
              <a:rPr lang="en-US" dirty="0"/>
              <a:t>Excellent capabilities to manipulate lists, views and items</a:t>
            </a:r>
          </a:p>
          <a:p>
            <a:r>
              <a:rPr lang="en-US" dirty="0"/>
              <a:t>Installation:</a:t>
            </a:r>
          </a:p>
          <a:p>
            <a:pPr marL="0" indent="0" algn="ctr">
              <a:buNone/>
            </a:pPr>
            <a:r>
              <a:rPr lang="en-US" sz="2000" dirty="0">
                <a:latin typeface="Lucida Console" panose="020B0609040504020204" pitchFamily="49" charset="0"/>
                <a:cs typeface="Courier New" panose="02070309020205020404" pitchFamily="49" charset="0"/>
              </a:rPr>
              <a:t>Install-Module </a:t>
            </a:r>
            <a:r>
              <a:rPr lang="en-US" sz="2000" dirty="0" err="1">
                <a:latin typeface="Lucida Console" panose="020B0609040504020204" pitchFamily="49" charset="0"/>
                <a:cs typeface="Courier New" panose="02070309020205020404" pitchFamily="49" charset="0"/>
              </a:rPr>
              <a:t>SharePointPnPPowerShellOnline</a:t>
            </a:r>
            <a:endParaRPr lang="en-US" sz="2000" dirty="0">
              <a:latin typeface="Lucida Console" panose="020B06090405040202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037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A8C21-65D1-4311-9A90-5F8EA411B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Cmdlets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7C496-EB92-491A-9D9A-F469B5177A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SharePoint Patterns and Practices ("PnP" naming in commands)*</a:t>
            </a:r>
          </a:p>
          <a:p>
            <a:pPr marL="0" indent="0">
              <a:buNone/>
            </a:pPr>
            <a:endParaRPr lang="en-US" dirty="0"/>
          </a:p>
          <a:p>
            <a:pPr marL="914400" lvl="2" indent="0">
              <a:buNone/>
            </a:pP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Connect-</a:t>
            </a:r>
            <a:r>
              <a:rPr lang="en-US" sz="17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PnPOnline</a:t>
            </a: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sz="17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Url</a:t>
            </a: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https://contoso.sharepoint.com</a:t>
            </a:r>
          </a:p>
          <a:p>
            <a:pPr marL="914400" lvl="2" indent="0">
              <a:buNone/>
            </a:pP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Connect-</a:t>
            </a:r>
            <a:r>
              <a:rPr lang="en-US" sz="17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PnPOnline</a:t>
            </a: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sz="17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Url</a:t>
            </a: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https://contoso.sharepoint.com/web1</a:t>
            </a:r>
          </a:p>
          <a:p>
            <a:pPr marL="914400" lvl="2" indent="0">
              <a:buNone/>
            </a:pPr>
            <a:endParaRPr lang="en-US" sz="17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ctr">
              <a:buNone/>
            </a:pPr>
            <a:r>
              <a:rPr lang="en-US" sz="1900" dirty="0"/>
              <a:t>* PnP originally used "SPO" in command names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SharePoint Online Management Shell ("SPO" naming in commands)</a:t>
            </a:r>
          </a:p>
          <a:p>
            <a:pPr marL="0" indent="0">
              <a:buNone/>
            </a:pPr>
            <a:endParaRPr lang="en-US" dirty="0"/>
          </a:p>
          <a:p>
            <a:pPr marL="914400" lvl="2" indent="0">
              <a:buNone/>
            </a:pP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Connect-</a:t>
            </a:r>
            <a:r>
              <a:rPr lang="en-US" sz="17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SPOService</a:t>
            </a: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sz="17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Url</a:t>
            </a: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https://contoso-admin.sharepoint.com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200" dirty="0"/>
              <a:t>https://www.microsoft.com/en-us/download/details.aspx?id=35588</a:t>
            </a:r>
          </a:p>
          <a:p>
            <a:pPr marL="0" indent="0" algn="ctr">
              <a:buNone/>
            </a:pPr>
            <a:endParaRPr lang="en-US" sz="22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34122A1-AE85-43EF-8701-0FCC955908FB}"/>
              </a:ext>
            </a:extLst>
          </p:cNvPr>
          <p:cNvCxnSpPr/>
          <p:nvPr/>
        </p:nvCxnSpPr>
        <p:spPr>
          <a:xfrm>
            <a:off x="967562" y="3806456"/>
            <a:ext cx="1010093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9154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C754C-9C91-4B4F-BBD8-9DD1FF8BF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Connecting via PnP Cmdlets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5BC06-420B-4C3A-8E9E-725DF61D2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Site Collection Root</a:t>
            </a:r>
          </a:p>
          <a:p>
            <a:pPr marL="457200" lvl="1" indent="0">
              <a:buNone/>
            </a:pPr>
            <a:r>
              <a:rPr lang="en-US" sz="1800" dirty="0">
                <a:latin typeface="Lucida Sans Typewriter" panose="020B0509030504030204" pitchFamily="49" charset="0"/>
              </a:rPr>
              <a:t>Connect-</a:t>
            </a:r>
            <a:r>
              <a:rPr lang="en-US" sz="1800" dirty="0" err="1">
                <a:latin typeface="Lucida Sans Typewriter" panose="020B0509030504030204" pitchFamily="49" charset="0"/>
              </a:rPr>
              <a:t>PnPOnline</a:t>
            </a:r>
            <a:r>
              <a:rPr lang="en-US" sz="1800" dirty="0">
                <a:latin typeface="Lucida Sans Typewriter" panose="020B0509030504030204" pitchFamily="49" charset="0"/>
              </a:rPr>
              <a:t> -</a:t>
            </a:r>
            <a:r>
              <a:rPr lang="en-US" sz="1800" dirty="0" err="1">
                <a:latin typeface="Lucida Sans Typewriter" panose="020B0509030504030204" pitchFamily="49" charset="0"/>
              </a:rPr>
              <a:t>Url</a:t>
            </a:r>
            <a:r>
              <a:rPr lang="en-US" sz="1800" dirty="0">
                <a:latin typeface="Lucida Sans Typewriter" panose="020B0509030504030204" pitchFamily="49" charset="0"/>
              </a:rPr>
              <a:t> http://tenantxyz.sharepoint.com</a:t>
            </a:r>
          </a:p>
          <a:p>
            <a:r>
              <a:rPr lang="en-US" dirty="0"/>
              <a:t>Subsite (</a:t>
            </a:r>
            <a:r>
              <a:rPr lang="en-US" dirty="0" err="1"/>
              <a:t>Subweb</a:t>
            </a:r>
            <a:r>
              <a:rPr lang="en-US" dirty="0"/>
              <a:t>)</a:t>
            </a:r>
          </a:p>
          <a:p>
            <a:pPr marL="457200" lvl="1" indent="0">
              <a:buNone/>
            </a:pPr>
            <a:r>
              <a:rPr lang="en-US" sz="1800" dirty="0">
                <a:latin typeface="Lucida Sans Typewriter" panose="020B0509030504030204" pitchFamily="49" charset="0"/>
              </a:rPr>
              <a:t>Connect-</a:t>
            </a:r>
            <a:r>
              <a:rPr lang="en-US" sz="1800" dirty="0" err="1">
                <a:latin typeface="Lucida Sans Typewriter" panose="020B0509030504030204" pitchFamily="49" charset="0"/>
              </a:rPr>
              <a:t>PnPOnline</a:t>
            </a:r>
            <a:r>
              <a:rPr lang="en-US" sz="1800" dirty="0">
                <a:latin typeface="Lucida Sans Typewriter" panose="020B0509030504030204" pitchFamily="49" charset="0"/>
              </a:rPr>
              <a:t> -</a:t>
            </a:r>
            <a:r>
              <a:rPr lang="en-US" sz="1800" dirty="0" err="1">
                <a:latin typeface="Lucida Sans Typewriter" panose="020B0509030504030204" pitchFamily="49" charset="0"/>
              </a:rPr>
              <a:t>Url</a:t>
            </a:r>
            <a:r>
              <a:rPr lang="en-US" sz="1800" dirty="0">
                <a:latin typeface="Lucida Sans Typewriter" panose="020B0509030504030204" pitchFamily="49" charset="0"/>
              </a:rPr>
              <a:t> http://tenantxyz.sharepoint.com/web1</a:t>
            </a:r>
          </a:p>
          <a:p>
            <a:r>
              <a:rPr lang="en-US" dirty="0"/>
              <a:t>Authenticating</a:t>
            </a:r>
          </a:p>
          <a:p>
            <a:pPr marL="457200" lvl="1" indent="0">
              <a:buNone/>
            </a:pPr>
            <a:r>
              <a:rPr lang="en-US" sz="1800" dirty="0">
                <a:latin typeface="Lucida Sans Typewriter" panose="020B0509030504030204" pitchFamily="49" charset="0"/>
              </a:rPr>
              <a:t>$creds = Get-Credentials</a:t>
            </a:r>
          </a:p>
          <a:p>
            <a:pPr marL="457200" lvl="1" indent="0">
              <a:buNone/>
            </a:pPr>
            <a:r>
              <a:rPr lang="en-US" sz="1800" dirty="0">
                <a:latin typeface="Lucida Sans Typewriter" panose="020B0509030504030204" pitchFamily="49" charset="0"/>
              </a:rPr>
              <a:t>Connect-</a:t>
            </a:r>
            <a:r>
              <a:rPr lang="en-US" sz="1800" dirty="0" err="1">
                <a:latin typeface="Lucida Sans Typewriter" panose="020B0509030504030204" pitchFamily="49" charset="0"/>
              </a:rPr>
              <a:t>PnPOnline</a:t>
            </a:r>
            <a:r>
              <a:rPr lang="en-US" sz="1800" dirty="0">
                <a:latin typeface="Lucida Sans Typewriter" panose="020B0509030504030204" pitchFamily="49" charset="0"/>
              </a:rPr>
              <a:t> -</a:t>
            </a:r>
            <a:r>
              <a:rPr lang="en-US" sz="1800" dirty="0" err="1">
                <a:latin typeface="Lucida Sans Typewriter" panose="020B0509030504030204" pitchFamily="49" charset="0"/>
              </a:rPr>
              <a:t>Url</a:t>
            </a:r>
            <a:r>
              <a:rPr lang="en-US" sz="1800" dirty="0">
                <a:latin typeface="Lucida Sans Typewriter" panose="020B0509030504030204" pitchFamily="49" charset="0"/>
              </a:rPr>
              <a:t> … -Credentials $creds</a:t>
            </a:r>
          </a:p>
          <a:p>
            <a:pPr marL="457200" lvl="1" indent="0">
              <a:buNone/>
            </a:pPr>
            <a:endParaRPr lang="en-US" sz="1800" dirty="0">
              <a:latin typeface="Lucida Sans Typewriter" panose="020B0509030504030204" pitchFamily="49" charset="0"/>
            </a:endParaRPr>
          </a:p>
          <a:p>
            <a:pPr marL="457200" lvl="1" indent="0">
              <a:buNone/>
            </a:pPr>
            <a:r>
              <a:rPr lang="en-US" sz="1800" dirty="0">
                <a:latin typeface="Lucida Sans Typewriter" panose="020B0509030504030204" pitchFamily="49" charset="0"/>
              </a:rPr>
              <a:t>Connect-</a:t>
            </a:r>
            <a:r>
              <a:rPr lang="en-US" sz="1800" dirty="0" err="1">
                <a:latin typeface="Lucida Sans Typewriter" panose="020B0509030504030204" pitchFamily="49" charset="0"/>
              </a:rPr>
              <a:t>PnPOnline</a:t>
            </a:r>
            <a:r>
              <a:rPr lang="en-US" sz="1800" dirty="0">
                <a:latin typeface="Lucida Sans Typewriter" panose="020B0509030504030204" pitchFamily="49" charset="0"/>
              </a:rPr>
              <a:t> -</a:t>
            </a:r>
            <a:r>
              <a:rPr lang="en-US" sz="1800" dirty="0" err="1">
                <a:latin typeface="Lucida Sans Typewriter" panose="020B0509030504030204" pitchFamily="49" charset="0"/>
              </a:rPr>
              <a:t>Url</a:t>
            </a:r>
            <a:r>
              <a:rPr lang="en-US" sz="1800" dirty="0">
                <a:latin typeface="Lucida Sans Typewriter" panose="020B0509030504030204" pitchFamily="49" charset="0"/>
              </a:rPr>
              <a:t> … -</a:t>
            </a:r>
            <a:r>
              <a:rPr lang="en-US" sz="1800" dirty="0" err="1">
                <a:latin typeface="Lucida Sans Typewriter" panose="020B0509030504030204" pitchFamily="49" charset="0"/>
              </a:rPr>
              <a:t>UseWebLogin</a:t>
            </a:r>
            <a:endParaRPr lang="en-US" sz="1800" dirty="0">
              <a:latin typeface="Lucida Sans Typewriter" panose="020B05090305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770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92C1F17-77F3-4D4E-BE35-718B681809F5}"/>
              </a:ext>
            </a:extLst>
          </p:cNvPr>
          <p:cNvSpPr/>
          <p:nvPr/>
        </p:nvSpPr>
        <p:spPr>
          <a:xfrm>
            <a:off x="2928423" y="2392838"/>
            <a:ext cx="3933257" cy="6442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Site Collection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F754313-C91E-44B3-8E64-F1687D6D6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SharePoint Concepts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6C23AE-54B8-46AE-897D-A671D70D7B59}"/>
              </a:ext>
            </a:extLst>
          </p:cNvPr>
          <p:cNvSpPr/>
          <p:nvPr/>
        </p:nvSpPr>
        <p:spPr>
          <a:xfrm>
            <a:off x="3713253" y="3324557"/>
            <a:ext cx="3122152" cy="64423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/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518883-7795-4E12-BFC6-AC0BD8C21AF3}"/>
              </a:ext>
            </a:extLst>
          </p:cNvPr>
          <p:cNvSpPr/>
          <p:nvPr/>
        </p:nvSpPr>
        <p:spPr>
          <a:xfrm>
            <a:off x="3713252" y="4235494"/>
            <a:ext cx="3122152" cy="64423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/web1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C2638F-0742-435E-A9D5-0B55E9A2294C}"/>
              </a:ext>
            </a:extLst>
          </p:cNvPr>
          <p:cNvSpPr/>
          <p:nvPr/>
        </p:nvSpPr>
        <p:spPr>
          <a:xfrm>
            <a:off x="2928423" y="2392838"/>
            <a:ext cx="3906981" cy="3647064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BC0A81-72A9-47DF-AA8D-1C4E95E4A8EE}"/>
              </a:ext>
            </a:extLst>
          </p:cNvPr>
          <p:cNvSpPr txBox="1"/>
          <p:nvPr/>
        </p:nvSpPr>
        <p:spPr>
          <a:xfrm>
            <a:off x="7556440" y="2019900"/>
            <a:ext cx="2861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"Site" – a container for webs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C46A3C-22D5-41EE-BE71-92C6407C1201}"/>
              </a:ext>
            </a:extLst>
          </p:cNvPr>
          <p:cNvSpPr txBox="1"/>
          <p:nvPr/>
        </p:nvSpPr>
        <p:spPr>
          <a:xfrm>
            <a:off x="1313596" y="3538799"/>
            <a:ext cx="1112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Root Web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0EDA49-E30B-4E25-A836-45EFF1056756}"/>
              </a:ext>
            </a:extLst>
          </p:cNvPr>
          <p:cNvSpPr txBox="1"/>
          <p:nvPr/>
        </p:nvSpPr>
        <p:spPr>
          <a:xfrm>
            <a:off x="4817513" y="6327385"/>
            <a:ext cx="2288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Sub Web or Child Web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4D51D47-C93A-4A0E-88DD-B3BD8C6DE909}"/>
              </a:ext>
            </a:extLst>
          </p:cNvPr>
          <p:cNvSpPr/>
          <p:nvPr/>
        </p:nvSpPr>
        <p:spPr>
          <a:xfrm>
            <a:off x="4393540" y="5146431"/>
            <a:ext cx="2441864" cy="64423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/web1/childweb1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C0F8907-B724-43BC-B663-D94F9460FA31}"/>
              </a:ext>
            </a:extLst>
          </p:cNvPr>
          <p:cNvCxnSpPr/>
          <p:nvPr/>
        </p:nvCxnSpPr>
        <p:spPr>
          <a:xfrm>
            <a:off x="3713252" y="3037074"/>
            <a:ext cx="0" cy="184265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31ABFD4-EBD3-4D42-9A63-A2E6326F8568}"/>
              </a:ext>
            </a:extLst>
          </p:cNvPr>
          <p:cNvCxnSpPr/>
          <p:nvPr/>
        </p:nvCxnSpPr>
        <p:spPr>
          <a:xfrm>
            <a:off x="4393540" y="4879730"/>
            <a:ext cx="0" cy="910937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C70F4C7-5B08-4E47-98D2-F56D1578B539}"/>
              </a:ext>
            </a:extLst>
          </p:cNvPr>
          <p:cNvSpPr txBox="1"/>
          <p:nvPr/>
        </p:nvSpPr>
        <p:spPr>
          <a:xfrm>
            <a:off x="7880009" y="4095947"/>
            <a:ext cx="30383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"Web" – a location for containing document libraries and lists (sometimes called sites)</a:t>
            </a:r>
          </a:p>
        </p:txBody>
      </p:sp>
      <p:sp>
        <p:nvSpPr>
          <p:cNvPr id="21" name="Right Brace 20">
            <a:extLst>
              <a:ext uri="{FF2B5EF4-FFF2-40B4-BE49-F238E27FC236}">
                <a16:creationId xmlns:a16="http://schemas.microsoft.com/office/drawing/2014/main" id="{D3A6978F-A377-4AC7-98E6-CE5402368B6B}"/>
              </a:ext>
            </a:extLst>
          </p:cNvPr>
          <p:cNvSpPr/>
          <p:nvPr/>
        </p:nvSpPr>
        <p:spPr>
          <a:xfrm>
            <a:off x="7337811" y="3324557"/>
            <a:ext cx="282422" cy="2428878"/>
          </a:xfrm>
          <a:prstGeom prst="rightBrace">
            <a:avLst>
              <a:gd name="adj1" fmla="val 105092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0A549AD-9927-4493-A674-E9371F6A5037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6861680" y="2204566"/>
            <a:ext cx="694760" cy="49391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E87500C-6C36-4C38-A6C3-C7FBC1E3BDE3}"/>
              </a:ext>
            </a:extLst>
          </p:cNvPr>
          <p:cNvCxnSpPr>
            <a:stCxn id="13" idx="3"/>
            <a:endCxn id="9" idx="1"/>
          </p:cNvCxnSpPr>
          <p:nvPr/>
        </p:nvCxnSpPr>
        <p:spPr>
          <a:xfrm flipV="1">
            <a:off x="2426016" y="3646675"/>
            <a:ext cx="1287237" cy="7679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6D12E4D-0F62-4863-8F6C-D62759642578}"/>
              </a:ext>
            </a:extLst>
          </p:cNvPr>
          <p:cNvCxnSpPr>
            <a:stCxn id="14" idx="0"/>
            <a:endCxn id="15" idx="2"/>
          </p:cNvCxnSpPr>
          <p:nvPr/>
        </p:nvCxnSpPr>
        <p:spPr>
          <a:xfrm flipH="1" flipV="1">
            <a:off x="5614472" y="5790667"/>
            <a:ext cx="347297" cy="53671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3746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D3333-64CE-4D45-9460-AB052B130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AB518-702A-4AF1-B4A8-89C0F0E130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Lucida Sans Typewriter" panose="020B0509030504030204" pitchFamily="49" charset="0"/>
              </a:rPr>
              <a:t>Get-</a:t>
            </a:r>
            <a:r>
              <a:rPr lang="en-US" sz="1800" dirty="0" err="1">
                <a:latin typeface="Lucida Sans Typewriter" panose="020B0509030504030204" pitchFamily="49" charset="0"/>
              </a:rPr>
              <a:t>PnPWebTemplates</a:t>
            </a:r>
            <a:endParaRPr lang="en-US" sz="1800" dirty="0">
              <a:latin typeface="Lucida Sans Typewriter" panose="020B0509030504030204" pitchFamily="49" charset="0"/>
            </a:endParaRPr>
          </a:p>
          <a:p>
            <a:pPr marL="0" indent="0">
              <a:buNone/>
            </a:pPr>
            <a:endParaRPr lang="en-US" sz="1800" dirty="0">
              <a:latin typeface="Lucida Sans Typewriter" panose="020B05090305040302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Lucida Sans Typewriter" panose="020B0509030504030204" pitchFamily="49" charset="0"/>
              </a:rPr>
              <a:t>New-</a:t>
            </a:r>
            <a:r>
              <a:rPr lang="en-US" sz="1800" dirty="0" err="1">
                <a:latin typeface="Lucida Sans Typewriter" panose="020B0509030504030204" pitchFamily="49" charset="0"/>
              </a:rPr>
              <a:t>PnPWeb</a:t>
            </a:r>
            <a:r>
              <a:rPr lang="en-US" sz="1800" dirty="0">
                <a:latin typeface="Lucida Sans Typewriter" panose="020B0509030504030204" pitchFamily="49" charset="0"/>
              </a:rPr>
              <a:t> -Title "Customers Web" -</a:t>
            </a:r>
            <a:r>
              <a:rPr lang="en-US" sz="1800" dirty="0" err="1">
                <a:latin typeface="Lucida Sans Typewriter" panose="020B0509030504030204" pitchFamily="49" charset="0"/>
              </a:rPr>
              <a:t>Url</a:t>
            </a:r>
            <a:r>
              <a:rPr lang="en-US" sz="1800" dirty="0">
                <a:latin typeface="Lucida Sans Typewriter" panose="020B0509030504030204" pitchFamily="49" charset="0"/>
              </a:rPr>
              <a:t> "</a:t>
            </a:r>
            <a:r>
              <a:rPr lang="en-US" sz="1800" b="1" dirty="0" err="1">
                <a:latin typeface="Lucida Sans Typewriter" panose="020B0509030504030204" pitchFamily="49" charset="0"/>
              </a:rPr>
              <a:t>CustMgmt</a:t>
            </a:r>
            <a:r>
              <a:rPr lang="en-US" sz="1800" dirty="0">
                <a:latin typeface="Lucida Sans Typewriter" panose="020B0509030504030204" pitchFamily="49" charset="0"/>
              </a:rPr>
              <a:t>" -Description "Simple team site" -Template "STS#3"</a:t>
            </a:r>
          </a:p>
          <a:p>
            <a:pPr marL="0" indent="0">
              <a:buNone/>
            </a:pPr>
            <a:endParaRPr lang="en-US" sz="1800" dirty="0">
              <a:latin typeface="Lucida Sans Typewriter" panose="020B05090305040302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Lucida Sans Typewriter" panose="020B0509030504030204" pitchFamily="49" charset="0"/>
              </a:rPr>
              <a:t>Connect-</a:t>
            </a:r>
            <a:r>
              <a:rPr lang="en-US" sz="1800" dirty="0" err="1">
                <a:latin typeface="Lucida Sans Typewriter" panose="020B0509030504030204" pitchFamily="49" charset="0"/>
              </a:rPr>
              <a:t>PnPOnline</a:t>
            </a:r>
            <a:r>
              <a:rPr lang="en-US" sz="1800" dirty="0">
                <a:latin typeface="Lucida Sans Typewriter" panose="020B0509030504030204" pitchFamily="49" charset="0"/>
              </a:rPr>
              <a:t> -</a:t>
            </a:r>
            <a:r>
              <a:rPr lang="en-US" sz="1800" dirty="0" err="1">
                <a:latin typeface="Lucida Sans Typewriter" panose="020B0509030504030204" pitchFamily="49" charset="0"/>
              </a:rPr>
              <a:t>Url</a:t>
            </a:r>
            <a:r>
              <a:rPr lang="en-US" sz="1800" dirty="0">
                <a:latin typeface="Lucida Sans Typewriter" panose="020B0509030504030204" pitchFamily="49" charset="0"/>
              </a:rPr>
              <a:t> https://contoso.sharepoint.com/</a:t>
            </a:r>
            <a:r>
              <a:rPr lang="en-US" sz="1800" b="1" dirty="0">
                <a:latin typeface="Lucida Sans Typewriter" panose="020B0509030504030204" pitchFamily="49" charset="0"/>
              </a:rPr>
              <a:t>CustMgmt</a:t>
            </a:r>
            <a:endParaRPr lang="en-US" sz="1800" dirty="0">
              <a:latin typeface="Lucida Sans Typewriter" panose="020B0509030504030204" pitchFamily="49" charset="0"/>
            </a:endParaRPr>
          </a:p>
          <a:p>
            <a:pPr marL="0" indent="0">
              <a:buNone/>
            </a:pPr>
            <a:endParaRPr lang="en-US" sz="1800" dirty="0">
              <a:latin typeface="Lucida Sans Typewriter" panose="020B05090305040302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Lucida Sans Typewriter" panose="020B0509030504030204" pitchFamily="49" charset="0"/>
              </a:rPr>
              <a:t>Get-</a:t>
            </a:r>
            <a:r>
              <a:rPr lang="en-US" sz="1800" dirty="0" err="1">
                <a:latin typeface="Lucida Sans Typewriter" panose="020B0509030504030204" pitchFamily="49" charset="0"/>
              </a:rPr>
              <a:t>PnPSubWebs</a:t>
            </a:r>
            <a:endParaRPr lang="en-US" sz="1800" dirty="0">
              <a:latin typeface="Lucida Sans Typewriter" panose="020B0509030504030204" pitchFamily="49" charset="0"/>
            </a:endParaRPr>
          </a:p>
          <a:p>
            <a:pPr marL="0" indent="0">
              <a:buNone/>
            </a:pPr>
            <a:endParaRPr lang="en-US" sz="1800" dirty="0">
              <a:latin typeface="Lucida Sans Typewriter" panose="020B05090305040302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Lucida Sans Typewriter" panose="020B0509030504030204" pitchFamily="49" charset="0"/>
              </a:rPr>
              <a:t>Remove-</a:t>
            </a:r>
            <a:r>
              <a:rPr lang="en-US" sz="1800" dirty="0" err="1">
                <a:latin typeface="Lucida Sans Typewriter" panose="020B0509030504030204" pitchFamily="49" charset="0"/>
              </a:rPr>
              <a:t>PnPWeb</a:t>
            </a:r>
            <a:r>
              <a:rPr lang="en-US" sz="1800" dirty="0">
                <a:latin typeface="Lucida Sans Typewriter" panose="020B0509030504030204" pitchFamily="49" charset="0"/>
              </a:rPr>
              <a:t> -Identity 81c90c36-d2e4-4e68-bc38-5af5d96303d1</a:t>
            </a:r>
          </a:p>
          <a:p>
            <a:pPr marL="0" indent="0">
              <a:buNone/>
            </a:pPr>
            <a:r>
              <a:rPr lang="en-US" sz="1800" dirty="0">
                <a:latin typeface="Lucida Sans Typewriter" panose="020B0509030504030204" pitchFamily="49" charset="0"/>
              </a:rPr>
              <a:t>Remove-</a:t>
            </a:r>
            <a:r>
              <a:rPr lang="en-US" sz="1800" dirty="0" err="1">
                <a:latin typeface="Lucida Sans Typewriter" panose="020B0509030504030204" pitchFamily="49" charset="0"/>
              </a:rPr>
              <a:t>PnPWeb</a:t>
            </a:r>
            <a:r>
              <a:rPr lang="en-US" sz="1800" dirty="0">
                <a:latin typeface="Lucida Sans Typewriter" panose="020B0509030504030204" pitchFamily="49" charset="0"/>
              </a:rPr>
              <a:t> –</a:t>
            </a:r>
            <a:r>
              <a:rPr lang="en-US" sz="1800" dirty="0" err="1">
                <a:latin typeface="Lucida Sans Typewriter" panose="020B0509030504030204" pitchFamily="49" charset="0"/>
              </a:rPr>
              <a:t>Url</a:t>
            </a:r>
            <a:r>
              <a:rPr lang="en-US" sz="1800" dirty="0">
                <a:latin typeface="Lucida Sans Typewriter" panose="020B0509030504030204" pitchFamily="49" charset="0"/>
              </a:rPr>
              <a:t> web1</a:t>
            </a:r>
          </a:p>
        </p:txBody>
      </p:sp>
    </p:spTree>
    <p:extLst>
      <p:ext uri="{BB962C8B-B14F-4D97-AF65-F5344CB8AC3E}">
        <p14:creationId xmlns:p14="http://schemas.microsoft.com/office/powerpoint/2010/main" val="2487634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9324B-CBEC-44AB-A724-50E5187B0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E19C6-91CB-49C1-A967-048A0C5666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New-</a:t>
            </a:r>
            <a:r>
              <a:rPr lang="en-US" dirty="0" err="1">
                <a:latin typeface="Lucida Console" panose="020B0609040504020204" pitchFamily="49" charset="0"/>
              </a:rPr>
              <a:t>PnPList</a:t>
            </a:r>
            <a:r>
              <a:rPr lang="en-US" dirty="0">
                <a:latin typeface="Lucida Console" panose="020B0609040504020204" pitchFamily="49" charset="0"/>
              </a:rPr>
              <a:t> -Title "Customers" </a:t>
            </a: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	-Template Contacts</a:t>
            </a:r>
          </a:p>
          <a:p>
            <a:pPr marL="0" indent="0">
              <a:buNone/>
            </a:pPr>
            <a:endParaRPr lang="en-US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Get-</a:t>
            </a:r>
            <a:r>
              <a:rPr lang="en-US" dirty="0" err="1">
                <a:latin typeface="Lucida Console" panose="020B0609040504020204" pitchFamily="49" charset="0"/>
              </a:rPr>
              <a:t>PnpList</a:t>
            </a:r>
            <a:endParaRPr lang="en-US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US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Remove-</a:t>
            </a:r>
            <a:r>
              <a:rPr lang="en-US" dirty="0" err="1">
                <a:latin typeface="Lucida Console" panose="020B0609040504020204" pitchFamily="49" charset="0"/>
              </a:rPr>
              <a:t>PnpList</a:t>
            </a:r>
            <a:r>
              <a:rPr lang="en-US" dirty="0">
                <a:latin typeface="Lucida Console" panose="020B0609040504020204" pitchFamily="49" charset="0"/>
              </a:rPr>
              <a:t> –Title "Customers"</a:t>
            </a:r>
          </a:p>
          <a:p>
            <a:pPr marL="0" indent="0">
              <a:buNone/>
            </a:pPr>
            <a:endParaRPr lang="en-US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US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9075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6C61A-BD6E-40C6-9EB6-949456061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47125-9C14-431D-A783-6A504FCF4C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$x = Import-Csv -Path .\Desktop\CustList50.csv</a:t>
            </a:r>
          </a:p>
          <a:p>
            <a:pPr marL="0" indent="0">
              <a:buNone/>
            </a:pPr>
            <a:endParaRPr lang="en-US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$x | </a:t>
            </a:r>
            <a:r>
              <a:rPr lang="en-US" dirty="0" err="1">
                <a:latin typeface="Lucida Console" panose="020B0609040504020204" pitchFamily="49" charset="0"/>
              </a:rPr>
              <a:t>ForEach</a:t>
            </a:r>
            <a:r>
              <a:rPr lang="en-US" dirty="0">
                <a:latin typeface="Lucida Console" panose="020B0609040504020204" pitchFamily="49" charset="0"/>
              </a:rPr>
              <a:t>-Object {</a:t>
            </a: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	Add-</a:t>
            </a:r>
            <a:r>
              <a:rPr lang="en-US" dirty="0" err="1">
                <a:latin typeface="Lucida Console" panose="020B0609040504020204" pitchFamily="49" charset="0"/>
              </a:rPr>
              <a:t>PnPListItem</a:t>
            </a:r>
            <a:r>
              <a:rPr lang="en-US" dirty="0">
                <a:latin typeface="Lucida Console" panose="020B0609040504020204" pitchFamily="49" charset="0"/>
              </a:rPr>
              <a:t> -List Customers</a:t>
            </a: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		-Values @{"Title" = $_.</a:t>
            </a:r>
            <a:r>
              <a:rPr lang="en-US" dirty="0" err="1">
                <a:latin typeface="Lucida Console" panose="020B0609040504020204" pitchFamily="49" charset="0"/>
              </a:rPr>
              <a:t>last_name</a:t>
            </a:r>
            <a:r>
              <a:rPr lang="en-US" dirty="0">
                <a:latin typeface="Lucida Console" panose="020B060904050402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		  "First Name = $_.</a:t>
            </a:r>
            <a:r>
              <a:rPr lang="en-US" dirty="0" err="1">
                <a:latin typeface="Lucida Console" panose="020B0609040504020204" pitchFamily="49" charset="0"/>
              </a:rPr>
              <a:t>first_name</a:t>
            </a:r>
            <a:r>
              <a:rPr lang="en-US" dirty="0">
                <a:latin typeface="Lucida Console" panose="020B0609040504020204" pitchFamily="49" charset="0"/>
              </a:rPr>
              <a:t>}</a:t>
            </a: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}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1F76420-E75C-4902-B6E2-1F0ED9AD5A03}"/>
              </a:ext>
            </a:extLst>
          </p:cNvPr>
          <p:cNvSpPr/>
          <p:nvPr/>
        </p:nvSpPr>
        <p:spPr>
          <a:xfrm>
            <a:off x="9518650" y="4362450"/>
            <a:ext cx="406400" cy="558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699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E3223-C62F-4208-AC3A-98E9E326F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D3596-2F64-4785-9345-AED245AB0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Azure AD Cmdlets</a:t>
            </a:r>
          </a:p>
          <a:p>
            <a:pPr lvl="1"/>
            <a:r>
              <a:rPr lang="en-US" dirty="0"/>
              <a:t>Users, licenses and other objects</a:t>
            </a:r>
          </a:p>
          <a:p>
            <a:r>
              <a:rPr lang="en-US" dirty="0"/>
              <a:t>SharePoint Patterns and Practices (PnP) Cmdlets</a:t>
            </a:r>
          </a:p>
          <a:p>
            <a:pPr lvl="1"/>
            <a:r>
              <a:rPr lang="en-US" dirty="0"/>
              <a:t>Lists, list items, fields and provisioning</a:t>
            </a:r>
          </a:p>
        </p:txBody>
      </p:sp>
    </p:spTree>
    <p:extLst>
      <p:ext uri="{BB962C8B-B14F-4D97-AF65-F5344CB8AC3E}">
        <p14:creationId xmlns:p14="http://schemas.microsoft.com/office/powerpoint/2010/main" val="24247386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5F734-32CC-4193-88E4-ACA1EC591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6432F-9A9D-474D-ABEB-63DF7945E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Add-</a:t>
            </a:r>
            <a:r>
              <a:rPr lang="en-US" dirty="0" err="1">
                <a:latin typeface="Lucida Console" panose="020B0609040504020204" pitchFamily="49" charset="0"/>
              </a:rPr>
              <a:t>PnPField</a:t>
            </a:r>
            <a:r>
              <a:rPr lang="en-US" dirty="0">
                <a:latin typeface="Lucida Console" panose="020B0609040504020204" pitchFamily="49" charset="0"/>
              </a:rPr>
              <a:t> -List "Customers" </a:t>
            </a: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	-DisplayName "Size" </a:t>
            </a: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	-</a:t>
            </a:r>
            <a:r>
              <a:rPr lang="en-US" dirty="0" err="1">
                <a:latin typeface="Lucida Console" panose="020B0609040504020204" pitchFamily="49" charset="0"/>
              </a:rPr>
              <a:t>InternalName</a:t>
            </a:r>
            <a:r>
              <a:rPr lang="en-US" dirty="0">
                <a:latin typeface="Lucida Console" panose="020B0609040504020204" pitchFamily="49" charset="0"/>
              </a:rPr>
              <a:t> "Size" </a:t>
            </a: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	-Type MultiChoice </a:t>
            </a: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	-</a:t>
            </a:r>
            <a:r>
              <a:rPr lang="en-US" dirty="0" err="1">
                <a:latin typeface="Lucida Console" panose="020B0609040504020204" pitchFamily="49" charset="0"/>
              </a:rPr>
              <a:t>AddToDefaultView</a:t>
            </a:r>
            <a:r>
              <a:rPr lang="en-US" dirty="0">
                <a:latin typeface="Lucida Console" panose="020B0609040504020204" pitchFamily="49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	-Choices "</a:t>
            </a:r>
            <a:r>
              <a:rPr lang="en-US" dirty="0" err="1">
                <a:latin typeface="Lucida Console" panose="020B0609040504020204" pitchFamily="49" charset="0"/>
              </a:rPr>
              <a:t>Small","Medium","Large</a:t>
            </a:r>
            <a:r>
              <a:rPr lang="en-US" dirty="0">
                <a:latin typeface="Lucida Console" panose="020B0609040504020204" pitchFamily="49" charset="0"/>
              </a:rPr>
              <a:t>"</a:t>
            </a:r>
          </a:p>
          <a:p>
            <a:pPr marL="0" indent="0">
              <a:buNone/>
            </a:pPr>
            <a:endParaRPr lang="en-US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185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4339C-0BE6-4C30-95EB-9BA0635B4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30284-96C6-4951-A4AC-CCC984404D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Add-</a:t>
            </a:r>
            <a:r>
              <a:rPr lang="en-US" dirty="0" err="1">
                <a:latin typeface="Lucida Console" panose="020B0609040504020204" pitchFamily="49" charset="0"/>
              </a:rPr>
              <a:t>PnPView</a:t>
            </a:r>
            <a:r>
              <a:rPr lang="en-US" dirty="0">
                <a:latin typeface="Lucida Console" panose="020B0609040504020204" pitchFamily="49" charset="0"/>
              </a:rPr>
              <a:t> -List "Customers" -Title "Simple" -Fields "</a:t>
            </a:r>
            <a:r>
              <a:rPr lang="en-US" dirty="0" err="1">
                <a:latin typeface="Lucida Console" panose="020B0609040504020204" pitchFamily="49" charset="0"/>
              </a:rPr>
              <a:t>Title","Company","Size</a:t>
            </a:r>
            <a:r>
              <a:rPr lang="en-US" dirty="0">
                <a:latin typeface="Lucida Console" panose="020B0609040504020204" pitchFamily="49" charset="0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5272747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9BEE6-252B-41D7-B7DC-D07F82959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A77A4-728B-4B71-A9E5-A7E3D416F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Lucida Sans Typewriter" panose="020B0509030504030204" pitchFamily="49" charset="0"/>
              </a:rPr>
              <a:t>Add-</a:t>
            </a:r>
            <a:r>
              <a:rPr lang="en-US" dirty="0" err="1">
                <a:latin typeface="Lucida Sans Typewriter" panose="020B0509030504030204" pitchFamily="49" charset="0"/>
              </a:rPr>
              <a:t>PnpFile</a:t>
            </a:r>
            <a:r>
              <a:rPr lang="en-US" dirty="0">
                <a:latin typeface="Lucida Sans Typewriter" panose="020B0509030504030204" pitchFamily="49" charset="0"/>
              </a:rPr>
              <a:t>, Get-</a:t>
            </a:r>
            <a:r>
              <a:rPr lang="en-US" dirty="0" err="1">
                <a:latin typeface="Lucida Sans Typewriter" panose="020B0509030504030204" pitchFamily="49" charset="0"/>
              </a:rPr>
              <a:t>PnpFile</a:t>
            </a:r>
            <a:r>
              <a:rPr lang="en-US" dirty="0">
                <a:latin typeface="Lucida Sans Typewriter" panose="020B0509030504030204" pitchFamily="49" charset="0"/>
              </a:rPr>
              <a:t>, Move-</a:t>
            </a:r>
            <a:r>
              <a:rPr lang="en-US" dirty="0" err="1">
                <a:latin typeface="Lucida Sans Typewriter" panose="020B0509030504030204" pitchFamily="49" charset="0"/>
              </a:rPr>
              <a:t>PnpFile</a:t>
            </a:r>
            <a:r>
              <a:rPr lang="en-US" dirty="0">
                <a:latin typeface="Lucida Sans Typewriter" panose="020B0509030504030204" pitchFamily="49" charset="0"/>
              </a:rPr>
              <a:t>, Copy-</a:t>
            </a:r>
            <a:r>
              <a:rPr lang="en-US" dirty="0" err="1">
                <a:latin typeface="Lucida Sans Typewriter" panose="020B0509030504030204" pitchFamily="49" charset="0"/>
              </a:rPr>
              <a:t>PnpFile</a:t>
            </a:r>
            <a:endParaRPr lang="en-US" dirty="0">
              <a:latin typeface="Lucida Sans Typewriter" panose="020B0509030504030204" pitchFamily="49" charset="0"/>
            </a:endParaRPr>
          </a:p>
          <a:p>
            <a:pPr marL="0" indent="0">
              <a:buNone/>
            </a:pPr>
            <a:endParaRPr lang="en-US" dirty="0">
              <a:latin typeface="Lucida Sans Typewriter" panose="020B05090305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Lucida Sans Typewriter" panose="020B0509030504030204" pitchFamily="49" charset="0"/>
              </a:rPr>
              <a:t>Add-</a:t>
            </a:r>
            <a:r>
              <a:rPr lang="en-US" sz="2000" dirty="0" err="1">
                <a:latin typeface="Lucida Sans Typewriter" panose="020B0509030504030204" pitchFamily="49" charset="0"/>
              </a:rPr>
              <a:t>PnpFile</a:t>
            </a:r>
            <a:r>
              <a:rPr lang="en-US" sz="2000" dirty="0">
                <a:latin typeface="Lucida Sans Typewriter" panose="020B0509030504030204" pitchFamily="49" charset="0"/>
              </a:rPr>
              <a:t> -Path "c:\temp\MyDoc.txt" </a:t>
            </a:r>
          </a:p>
          <a:p>
            <a:pPr marL="0" indent="0">
              <a:buNone/>
            </a:pPr>
            <a:r>
              <a:rPr lang="en-US" sz="2000" dirty="0">
                <a:latin typeface="Lucida Sans Typewriter" panose="020B0509030504030204" pitchFamily="49" charset="0"/>
              </a:rPr>
              <a:t>	-Folder "Shared Documents" </a:t>
            </a:r>
          </a:p>
          <a:p>
            <a:pPr marL="0" indent="0">
              <a:buNone/>
            </a:pPr>
            <a:r>
              <a:rPr lang="en-US" sz="2000" dirty="0">
                <a:latin typeface="Lucida Sans Typewriter" panose="020B0509030504030204" pitchFamily="49" charset="0"/>
              </a:rPr>
              <a:t>	-Values @{Modified="1/1/2016"}</a:t>
            </a:r>
          </a:p>
          <a:p>
            <a:pPr marL="0" indent="0">
              <a:buNone/>
            </a:pPr>
            <a:endParaRPr lang="en-US" sz="2000" dirty="0">
              <a:latin typeface="Lucida Sans Typewriter" panose="020B05090305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Lucida Sans Typewriter" panose="020B0509030504030204" pitchFamily="49" charset="0"/>
              </a:rPr>
              <a:t>Get-</a:t>
            </a:r>
            <a:r>
              <a:rPr lang="en-US" sz="2000" dirty="0" err="1">
                <a:latin typeface="Lucida Sans Typewriter" panose="020B0509030504030204" pitchFamily="49" charset="0"/>
              </a:rPr>
              <a:t>ChildItem</a:t>
            </a:r>
            <a:r>
              <a:rPr lang="en-US" sz="2000" dirty="0">
                <a:latin typeface="Lucida Sans Typewriter" panose="020B0509030504030204" pitchFamily="49" charset="0"/>
              </a:rPr>
              <a:t> -Path .\Desktop\</a:t>
            </a:r>
            <a:r>
              <a:rPr lang="en-US" sz="2000" dirty="0" err="1">
                <a:latin typeface="Lucida Sans Typewriter" panose="020B0509030504030204" pitchFamily="49" charset="0"/>
              </a:rPr>
              <a:t>TestFolder</a:t>
            </a:r>
            <a:r>
              <a:rPr lang="en-US" sz="2000" dirty="0">
                <a:latin typeface="Lucida Sans Typewriter" panose="020B0509030504030204" pitchFamily="49" charset="0"/>
              </a:rPr>
              <a:t>\ |</a:t>
            </a:r>
          </a:p>
          <a:p>
            <a:pPr marL="0" indent="0">
              <a:buNone/>
            </a:pPr>
            <a:r>
              <a:rPr lang="en-US" sz="2000" dirty="0" err="1">
                <a:latin typeface="Lucida Sans Typewriter" panose="020B0509030504030204" pitchFamily="49" charset="0"/>
              </a:rPr>
              <a:t>ForEach</a:t>
            </a:r>
            <a:r>
              <a:rPr lang="en-US" sz="2000" dirty="0">
                <a:latin typeface="Lucida Sans Typewriter" panose="020B0509030504030204" pitchFamily="49" charset="0"/>
              </a:rPr>
              <a:t>-Object { Add-</a:t>
            </a:r>
            <a:r>
              <a:rPr lang="en-US" sz="2000" dirty="0" err="1">
                <a:latin typeface="Lucida Sans Typewriter" panose="020B0509030504030204" pitchFamily="49" charset="0"/>
              </a:rPr>
              <a:t>PnPFile</a:t>
            </a:r>
            <a:r>
              <a:rPr lang="en-US" sz="2000" dirty="0">
                <a:latin typeface="Lucida Sans Typewriter" panose="020B0509030504030204" pitchFamily="49" charset="0"/>
              </a:rPr>
              <a:t> -Path $_.</a:t>
            </a:r>
            <a:r>
              <a:rPr lang="en-US" sz="2000" dirty="0" err="1">
                <a:latin typeface="Lucida Sans Typewriter" panose="020B0509030504030204" pitchFamily="49" charset="0"/>
              </a:rPr>
              <a:t>FullName</a:t>
            </a:r>
            <a:r>
              <a:rPr lang="en-US" sz="2000" dirty="0">
                <a:latin typeface="Lucida Sans Typewriter" panose="020B0509030504030204" pitchFamily="49" charset="0"/>
              </a:rPr>
              <a:t> -Folder "Shared Documents" }</a:t>
            </a:r>
          </a:p>
          <a:p>
            <a:pPr marL="0" indent="0">
              <a:buNone/>
            </a:pPr>
            <a:endParaRPr lang="en-US" sz="2000" dirty="0">
              <a:latin typeface="Lucida Sans Typewriter" panose="020B05090305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Lucida Sans Typewriter" panose="020B0509030504030204" pitchFamily="49" charset="0"/>
              </a:rPr>
              <a:t>Get-</a:t>
            </a:r>
            <a:r>
              <a:rPr lang="en-US" sz="2000" dirty="0" err="1">
                <a:latin typeface="Lucida Sans Typewriter" panose="020B0509030504030204" pitchFamily="49" charset="0"/>
              </a:rPr>
              <a:t>PnPFolderItem</a:t>
            </a:r>
            <a:r>
              <a:rPr lang="en-US" sz="2000" dirty="0">
                <a:latin typeface="Lucida Sans Typewriter" panose="020B0509030504030204" pitchFamily="49" charset="0"/>
              </a:rPr>
              <a:t> -</a:t>
            </a:r>
            <a:r>
              <a:rPr lang="en-US" sz="2000" dirty="0" err="1">
                <a:latin typeface="Lucida Sans Typewriter" panose="020B0509030504030204" pitchFamily="49" charset="0"/>
              </a:rPr>
              <a:t>FolderSiteRelativeUrl</a:t>
            </a:r>
            <a:r>
              <a:rPr lang="en-US" sz="2000" dirty="0">
                <a:latin typeface="Lucida Sans Typewriter" panose="020B0509030504030204" pitchFamily="49" charset="0"/>
              </a:rPr>
              <a:t> "</a:t>
            </a:r>
            <a:r>
              <a:rPr lang="en-US" sz="2000" dirty="0" err="1">
                <a:latin typeface="Lucida Sans Typewriter" panose="020B0509030504030204" pitchFamily="49" charset="0"/>
              </a:rPr>
              <a:t>SitePages</a:t>
            </a:r>
            <a:r>
              <a:rPr lang="en-US" sz="2000" dirty="0">
                <a:latin typeface="Lucida Sans Typewriter" panose="020B0509030504030204" pitchFamily="49" charset="0"/>
              </a:rPr>
              <a:t>" -ItemType File</a:t>
            </a:r>
          </a:p>
          <a:p>
            <a:pPr marL="0" indent="0">
              <a:buNone/>
            </a:pPr>
            <a:r>
              <a:rPr lang="en-US" sz="2000" dirty="0">
                <a:latin typeface="Lucida Sans Typewriter" panose="020B0509030504030204" pitchFamily="49" charset="0"/>
              </a:rPr>
              <a:t>Get-</a:t>
            </a:r>
            <a:r>
              <a:rPr lang="en-US" sz="2000" dirty="0" err="1">
                <a:latin typeface="Lucida Sans Typewriter" panose="020B0509030504030204" pitchFamily="49" charset="0"/>
              </a:rPr>
              <a:t>PnPListItem</a:t>
            </a:r>
            <a:r>
              <a:rPr lang="en-US" sz="2000" dirty="0">
                <a:latin typeface="Lucida Sans Typewriter" panose="020B0509030504030204" pitchFamily="49" charset="0"/>
              </a:rPr>
              <a:t> -List "Site Pages"</a:t>
            </a:r>
          </a:p>
        </p:txBody>
      </p:sp>
    </p:spTree>
    <p:extLst>
      <p:ext uri="{BB962C8B-B14F-4D97-AF65-F5344CB8AC3E}">
        <p14:creationId xmlns:p14="http://schemas.microsoft.com/office/powerpoint/2010/main" val="39207832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57234-CA45-4ED7-8CF4-814D6BEDA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Interesting PnP Commands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D36C7-DAC0-437A-BE70-5B8629E468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Submit-</a:t>
            </a:r>
            <a:r>
              <a:rPr lang="en-US" dirty="0" err="1">
                <a:latin typeface="Lucida Console" panose="020B0609040504020204" pitchFamily="49" charset="0"/>
              </a:rPr>
              <a:t>PnpSearchQuery</a:t>
            </a:r>
            <a:r>
              <a:rPr lang="en-US" dirty="0">
                <a:latin typeface="Lucida Console" panose="020B0609040504020204" pitchFamily="49" charset="0"/>
              </a:rPr>
              <a:t> –Query "*Test*"</a:t>
            </a:r>
          </a:p>
          <a:p>
            <a:pPr marL="0" indent="0">
              <a:buNone/>
            </a:pPr>
            <a:endParaRPr lang="en-US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Add-</a:t>
            </a:r>
            <a:r>
              <a:rPr lang="en-US" dirty="0" err="1">
                <a:latin typeface="Lucida Console" panose="020B0609040504020204" pitchFamily="49" charset="0"/>
              </a:rPr>
              <a:t>PnPNavigationNode</a:t>
            </a:r>
            <a:r>
              <a:rPr lang="en-US" dirty="0">
                <a:latin typeface="Lucida Console" panose="020B0609040504020204" pitchFamily="49" charset="0"/>
              </a:rPr>
              <a:t> -Title "Contoso" -</a:t>
            </a:r>
            <a:r>
              <a:rPr lang="en-US" dirty="0" err="1">
                <a:latin typeface="Lucida Console" panose="020B0609040504020204" pitchFamily="49" charset="0"/>
              </a:rPr>
              <a:t>Url</a:t>
            </a:r>
            <a:r>
              <a:rPr lang="en-US" dirty="0">
                <a:latin typeface="Lucida Console" panose="020B0609040504020204" pitchFamily="49" charset="0"/>
              </a:rPr>
              <a:t> "http://microsoft.com" -Location "</a:t>
            </a:r>
            <a:r>
              <a:rPr lang="en-US" dirty="0" err="1">
                <a:latin typeface="Lucida Console" panose="020B0609040504020204" pitchFamily="49" charset="0"/>
              </a:rPr>
              <a:t>QuickLaunch</a:t>
            </a:r>
            <a:r>
              <a:rPr lang="en-US" dirty="0">
                <a:latin typeface="Lucida Console" panose="020B0609040504020204" pitchFamily="49" charset="0"/>
              </a:rPr>
              <a:t>"</a:t>
            </a:r>
          </a:p>
          <a:p>
            <a:pPr marL="0" indent="0">
              <a:buNone/>
            </a:pPr>
            <a:endParaRPr lang="en-US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Get-</a:t>
            </a:r>
            <a:r>
              <a:rPr lang="en-US" dirty="0" err="1">
                <a:latin typeface="Lucida Console" panose="020B0609040504020204" pitchFamily="49" charset="0"/>
              </a:rPr>
              <a:t>PnPProvisioningTemplate</a:t>
            </a:r>
            <a:r>
              <a:rPr lang="en-US" dirty="0">
                <a:latin typeface="Lucida Console" panose="020B0609040504020204" pitchFamily="49" charset="0"/>
              </a:rPr>
              <a:t> -Out C:\temp\prov.xml</a:t>
            </a:r>
          </a:p>
          <a:p>
            <a:pPr marL="0" indent="0">
              <a:buNone/>
            </a:pPr>
            <a:endParaRPr lang="en-US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US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US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3497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C1961-21E2-4938-A480-4E3990010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0F9D1-94E3-485E-A0E8-53AECC125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Azure AD Reference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https://docs.microsoft.com/en-us/powershell/azure/active-directory/overview?view=azureadps-2.0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https://docs.microsoft.com/en-us/powershell/azure/active-directory/importing-data?view=azureadps-2.0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PnP Reference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https://docs.microsoft.com/en-us/powershell/module/sharepoint-pnp/add-pnpapp?view=sharepoint-ps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9360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DF5A8-AF36-4BAA-A4E7-AA97AB248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48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6076BA-3C8D-4C5F-9295-42E721878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Azure AD Cmdlets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A3B1EC-BD82-453B-9E59-879151749A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Cmdlets for accessing and interacting with Azure AD objects</a:t>
            </a:r>
          </a:p>
        </p:txBody>
      </p:sp>
    </p:spTree>
    <p:extLst>
      <p:ext uri="{BB962C8B-B14F-4D97-AF65-F5344CB8AC3E}">
        <p14:creationId xmlns:p14="http://schemas.microsoft.com/office/powerpoint/2010/main" val="530129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B17E2-EBED-45B4-B80E-78AB66AED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Azure AD PowerShell for Graph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F6C86-40F6-4364-A909-F2310A2021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User/Groups</a:t>
            </a:r>
          </a:p>
          <a:p>
            <a:r>
              <a:rPr lang="en-US" dirty="0"/>
              <a:t>Certificates</a:t>
            </a:r>
          </a:p>
          <a:p>
            <a:r>
              <a:rPr lang="en-US" dirty="0"/>
              <a:t>AD Apps</a:t>
            </a:r>
          </a:p>
          <a:p>
            <a:r>
              <a:rPr lang="en-US" dirty="0"/>
              <a:t>Domains</a:t>
            </a:r>
          </a:p>
          <a:p>
            <a:r>
              <a:rPr lang="en-US" dirty="0"/>
              <a:t>Auth (OAuth2)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Install-Module </a:t>
            </a:r>
            <a:r>
              <a:rPr lang="en-US" dirty="0" err="1">
                <a:latin typeface="Lucida Console" panose="020B0609040504020204" pitchFamily="49" charset="0"/>
              </a:rPr>
              <a:t>AzureAD</a:t>
            </a:r>
            <a:endParaRPr lang="en-US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Connect-</a:t>
            </a:r>
            <a:r>
              <a:rPr lang="en-US" dirty="0" err="1">
                <a:latin typeface="Lucida Console" panose="020B0609040504020204" pitchFamily="49" charset="0"/>
              </a:rPr>
              <a:t>AzureAD</a:t>
            </a:r>
            <a:endParaRPr lang="en-US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Different than </a:t>
            </a:r>
            <a:r>
              <a:rPr lang="en-US" dirty="0" err="1"/>
              <a:t>MSOnline</a:t>
            </a:r>
            <a:r>
              <a:rPr lang="en-US" dirty="0"/>
              <a:t> cmdlets (referred to as "Older")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124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B48E9-BE95-41BF-9A0C-5147001DA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Users and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6205A-0AAA-4405-8E57-BD1A2B16B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Get-</a:t>
            </a:r>
            <a:r>
              <a:rPr lang="en-US" dirty="0" err="1">
                <a:latin typeface="Lucida Console" panose="020B0609040504020204" pitchFamily="49" charset="0"/>
              </a:rPr>
              <a:t>AzureADUser</a:t>
            </a:r>
            <a:endParaRPr lang="en-US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US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Get-</a:t>
            </a:r>
            <a:r>
              <a:rPr lang="en-US" dirty="0" err="1">
                <a:latin typeface="Lucida Console" panose="020B0609040504020204" pitchFamily="49" charset="0"/>
              </a:rPr>
              <a:t>AzureADUserMembership</a:t>
            </a:r>
            <a:endParaRPr lang="en-US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US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Get-</a:t>
            </a:r>
            <a:r>
              <a:rPr lang="en-US" dirty="0" err="1">
                <a:latin typeface="Lucida Console" panose="020B0609040504020204" pitchFamily="49" charset="0"/>
              </a:rPr>
              <a:t>AzureADGroup</a:t>
            </a:r>
            <a:endParaRPr lang="en-US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US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Get-</a:t>
            </a:r>
            <a:r>
              <a:rPr lang="en-US" dirty="0" err="1">
                <a:latin typeface="Lucida Console" panose="020B0609040504020204" pitchFamily="49" charset="0"/>
              </a:rPr>
              <a:t>AzureADGroupMember</a:t>
            </a:r>
            <a:endParaRPr lang="en-US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515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63F93-8CD3-4B2F-A5A6-CE5104177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a User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96EFD-28D9-4C4E-97CF-ACFA074511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New-</a:t>
            </a:r>
            <a:r>
              <a:rPr lang="en-US" dirty="0" err="1">
                <a:latin typeface="Lucida Console" panose="020B0609040504020204" pitchFamily="49" charset="0"/>
              </a:rPr>
              <a:t>AzureADUser</a:t>
            </a:r>
            <a:endParaRPr lang="en-US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	-</a:t>
            </a:r>
            <a:r>
              <a:rPr lang="en-US" dirty="0" err="1">
                <a:latin typeface="Lucida Console" panose="020B0609040504020204" pitchFamily="49" charset="0"/>
              </a:rPr>
              <a:t>UserPrincipalName</a:t>
            </a:r>
            <a:r>
              <a:rPr lang="en-US" dirty="0">
                <a:latin typeface="Lucida Console" panose="020B0609040504020204" pitchFamily="49" charset="0"/>
              </a:rPr>
              <a:t> "joe.smith@contoso.com"</a:t>
            </a: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	-</a:t>
            </a:r>
            <a:r>
              <a:rPr lang="en-US" dirty="0" err="1">
                <a:latin typeface="Lucida Console" panose="020B0609040504020204" pitchFamily="49" charset="0"/>
              </a:rPr>
              <a:t>AccountEnabled</a:t>
            </a:r>
            <a:r>
              <a:rPr lang="en-US" dirty="0">
                <a:latin typeface="Lucida Console" panose="020B0609040504020204" pitchFamily="49" charset="0"/>
              </a:rPr>
              <a:t> $true </a:t>
            </a: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	-DisplayName "Joe Smith"</a:t>
            </a: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	-</a:t>
            </a:r>
            <a:r>
              <a:rPr lang="en-US" dirty="0" err="1">
                <a:latin typeface="Lucida Console" panose="020B0609040504020204" pitchFamily="49" charset="0"/>
              </a:rPr>
              <a:t>GivenName</a:t>
            </a:r>
            <a:r>
              <a:rPr lang="en-US" dirty="0">
                <a:latin typeface="Lucida Console" panose="020B0609040504020204" pitchFamily="49" charset="0"/>
              </a:rPr>
              <a:t> "Joe"</a:t>
            </a: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	-Surname "Smith"</a:t>
            </a: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	-</a:t>
            </a:r>
            <a:r>
              <a:rPr lang="en-US" dirty="0" err="1">
                <a:latin typeface="Lucida Console" panose="020B0609040504020204" pitchFamily="49" charset="0"/>
              </a:rPr>
              <a:t>MailNickName</a:t>
            </a:r>
            <a:r>
              <a:rPr lang="en-US" dirty="0">
                <a:latin typeface="Lucida Console" panose="020B0609040504020204" pitchFamily="49" charset="0"/>
              </a:rPr>
              <a:t> "</a:t>
            </a:r>
            <a:r>
              <a:rPr lang="en-US" dirty="0" err="1">
                <a:latin typeface="Lucida Console" panose="020B0609040504020204" pitchFamily="49" charset="0"/>
              </a:rPr>
              <a:t>Joe.Smith</a:t>
            </a:r>
            <a:r>
              <a:rPr lang="en-US" dirty="0">
                <a:latin typeface="Lucida Console" panose="020B0609040504020204" pitchFamily="49" charset="0"/>
              </a:rPr>
              <a:t>" </a:t>
            </a: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	-Department "Corporate Accounts Payable"</a:t>
            </a: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	-</a:t>
            </a:r>
            <a:r>
              <a:rPr lang="en-US" dirty="0" err="1">
                <a:latin typeface="Lucida Console" panose="020B0609040504020204" pitchFamily="49" charset="0"/>
              </a:rPr>
              <a:t>JobTitle</a:t>
            </a:r>
            <a:r>
              <a:rPr lang="en-US" dirty="0">
                <a:latin typeface="Lucida Console" panose="020B0609040504020204" pitchFamily="49" charset="0"/>
              </a:rPr>
              <a:t> "Accountant"</a:t>
            </a: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	-</a:t>
            </a:r>
            <a:r>
              <a:rPr lang="en-US" dirty="0" err="1">
                <a:latin typeface="Lucida Console" panose="020B0609040504020204" pitchFamily="49" charset="0"/>
              </a:rPr>
              <a:t>PasswordProfile</a:t>
            </a:r>
            <a:r>
              <a:rPr lang="en-US" dirty="0">
                <a:latin typeface="Lucida Console" panose="020B0609040504020204" pitchFamily="49" charset="0"/>
              </a:rPr>
              <a:t> $</a:t>
            </a:r>
            <a:r>
              <a:rPr lang="en-US" dirty="0" err="1">
                <a:latin typeface="Lucida Console" panose="020B0609040504020204" pitchFamily="49" charset="0"/>
              </a:rPr>
              <a:t>PasswordProfile</a:t>
            </a:r>
            <a:endParaRPr lang="en-US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872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C6A3A-C11F-4D0B-8E1E-CF711B087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a User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96940-5F4F-479C-B851-7CE8C44B4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$</a:t>
            </a:r>
            <a:r>
              <a:rPr lang="en-US" dirty="0" err="1">
                <a:latin typeface="Lucida Console" panose="020B0609040504020204" pitchFamily="49" charset="0"/>
              </a:rPr>
              <a:t>PasswordProfile</a:t>
            </a:r>
            <a:r>
              <a:rPr lang="en-US" dirty="0">
                <a:latin typeface="Lucida Console" panose="020B0609040504020204" pitchFamily="49" charset="0"/>
              </a:rPr>
              <a:t> = New-Object -TypeName </a:t>
            </a:r>
            <a:r>
              <a:rPr lang="en-US" dirty="0" err="1">
                <a:latin typeface="Lucida Console" panose="020B0609040504020204" pitchFamily="49" charset="0"/>
              </a:rPr>
              <a:t>Microsoft.Open.AzureAD.Model.PasswordProfile</a:t>
            </a:r>
            <a:endParaRPr lang="en-US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US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$</a:t>
            </a:r>
            <a:r>
              <a:rPr lang="en-US" dirty="0" err="1">
                <a:latin typeface="Lucida Console" panose="020B0609040504020204" pitchFamily="49" charset="0"/>
              </a:rPr>
              <a:t>PasswordProfile.Password</a:t>
            </a:r>
            <a:r>
              <a:rPr lang="en-US" dirty="0">
                <a:latin typeface="Lucida Console" panose="020B0609040504020204" pitchFamily="49" charset="0"/>
              </a:rPr>
              <a:t> = "</a:t>
            </a:r>
            <a:r>
              <a:rPr lang="en-US" dirty="0" err="1">
                <a:latin typeface="Lucida Console" panose="020B0609040504020204" pitchFamily="49" charset="0"/>
              </a:rPr>
              <a:t>mynewpassword</a:t>
            </a:r>
            <a:r>
              <a:rPr lang="en-US" dirty="0">
                <a:latin typeface="Lucida Console" panose="020B0609040504020204" pitchFamily="49" charset="0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2144134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F755BD6-CE53-4147-9A45-02DD7E463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a Group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36A0D6-9373-41EA-B7CA-DF6F8F5AB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New-</a:t>
            </a:r>
            <a:r>
              <a:rPr lang="en-US" dirty="0" err="1">
                <a:latin typeface="Lucida Console" panose="020B0609040504020204" pitchFamily="49" charset="0"/>
              </a:rPr>
              <a:t>AzureADGroup</a:t>
            </a:r>
            <a:r>
              <a:rPr lang="en-US" dirty="0">
                <a:latin typeface="Lucida Console" panose="020B0609040504020204" pitchFamily="49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	-DisplayName "Dev Team" </a:t>
            </a: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	-</a:t>
            </a:r>
            <a:r>
              <a:rPr lang="en-US" dirty="0" err="1">
                <a:latin typeface="Lucida Console" panose="020B0609040504020204" pitchFamily="49" charset="0"/>
              </a:rPr>
              <a:t>MailEnabled</a:t>
            </a:r>
            <a:r>
              <a:rPr lang="en-US" dirty="0">
                <a:latin typeface="Lucida Console" panose="020B0609040504020204" pitchFamily="49" charset="0"/>
              </a:rPr>
              <a:t> $false </a:t>
            </a: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	-</a:t>
            </a:r>
            <a:r>
              <a:rPr lang="en-US" dirty="0" err="1">
                <a:latin typeface="Lucida Console" panose="020B0609040504020204" pitchFamily="49" charset="0"/>
              </a:rPr>
              <a:t>SecurityEnabled</a:t>
            </a:r>
            <a:r>
              <a:rPr lang="en-US" dirty="0">
                <a:latin typeface="Lucida Console" panose="020B0609040504020204" pitchFamily="49" charset="0"/>
              </a:rPr>
              <a:t> $true </a:t>
            </a: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	-</a:t>
            </a:r>
            <a:r>
              <a:rPr lang="en-US" dirty="0" err="1">
                <a:latin typeface="Lucida Console" panose="020B0609040504020204" pitchFamily="49" charset="0"/>
              </a:rPr>
              <a:t>MailNickName</a:t>
            </a:r>
            <a:r>
              <a:rPr lang="en-US" dirty="0">
                <a:latin typeface="Lucida Console" panose="020B0609040504020204" pitchFamily="49" charset="0"/>
              </a:rPr>
              <a:t> "</a:t>
            </a:r>
            <a:r>
              <a:rPr lang="en-US" dirty="0" err="1">
                <a:latin typeface="Lucida Console" panose="020B0609040504020204" pitchFamily="49" charset="0"/>
              </a:rPr>
              <a:t>NotSet</a:t>
            </a:r>
            <a:r>
              <a:rPr lang="en-US" dirty="0">
                <a:latin typeface="Lucida Console" panose="020B0609040504020204" pitchFamily="49" charset="0"/>
              </a:rPr>
              <a:t>"</a:t>
            </a:r>
          </a:p>
          <a:p>
            <a:pPr marL="0" indent="0">
              <a:buNone/>
            </a:pPr>
            <a:endParaRPr lang="en-US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Add-</a:t>
            </a:r>
            <a:r>
              <a:rPr lang="en-US" dirty="0" err="1">
                <a:latin typeface="Lucida Console" panose="020B0609040504020204" pitchFamily="49" charset="0"/>
              </a:rPr>
              <a:t>AzureADGroupMember</a:t>
            </a:r>
            <a:r>
              <a:rPr lang="en-US" dirty="0">
                <a:latin typeface="Lucida Console" panose="020B0609040504020204" pitchFamily="49" charset="0"/>
              </a:rPr>
              <a:t> -</a:t>
            </a:r>
            <a:r>
              <a:rPr lang="en-US" dirty="0" err="1">
                <a:latin typeface="Lucida Console" panose="020B0609040504020204" pitchFamily="49" charset="0"/>
              </a:rPr>
              <a:t>ObjectId</a:t>
            </a:r>
            <a:r>
              <a:rPr lang="en-US" dirty="0">
                <a:latin typeface="Lucida Console" panose="020B0609040504020204" pitchFamily="49" charset="0"/>
              </a:rPr>
              <a:t>… -</a:t>
            </a:r>
            <a:r>
              <a:rPr lang="en-US" dirty="0" err="1">
                <a:latin typeface="Lucida Console" panose="020B0609040504020204" pitchFamily="49" charset="0"/>
              </a:rPr>
              <a:t>RefObjectId</a:t>
            </a:r>
            <a:r>
              <a:rPr lang="en-US" dirty="0">
                <a:latin typeface="Lucida Console" panose="020B0609040504020204" pitchFamily="49" charset="0"/>
              </a:rPr>
              <a:t>…</a:t>
            </a:r>
          </a:p>
          <a:p>
            <a:pPr marL="0" indent="0">
              <a:buNone/>
            </a:pPr>
            <a:endParaRPr lang="en-US" dirty="0">
              <a:latin typeface="Lucida Console" panose="020B0609040504020204" pitchFamily="49" charset="0"/>
            </a:endParaRPr>
          </a:p>
        </p:txBody>
      </p:sp>
      <p:sp>
        <p:nvSpPr>
          <p:cNvPr id="6" name="Callout: Line 5">
            <a:extLst>
              <a:ext uri="{FF2B5EF4-FFF2-40B4-BE49-F238E27FC236}">
                <a16:creationId xmlns:a16="http://schemas.microsoft.com/office/drawing/2014/main" id="{A098CAE6-56DF-4B4B-86E6-33A14AFC5A82}"/>
              </a:ext>
            </a:extLst>
          </p:cNvPr>
          <p:cNvSpPr/>
          <p:nvPr/>
        </p:nvSpPr>
        <p:spPr>
          <a:xfrm>
            <a:off x="4521200" y="5781674"/>
            <a:ext cx="1574800" cy="612648"/>
          </a:xfrm>
          <a:prstGeom prst="borderCallout1">
            <a:avLst>
              <a:gd name="adj1" fmla="val -18564"/>
              <a:gd name="adj2" fmla="val 56183"/>
              <a:gd name="adj3" fmla="val -57484"/>
              <a:gd name="adj4" fmla="val 1447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Group ID</a:t>
            </a:r>
          </a:p>
        </p:txBody>
      </p:sp>
      <p:sp>
        <p:nvSpPr>
          <p:cNvPr id="7" name="Callout: Line 6">
            <a:extLst>
              <a:ext uri="{FF2B5EF4-FFF2-40B4-BE49-F238E27FC236}">
                <a16:creationId xmlns:a16="http://schemas.microsoft.com/office/drawing/2014/main" id="{FC032DFF-F3AD-4C5D-A948-6E57034ED1EC}"/>
              </a:ext>
            </a:extLst>
          </p:cNvPr>
          <p:cNvSpPr/>
          <p:nvPr/>
        </p:nvSpPr>
        <p:spPr>
          <a:xfrm>
            <a:off x="7747000" y="5781674"/>
            <a:ext cx="1574800" cy="612648"/>
          </a:xfrm>
          <a:prstGeom prst="borderCallout1">
            <a:avLst>
              <a:gd name="adj1" fmla="val -18564"/>
              <a:gd name="adj2" fmla="val 56183"/>
              <a:gd name="adj3" fmla="val -57484"/>
              <a:gd name="adj4" fmla="val 1447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User ID</a:t>
            </a:r>
          </a:p>
        </p:txBody>
      </p:sp>
    </p:spTree>
    <p:extLst>
      <p:ext uri="{BB962C8B-B14F-4D97-AF65-F5344CB8AC3E}">
        <p14:creationId xmlns:p14="http://schemas.microsoft.com/office/powerpoint/2010/main" val="3655723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FA08B-2903-4CEE-A0E4-45CEC9BBB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Licenses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F58A8-4E01-4E16-B279-EE8339E31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Get-</a:t>
            </a:r>
            <a:r>
              <a:rPr lang="en-US" dirty="0" err="1">
                <a:latin typeface="Lucida Console" panose="020B0609040504020204" pitchFamily="49" charset="0"/>
              </a:rPr>
              <a:t>AzureADSubscribedSku</a:t>
            </a:r>
            <a:endParaRPr lang="en-US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US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Set-</a:t>
            </a:r>
            <a:r>
              <a:rPr lang="en-US" dirty="0" err="1">
                <a:latin typeface="Lucida Console" panose="020B0609040504020204" pitchFamily="49" charset="0"/>
              </a:rPr>
              <a:t>AzureADUserLicense</a:t>
            </a:r>
            <a:endParaRPr lang="en-US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695494"/>
      </p:ext>
    </p:extLst>
  </p:cSld>
  <p:clrMapOvr>
    <a:masterClrMapping/>
  </p:clrMapOvr>
</p:sld>
</file>

<file path=ppt/theme/theme1.xml><?xml version="1.0" encoding="utf-8"?>
<a:theme xmlns:a="http://schemas.openxmlformats.org/drawingml/2006/main" name="CS Master Deck May 2018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 Master Deck May 2018" id="{BC063E2F-3BCD-9E49-BD42-0EE86E7270DF}" vid="{1706CBF1-3F08-D249-8D90-C922C89B8C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 Master Deck May 2018</Template>
  <TotalTime>3134</TotalTime>
  <Words>806</Words>
  <Application>Microsoft Office PowerPoint</Application>
  <PresentationFormat>Widescreen</PresentationFormat>
  <Paragraphs>192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Arial</vt:lpstr>
      <vt:lpstr>Calibri</vt:lpstr>
      <vt:lpstr>Courier New</vt:lpstr>
      <vt:lpstr>Franklin Gothic Book</vt:lpstr>
      <vt:lpstr>Helvetica Light</vt:lpstr>
      <vt:lpstr>Lucida Console</vt:lpstr>
      <vt:lpstr>Lucida Sans Typewriter</vt:lpstr>
      <vt:lpstr>Roboto</vt:lpstr>
      <vt:lpstr>Roboto Black</vt:lpstr>
      <vt:lpstr>Roboto Bold</vt:lpstr>
      <vt:lpstr>Roboto Regular</vt:lpstr>
      <vt:lpstr>CS Master Deck May 2018</vt:lpstr>
      <vt:lpstr>Office 365 PowerShell</vt:lpstr>
      <vt:lpstr>Agenda</vt:lpstr>
      <vt:lpstr>Azure AD Cmdlets</vt:lpstr>
      <vt:lpstr>Azure AD PowerShell for Graph</vt:lpstr>
      <vt:lpstr>Users and Groups</vt:lpstr>
      <vt:lpstr>Adding a User</vt:lpstr>
      <vt:lpstr>Adding a User</vt:lpstr>
      <vt:lpstr>Adding a Group</vt:lpstr>
      <vt:lpstr>Licenses</vt:lpstr>
      <vt:lpstr>Licenses</vt:lpstr>
      <vt:lpstr>AzureAD verses MSOnline</vt:lpstr>
      <vt:lpstr>SharePoint PnP Cmdlets</vt:lpstr>
      <vt:lpstr>SharePoint Patterns and Practices</vt:lpstr>
      <vt:lpstr>Multiple Cmdlets</vt:lpstr>
      <vt:lpstr>Connecting via PnP Cmdlets</vt:lpstr>
      <vt:lpstr>Basic SharePoint Concepts</vt:lpstr>
      <vt:lpstr>Webs</vt:lpstr>
      <vt:lpstr>Lists</vt:lpstr>
      <vt:lpstr>Lists</vt:lpstr>
      <vt:lpstr>Fields</vt:lpstr>
      <vt:lpstr>Create View</vt:lpstr>
      <vt:lpstr>Documents</vt:lpstr>
      <vt:lpstr>Other Interesting PnP Commands</vt:lpstr>
      <vt:lpstr>Links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 365 PowerShell</dc:title>
  <dc:creator>Jeremy Sublett</dc:creator>
  <cp:lastModifiedBy>jeremysublett</cp:lastModifiedBy>
  <cp:revision>62</cp:revision>
  <cp:lastPrinted>2018-07-27T14:09:37Z</cp:lastPrinted>
  <dcterms:created xsi:type="dcterms:W3CDTF">2018-07-24T17:38:28Z</dcterms:created>
  <dcterms:modified xsi:type="dcterms:W3CDTF">2018-07-27T18:34:30Z</dcterms:modified>
</cp:coreProperties>
</file>