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 id="2147483679" r:id="rId5"/>
  </p:sldMasterIdLst>
  <p:notesMasterIdLst>
    <p:notesMasterId r:id="rId30"/>
  </p:notesMasterIdLst>
  <p:sldIdLst>
    <p:sldId id="256" r:id="rId6"/>
    <p:sldId id="279" r:id="rId7"/>
    <p:sldId id="257" r:id="rId8"/>
    <p:sldId id="259" r:id="rId9"/>
    <p:sldId id="260" r:id="rId10"/>
    <p:sldId id="261" r:id="rId11"/>
    <p:sldId id="262" r:id="rId12"/>
    <p:sldId id="263" r:id="rId13"/>
    <p:sldId id="264" r:id="rId14"/>
    <p:sldId id="265" r:id="rId15"/>
    <p:sldId id="266" r:id="rId16"/>
    <p:sldId id="286" r:id="rId17"/>
    <p:sldId id="268" r:id="rId18"/>
    <p:sldId id="274" r:id="rId19"/>
    <p:sldId id="267" r:id="rId20"/>
    <p:sldId id="283" r:id="rId21"/>
    <p:sldId id="272" r:id="rId22"/>
    <p:sldId id="284" r:id="rId23"/>
    <p:sldId id="278" r:id="rId24"/>
    <p:sldId id="273" r:id="rId25"/>
    <p:sldId id="258" r:id="rId26"/>
    <p:sldId id="280" r:id="rId27"/>
    <p:sldId id="287" r:id="rId28"/>
    <p:sldId id="276" r:id="rId29"/>
  </p:sldIdLst>
  <p:sldSz cx="9144000" cy="5143500" type="screen16x9"/>
  <p:notesSz cx="6858000" cy="9144000"/>
  <p:embeddedFontLst>
    <p:embeddedFont>
      <p:font typeface="PT Sans Narrow" panose="020B0604020202020204" charset="0"/>
      <p:regular r:id="rId31"/>
      <p:bold r:id="rId32"/>
    </p:embeddedFont>
    <p:embeddedFont>
      <p:font typeface="Segoe UI Semilight" panose="020B0402040204020203" pitchFamily="34" charset="0"/>
      <p:regular r:id="rId33"/>
      <p:italic r:id="rId34"/>
    </p:embeddedFont>
    <p:embeddedFont>
      <p:font typeface="Tahoma" panose="020B0604030504040204" pitchFamily="34" charset="0"/>
      <p:regular r:id="rId35"/>
      <p:bold r:id="rId36"/>
    </p:embeddedFont>
    <p:embeddedFont>
      <p:font typeface="Calibri" panose="020F0502020204030204" pitchFamily="34" charset="0"/>
      <p:regular r:id="rId37"/>
      <p:bold r:id="rId38"/>
      <p:italic r:id="rId39"/>
      <p:boldItalic r:id="rId40"/>
    </p:embeddedFont>
    <p:embeddedFont>
      <p:font typeface="Garamond" panose="02020404030301010803" pitchFamily="18" charset="0"/>
      <p:regular r:id="rId41"/>
      <p:bold r:id="rId42"/>
      <p:italic r:id="rId43"/>
    </p:embeddedFont>
    <p:embeddedFont>
      <p:font typeface="Helvetica Neue" panose="020B0604020202020204" charset="0"/>
      <p:regular r:id="rId44"/>
      <p:bold r:id="rId45"/>
      <p:italic r:id="rId46"/>
      <p:boldItalic r:id="rId47"/>
    </p:embeddedFont>
    <p:embeddedFont>
      <p:font typeface="Lemon" panose="020B0604020202020204" charset="0"/>
      <p:regular r:id="rId48"/>
    </p:embeddedFont>
    <p:embeddedFont>
      <p:font typeface="Open Sans" panose="020B060402020202020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Courgette" panose="020B0604020202020204" charset="0"/>
      <p:regular r:id="rId57"/>
    </p:embeddedFont>
    <p:embeddedFont>
      <p:font typeface="Cambria" panose="02040503050406030204"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Ward" initials="NW" lastIdx="2" clrIdx="0">
    <p:extLst>
      <p:ext uri="{19B8F6BF-5375-455C-9EA6-DF929625EA0E}">
        <p15:presenceInfo xmlns:p15="http://schemas.microsoft.com/office/powerpoint/2012/main" userId="S-1-12-1-15798161-1113068619-818609851-1988768303" providerId="AD"/>
      </p:ext>
    </p:extLst>
  </p:cmAuthor>
  <p:cmAuthor id="2" name="Bert Walther" initials="BW" lastIdx="1" clrIdx="1">
    <p:extLst>
      <p:ext uri="{19B8F6BF-5375-455C-9EA6-DF929625EA0E}">
        <p15:presenceInfo xmlns:p15="http://schemas.microsoft.com/office/powerpoint/2012/main" userId="S::bert.walther@solarity.com::eaebdf95-e8b9-4e21-99c7-c1a582a568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8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Char char="●"/>
            </a:pPr>
            <a:r>
              <a:rPr lang="en" sz="1800">
                <a:solidFill>
                  <a:schemeClr val="dk2"/>
                </a:solidFill>
              </a:rPr>
              <a:t>Proven methods for driving Scope Management in key Enterprise Projects and Programs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Stakeholders / Sponsor = RELATIONSHIPS</a:t>
            </a:r>
          </a:p>
          <a:p>
            <a:pPr marL="0" lvl="0" indent="0">
              <a:spcBef>
                <a:spcPts val="0"/>
              </a:spcBef>
              <a:spcAft>
                <a:spcPts val="0"/>
              </a:spcAft>
              <a:buNone/>
            </a:pPr>
            <a:endParaRPr lang="en-US"/>
          </a:p>
          <a:p>
            <a:pPr marL="0" lvl="0" indent="0">
              <a:spcBef>
                <a:spcPts val="0"/>
              </a:spcBef>
              <a:spcAft>
                <a:spcPts val="0"/>
              </a:spcAft>
              <a:buNone/>
            </a:pPr>
            <a:r>
              <a:rPr lang="en-US"/>
              <a:t>Quality</a:t>
            </a:r>
          </a:p>
          <a:p>
            <a:pPr marL="0" lvl="0" indent="0">
              <a:spcBef>
                <a:spcPts val="0"/>
              </a:spcBef>
              <a:spcAft>
                <a:spcPts val="0"/>
              </a:spcAft>
              <a:buNone/>
            </a:pPr>
            <a:r>
              <a:rPr lang="en-US"/>
              <a:t>Wellness</a:t>
            </a:r>
          </a:p>
          <a:p>
            <a:pPr marL="0" lvl="0" indent="0">
              <a:spcBef>
                <a:spcPts val="0"/>
              </a:spcBef>
              <a:spcAft>
                <a:spcPts val="0"/>
              </a:spcAft>
              <a:buNone/>
            </a:pPr>
            <a:r>
              <a:rPr lang="en-US"/>
              <a:t>Relationship</a:t>
            </a:r>
          </a:p>
          <a:p>
            <a:pPr marL="0" lvl="0" indent="0">
              <a:spcBef>
                <a:spcPts val="0"/>
              </a:spcBef>
              <a:spcAft>
                <a:spcPts val="0"/>
              </a:spcAft>
              <a:buNone/>
            </a:pPr>
            <a:r>
              <a:rPr lang="en-US"/>
              <a:t>Continuous Improvement</a:t>
            </a:r>
          </a:p>
          <a:p>
            <a:pPr marL="0" lvl="0" indent="0">
              <a:spcBef>
                <a:spcPts val="0"/>
              </a:spcBef>
              <a:spcAft>
                <a:spcPts val="0"/>
              </a:spcAft>
              <a:buNone/>
            </a:pPr>
            <a:r>
              <a:rPr lang="en-US"/>
              <a:t>Focus</a:t>
            </a:r>
          </a:p>
          <a:p>
            <a:pPr marL="0" lvl="0" indent="0">
              <a:spcBef>
                <a:spcPts val="0"/>
              </a:spcBef>
              <a:spcAft>
                <a:spcPts val="0"/>
              </a:spcAft>
              <a:buNone/>
            </a:pPr>
            <a:endParaRPr lang="en-US"/>
          </a:p>
          <a:p>
            <a:pPr marL="0" lvl="0" indent="0">
              <a:spcBef>
                <a:spcPts val="0"/>
              </a:spcBef>
              <a:spcAft>
                <a:spcPts val="0"/>
              </a:spcAft>
              <a:buNone/>
            </a:pPr>
            <a:r>
              <a:rPr lang="en-US"/>
              <a:t>	75% - 90% communication</a:t>
            </a:r>
          </a:p>
          <a:p>
            <a:pPr marL="0" lvl="0" indent="0">
              <a:spcBef>
                <a:spcPts val="0"/>
              </a:spcBef>
              <a:spcAft>
                <a:spcPts val="0"/>
              </a:spcAft>
              <a:buNone/>
            </a:pPr>
            <a:r>
              <a:rPr lang="en-US"/>
              <a:t>	200 stakeholders = 19,900 </a:t>
            </a:r>
          </a:p>
          <a:p>
            <a:pPr marL="0" lvl="0" indent="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MBWA v. Management by Sky Mall Magazine</a:t>
            </a:r>
          </a:p>
          <a:p>
            <a:pPr marL="0" lvl="0" indent="0">
              <a:spcBef>
                <a:spcPts val="0"/>
              </a:spcBef>
              <a:spcAft>
                <a:spcPts val="0"/>
              </a:spcAft>
              <a:buNone/>
            </a:pPr>
            <a:endParaRPr lang="en-US"/>
          </a:p>
          <a:p>
            <a:pPr marL="0" lvl="0" indent="0">
              <a:spcBef>
                <a:spcPts val="0"/>
              </a:spcBef>
              <a:spcAft>
                <a:spcPts val="0"/>
              </a:spcAft>
              <a:buNone/>
            </a:pPr>
            <a:r>
              <a:rPr lang="en-US"/>
              <a:t>User Stories ---- Acceptance Criteria</a:t>
            </a:r>
          </a:p>
          <a:p>
            <a:pPr marL="0" lvl="0" indent="0">
              <a:spcBef>
                <a:spcPts val="0"/>
              </a:spcBef>
              <a:spcAft>
                <a:spcPts val="0"/>
              </a:spcAft>
              <a:buNone/>
            </a:pPr>
            <a:endParaRPr lang="en-US"/>
          </a:p>
          <a:p>
            <a:pPr marL="0" lvl="0" indent="0">
              <a:spcBef>
                <a:spcPts val="0"/>
              </a:spcBef>
              <a:spcAft>
                <a:spcPts val="0"/>
              </a:spcAft>
              <a:buNone/>
            </a:pPr>
            <a:r>
              <a:rPr lang="en-US"/>
              <a:t>ALWAYS have an agenda for a meeting</a:t>
            </a:r>
          </a:p>
          <a:p>
            <a:pPr marL="0" lvl="0" indent="0">
              <a:spcBef>
                <a:spcPts val="0"/>
              </a:spcBef>
              <a:spcAft>
                <a:spcPts val="0"/>
              </a:spcAft>
              <a:buNone/>
            </a:pPr>
            <a:r>
              <a:rPr lang="en-US" b="1"/>
              <a:t>PPT -&gt; Mobile phone</a:t>
            </a:r>
          </a:p>
          <a:p>
            <a:pPr marL="0" lvl="0" indent="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a:solidFill>
                  <a:schemeClr val="bg1"/>
                </a:solidFill>
              </a:rPr>
              <a:t>“We don’t see things as </a:t>
            </a:r>
            <a:r>
              <a:rPr lang="en" sz="1100" i="1">
                <a:solidFill>
                  <a:schemeClr val="bg1"/>
                </a:solidFill>
              </a:rPr>
              <a:t>they</a:t>
            </a:r>
            <a:r>
              <a:rPr lang="en" sz="1100">
                <a:solidFill>
                  <a:schemeClr val="bg1"/>
                </a:solidFill>
              </a:rPr>
              <a:t> are. We see things as </a:t>
            </a:r>
            <a:r>
              <a:rPr lang="en" sz="1100" i="1">
                <a:solidFill>
                  <a:schemeClr val="bg1"/>
                </a:solidFill>
              </a:rPr>
              <a:t>we</a:t>
            </a:r>
            <a:r>
              <a:rPr lang="en" sz="1100">
                <a:solidFill>
                  <a:schemeClr val="bg1"/>
                </a:solidFill>
              </a:rPr>
              <a:t> are.” </a:t>
            </a:r>
            <a:r>
              <a:rPr lang="en" sz="1050">
                <a:solidFill>
                  <a:schemeClr val="bg1"/>
                </a:solidFill>
              </a:rPr>
              <a:t>-- Anais Nin, Author and Diarist</a:t>
            </a:r>
            <a:endParaRPr lang="en-US" sz="1050">
              <a:solidFill>
                <a:schemeClr val="bg1"/>
              </a:solidFill>
            </a:endParaRPr>
          </a:p>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1581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Communications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6525" lvl="0" indent="0" rtl="0">
              <a:lnSpc>
                <a:spcPct val="115000"/>
              </a:lnSpc>
              <a:spcBef>
                <a:spcPts val="0"/>
              </a:spcBef>
              <a:spcAft>
                <a:spcPts val="0"/>
              </a:spcAft>
              <a:buClr>
                <a:srgbClr val="000000"/>
              </a:buClr>
              <a:buSzPts val="1450"/>
              <a:buFont typeface="Helvetica Neue"/>
              <a:buNone/>
            </a:pPr>
            <a:r>
              <a:rPr lang="en" sz="1450" b="1">
                <a:latin typeface="Helvetica Neue"/>
                <a:ea typeface="Helvetica Neue"/>
                <a:cs typeface="Helvetica Neue"/>
                <a:sym typeface="Helvetica Neue"/>
              </a:rPr>
              <a:t>Humana </a:t>
            </a:r>
            <a:r>
              <a:rPr lang="en-US" sz="1450" b="1">
                <a:latin typeface="Helvetica Neue"/>
                <a:ea typeface="Helvetica Neue"/>
                <a:cs typeface="Helvetica Neue"/>
                <a:sym typeface="Helvetica Neue"/>
              </a:rPr>
              <a:t>Resources</a:t>
            </a:r>
          </a:p>
          <a:p>
            <a:pPr marL="136525" lvl="0" indent="0" rtl="0">
              <a:lnSpc>
                <a:spcPct val="115000"/>
              </a:lnSpc>
              <a:spcBef>
                <a:spcPts val="0"/>
              </a:spcBef>
              <a:spcAft>
                <a:spcPts val="0"/>
              </a:spcAft>
              <a:buClr>
                <a:srgbClr val="000000"/>
              </a:buClr>
              <a:buSzPts val="1450"/>
              <a:buFont typeface="Helvetica Neue"/>
              <a:buNone/>
            </a:pPr>
            <a:endParaRPr lang="en-US" sz="1450" b="1">
              <a:latin typeface="Helvetica Neue"/>
              <a:ea typeface="Helvetica Neue"/>
              <a:cs typeface="Helvetica Neue"/>
              <a:sym typeface="Helvetica Neue"/>
            </a:endParaRPr>
          </a:p>
          <a:p>
            <a:pPr marL="136525" lvl="0" indent="0" rtl="0">
              <a:lnSpc>
                <a:spcPct val="115000"/>
              </a:lnSpc>
              <a:spcBef>
                <a:spcPts val="0"/>
              </a:spcBef>
              <a:spcAft>
                <a:spcPts val="0"/>
              </a:spcAft>
              <a:buClr>
                <a:srgbClr val="000000"/>
              </a:buClr>
              <a:buSzPts val="1450"/>
              <a:buFont typeface="Helvetica Neue"/>
              <a:buNone/>
            </a:pPr>
            <a:r>
              <a:rPr lang="en-US" sz="1450" b="1">
                <a:latin typeface="Helvetica Neue"/>
                <a:ea typeface="Helvetica Neue"/>
                <a:cs typeface="Helvetica Neue"/>
                <a:sym typeface="Helvetica Neue"/>
              </a:rPr>
              <a:t>Hiring</a:t>
            </a:r>
          </a:p>
          <a:p>
            <a:pPr marL="136525" lvl="0" indent="0" rtl="0">
              <a:lnSpc>
                <a:spcPct val="115000"/>
              </a:lnSpc>
              <a:spcBef>
                <a:spcPts val="0"/>
              </a:spcBef>
              <a:spcAft>
                <a:spcPts val="0"/>
              </a:spcAft>
              <a:buClr>
                <a:srgbClr val="000000"/>
              </a:buClr>
              <a:buSzPts val="1450"/>
              <a:buFont typeface="Helvetica Neue"/>
              <a:buNone/>
            </a:pPr>
            <a:endParaRPr lang="en" sz="1450" b="1">
              <a:latin typeface="Helvetica Neue"/>
              <a:ea typeface="Helvetica Neue"/>
              <a:cs typeface="Helvetica Neue"/>
              <a:sym typeface="Helvetica Neue"/>
            </a:endParaRPr>
          </a:p>
          <a:p>
            <a:pPr marL="457200" lvl="0" indent="-320675" rtl="0">
              <a:lnSpc>
                <a:spcPct val="115000"/>
              </a:lnSpc>
              <a:spcBef>
                <a:spcPts val="0"/>
              </a:spcBef>
              <a:spcAft>
                <a:spcPts val="0"/>
              </a:spcAft>
              <a:buClr>
                <a:srgbClr val="000000"/>
              </a:buClr>
              <a:buSzPts val="1450"/>
              <a:buFont typeface="Helvetica Neue"/>
              <a:buChar char="●"/>
            </a:pPr>
            <a:r>
              <a:rPr lang="en" sz="1450" b="1">
                <a:latin typeface="Helvetica Neue"/>
                <a:ea typeface="Helvetica Neue"/>
                <a:cs typeface="Helvetica Neue"/>
                <a:sym typeface="Helvetica Neue"/>
              </a:rPr>
              <a:t>Mindset:</a:t>
            </a:r>
            <a:r>
              <a:rPr lang="en" sz="1450">
                <a:latin typeface="Helvetica Neue"/>
                <a:ea typeface="Helvetica Neue"/>
                <a:cs typeface="Helvetica Neue"/>
                <a:sym typeface="Helvetica Neue"/>
              </a:rPr>
              <a:t> </a:t>
            </a:r>
            <a:r>
              <a:rPr lang="en-US" sz="1450">
                <a:latin typeface="Helvetica Neue"/>
                <a:ea typeface="Helvetica Neue"/>
                <a:cs typeface="Helvetica Neue"/>
                <a:sym typeface="Helvetica Neue"/>
              </a:rPr>
              <a:t>SEE - </a:t>
            </a:r>
            <a:r>
              <a:rPr lang="en" sz="1450">
                <a:latin typeface="Helvetica Neue"/>
                <a:ea typeface="Helvetica Neue"/>
                <a:cs typeface="Helvetica Neue"/>
                <a:sym typeface="Helvetica Neue"/>
              </a:rPr>
              <a:t>How you see, perceive and view the world around you – your beliefs and way of thinking that determine your behaviour and outlook, how you’ll interpret and respond to situations.  </a:t>
            </a:r>
            <a:r>
              <a:rPr lang="en-US" sz="1450">
                <a:latin typeface="Helvetica Neue"/>
                <a:ea typeface="Helvetica Neue"/>
                <a:cs typeface="Helvetica Neue"/>
                <a:sym typeface="Helvetica Neue"/>
              </a:rPr>
              <a:t>WORLD VIEW</a:t>
            </a:r>
            <a:endParaRPr sz="1450">
              <a:latin typeface="Helvetica Neue"/>
              <a:ea typeface="Helvetica Neue"/>
              <a:cs typeface="Helvetica Neue"/>
              <a:sym typeface="Helvetica Neue"/>
            </a:endParaRPr>
          </a:p>
          <a:p>
            <a:pPr marL="457200" lvl="0" indent="-320675" rtl="0">
              <a:lnSpc>
                <a:spcPct val="115000"/>
              </a:lnSpc>
              <a:spcBef>
                <a:spcPts val="0"/>
              </a:spcBef>
              <a:spcAft>
                <a:spcPts val="0"/>
              </a:spcAft>
              <a:buClr>
                <a:srgbClr val="000000"/>
              </a:buClr>
              <a:buSzPts val="1450"/>
              <a:buFont typeface="Helvetica Neue"/>
              <a:buChar char="●"/>
            </a:pPr>
            <a:r>
              <a:rPr lang="en" sz="1450" b="1">
                <a:latin typeface="Helvetica Neue"/>
                <a:ea typeface="Helvetica Neue"/>
                <a:cs typeface="Helvetica Neue"/>
                <a:sym typeface="Helvetica Neue"/>
              </a:rPr>
              <a:t>Skillset:</a:t>
            </a:r>
            <a:r>
              <a:rPr lang="en" sz="1450">
                <a:latin typeface="Helvetica Neue"/>
                <a:ea typeface="Helvetica Neue"/>
                <a:cs typeface="Helvetica Neue"/>
                <a:sym typeface="Helvetica Neue"/>
              </a:rPr>
              <a:t>  </a:t>
            </a:r>
            <a:r>
              <a:rPr lang="en-US" sz="1450">
                <a:latin typeface="Helvetica Neue"/>
                <a:ea typeface="Helvetica Neue"/>
                <a:cs typeface="Helvetica Neue"/>
                <a:sym typeface="Helvetica Neue"/>
              </a:rPr>
              <a:t>ACT - </a:t>
            </a:r>
            <a:r>
              <a:rPr lang="en" sz="1450">
                <a:latin typeface="Helvetica Neue"/>
                <a:ea typeface="Helvetica Neue"/>
                <a:cs typeface="Helvetica Neue"/>
                <a:sym typeface="Helvetica Neue"/>
              </a:rPr>
              <a:t>How you act and behave based on your capabilities, knowledge and understanding as well as your motivation to put your abilities to use – ie. your mindset</a:t>
            </a:r>
            <a:endParaRPr sz="1450">
              <a:latin typeface="Helvetica Neue"/>
              <a:ea typeface="Helvetica Neue"/>
              <a:cs typeface="Helvetica Neue"/>
              <a:sym typeface="Helvetica Neue"/>
            </a:endParaRPr>
          </a:p>
          <a:p>
            <a:pPr marL="457200" lvl="0" indent="-320675" rtl="0">
              <a:lnSpc>
                <a:spcPct val="115000"/>
              </a:lnSpc>
              <a:spcBef>
                <a:spcPts val="0"/>
              </a:spcBef>
              <a:spcAft>
                <a:spcPts val="0"/>
              </a:spcAft>
              <a:buClr>
                <a:srgbClr val="000000"/>
              </a:buClr>
              <a:buSzPts val="1450"/>
              <a:buFont typeface="Helvetica Neue"/>
              <a:buChar char="●"/>
            </a:pPr>
            <a:r>
              <a:rPr lang="en" sz="1450" b="1">
                <a:latin typeface="Helvetica Neue"/>
                <a:ea typeface="Helvetica Neue"/>
                <a:cs typeface="Helvetica Neue"/>
                <a:sym typeface="Helvetica Neue"/>
              </a:rPr>
              <a:t>Toolset:</a:t>
            </a:r>
            <a:r>
              <a:rPr lang="en" sz="1450">
                <a:latin typeface="Helvetica Neue"/>
                <a:ea typeface="Helvetica Neue"/>
                <a:cs typeface="Helvetica Neue"/>
                <a:sym typeface="Helvetica Neue"/>
              </a:rPr>
              <a:t> What mechanisms you use to develop your skills and achieve your objectives – these can be any number of methods, techniques, models, approaches and frameworks that create value in your chosen field.</a:t>
            </a:r>
            <a:endParaRPr sz="1450">
              <a:latin typeface="Helvetica Neue"/>
              <a:ea typeface="Helvetica Neue"/>
              <a:cs typeface="Helvetica Neue"/>
              <a:sym typeface="Helvetica Neue"/>
            </a:endParaRPr>
          </a:p>
          <a:p>
            <a:pPr marL="0" lvl="0" indent="0">
              <a:spcBef>
                <a:spcPts val="0"/>
              </a:spcBef>
              <a:spcAft>
                <a:spcPts val="0"/>
              </a:spcAft>
              <a:buNone/>
            </a:pPr>
            <a:endParaRPr lang="en" sz="900">
              <a:solidFill>
                <a:srgbClr val="333333"/>
              </a:solidFill>
              <a:highlight>
                <a:srgbClr val="FFFFFF"/>
              </a:highlight>
            </a:endParaRPr>
          </a:p>
          <a:p>
            <a:pPr marL="0" lvl="0" indent="0" rtl="0">
              <a:spcBef>
                <a:spcPts val="0"/>
              </a:spcBef>
              <a:spcAft>
                <a:spcPts val="0"/>
              </a:spcAft>
              <a:buNone/>
            </a:pPr>
            <a:r>
              <a:rPr lang="en-US" sz="900">
                <a:solidFill>
                  <a:schemeClr val="bg1"/>
                </a:solidFill>
                <a:highlight>
                  <a:srgbClr val="FFFFFF"/>
                </a:highlight>
              </a:rPr>
              <a:t>The Leadership Team is </a:t>
            </a:r>
            <a:r>
              <a:rPr lang="en-US" sz="900" b="1">
                <a:solidFill>
                  <a:srgbClr val="FF0000"/>
                </a:solidFill>
                <a:highlight>
                  <a:srgbClr val="FFFFFF"/>
                </a:highlight>
              </a:rPr>
              <a:t>open and honest</a:t>
            </a:r>
            <a:r>
              <a:rPr lang="en-US" sz="900">
                <a:solidFill>
                  <a:srgbClr val="FF0000"/>
                </a:solidFill>
                <a:highlight>
                  <a:srgbClr val="FFFFFF"/>
                </a:highlight>
              </a:rPr>
              <a:t> </a:t>
            </a:r>
            <a:r>
              <a:rPr lang="en-US" sz="900">
                <a:solidFill>
                  <a:schemeClr val="bg1"/>
                </a:solidFill>
                <a:highlight>
                  <a:srgbClr val="FFFFFF"/>
                </a:highlight>
              </a:rPr>
              <a:t>and demonstrates a </a:t>
            </a:r>
            <a:r>
              <a:rPr lang="en-US" sz="900" b="1">
                <a:solidFill>
                  <a:srgbClr val="FF0000"/>
                </a:solidFill>
                <a:highlight>
                  <a:srgbClr val="FFFFFF"/>
                </a:highlight>
              </a:rPr>
              <a:t>high level of trust </a:t>
            </a:r>
            <a:r>
              <a:rPr lang="en-US" sz="900">
                <a:solidFill>
                  <a:schemeClr val="bg1"/>
                </a:solidFill>
                <a:highlight>
                  <a:srgbClr val="FFFFFF"/>
                </a:highlight>
              </a:rPr>
              <a:t>by ensuring….</a:t>
            </a:r>
          </a:p>
          <a:p>
            <a:pPr>
              <a:lnSpc>
                <a:spcPct val="110000"/>
              </a:lnSpc>
            </a:pPr>
            <a:r>
              <a:rPr lang="en-US" sz="900">
                <a:solidFill>
                  <a:schemeClr val="bg1"/>
                </a:solidFill>
                <a:highlight>
                  <a:srgbClr val="FFFFFF"/>
                </a:highlight>
              </a:rPr>
              <a:t>The </a:t>
            </a:r>
            <a:r>
              <a:rPr lang="en-US" sz="900" b="1">
                <a:solidFill>
                  <a:srgbClr val="FF0000"/>
                </a:solidFill>
                <a:highlight>
                  <a:srgbClr val="FFFFFF"/>
                </a:highlight>
              </a:rPr>
              <a:t>right people </a:t>
            </a:r>
            <a:r>
              <a:rPr lang="en-US" sz="900">
                <a:solidFill>
                  <a:schemeClr val="bg1"/>
                </a:solidFill>
                <a:highlight>
                  <a:srgbClr val="FFFFFF"/>
                </a:highlight>
              </a:rPr>
              <a:t>are in the </a:t>
            </a:r>
            <a:r>
              <a:rPr lang="en-US" sz="900" b="1">
                <a:solidFill>
                  <a:srgbClr val="FF0000"/>
                </a:solidFill>
                <a:highlight>
                  <a:srgbClr val="FFFFFF"/>
                </a:highlight>
              </a:rPr>
              <a:t>right seats </a:t>
            </a:r>
            <a:r>
              <a:rPr lang="en-US" sz="900">
                <a:solidFill>
                  <a:schemeClr val="bg1"/>
                </a:solidFill>
                <a:highlight>
                  <a:srgbClr val="FFFFFF"/>
                </a:highlight>
              </a:rPr>
              <a:t>and </a:t>
            </a:r>
            <a:r>
              <a:rPr lang="en-US" sz="900" b="1">
                <a:solidFill>
                  <a:srgbClr val="FF0000"/>
                </a:solidFill>
                <a:highlight>
                  <a:srgbClr val="FFFFFF"/>
                </a:highlight>
              </a:rPr>
              <a:t>understand their roles and responsibilities </a:t>
            </a:r>
          </a:p>
          <a:p>
            <a:pPr>
              <a:lnSpc>
                <a:spcPct val="110000"/>
              </a:lnSpc>
            </a:pPr>
            <a:r>
              <a:rPr lang="en-US" sz="900">
                <a:solidFill>
                  <a:schemeClr val="bg1"/>
                </a:solidFill>
                <a:highlight>
                  <a:srgbClr val="FFFFFF"/>
                </a:highlight>
              </a:rPr>
              <a:t>They have the </a:t>
            </a:r>
            <a:r>
              <a:rPr lang="en-US" sz="900" b="1">
                <a:solidFill>
                  <a:srgbClr val="FF0000"/>
                </a:solidFill>
                <a:highlight>
                  <a:srgbClr val="FFFFFF"/>
                </a:highlight>
              </a:rPr>
              <a:t>right knowledge and access </a:t>
            </a:r>
            <a:r>
              <a:rPr lang="en-US" sz="900">
                <a:solidFill>
                  <a:schemeClr val="bg1"/>
                </a:solidFill>
                <a:highlight>
                  <a:srgbClr val="FFFFFF"/>
                </a:highlight>
              </a:rPr>
              <a:t>to the </a:t>
            </a:r>
            <a:r>
              <a:rPr lang="en-US" sz="900" b="1">
                <a:solidFill>
                  <a:srgbClr val="FF0000"/>
                </a:solidFill>
                <a:highlight>
                  <a:srgbClr val="FFFFFF"/>
                </a:highlight>
              </a:rPr>
              <a:t>right systems </a:t>
            </a:r>
            <a:r>
              <a:rPr lang="en-US" sz="900">
                <a:solidFill>
                  <a:schemeClr val="bg1"/>
                </a:solidFill>
                <a:highlight>
                  <a:srgbClr val="FFFFFF"/>
                </a:highlight>
              </a:rPr>
              <a:t>and are engaged in the</a:t>
            </a:r>
            <a:r>
              <a:rPr lang="en-US" sz="900" b="1">
                <a:solidFill>
                  <a:schemeClr val="bg1"/>
                </a:solidFill>
                <a:highlight>
                  <a:srgbClr val="FFFFFF"/>
                </a:highlight>
              </a:rPr>
              <a:t> </a:t>
            </a:r>
            <a:r>
              <a:rPr lang="en-US" sz="900" b="1">
                <a:solidFill>
                  <a:srgbClr val="FF0000"/>
                </a:solidFill>
                <a:highlight>
                  <a:srgbClr val="FFFFFF"/>
                </a:highlight>
              </a:rPr>
              <a:t>right work</a:t>
            </a:r>
            <a:r>
              <a:rPr lang="en-US" sz="900">
                <a:solidFill>
                  <a:srgbClr val="FF0000"/>
                </a:solidFill>
                <a:highlight>
                  <a:srgbClr val="FFFFFF"/>
                </a:highlight>
              </a:rPr>
              <a:t> </a:t>
            </a:r>
            <a:r>
              <a:rPr lang="en-US" sz="900">
                <a:solidFill>
                  <a:schemeClr val="bg1"/>
                </a:solidFill>
                <a:highlight>
                  <a:srgbClr val="FFFFFF"/>
                </a:highlight>
              </a:rPr>
              <a:t>the </a:t>
            </a:r>
            <a:r>
              <a:rPr lang="en-US" sz="900" b="1">
                <a:solidFill>
                  <a:srgbClr val="FF0000"/>
                </a:solidFill>
                <a:highlight>
                  <a:srgbClr val="FFFFFF"/>
                </a:highlight>
              </a:rPr>
              <a:t>right way</a:t>
            </a:r>
          </a:p>
          <a:p>
            <a:pPr>
              <a:lnSpc>
                <a:spcPct val="110000"/>
              </a:lnSpc>
            </a:pPr>
            <a:r>
              <a:rPr lang="en-US" sz="900">
                <a:solidFill>
                  <a:schemeClr val="bg1"/>
                </a:solidFill>
                <a:highlight>
                  <a:srgbClr val="FFFFFF"/>
                </a:highlight>
              </a:rPr>
              <a:t>They are implementing </a:t>
            </a:r>
            <a:r>
              <a:rPr lang="en-US" sz="900" b="1">
                <a:solidFill>
                  <a:srgbClr val="FF0000"/>
                </a:solidFill>
                <a:highlight>
                  <a:srgbClr val="FFFFFF"/>
                </a:highlight>
              </a:rPr>
              <a:t>the right solutions </a:t>
            </a:r>
            <a:r>
              <a:rPr lang="en-US" sz="900">
                <a:solidFill>
                  <a:schemeClr val="bg1"/>
                </a:solidFill>
                <a:highlight>
                  <a:srgbClr val="FFFFFF"/>
                </a:highlight>
              </a:rPr>
              <a:t>with </a:t>
            </a:r>
            <a:r>
              <a:rPr lang="en-US" sz="900" b="1">
                <a:solidFill>
                  <a:srgbClr val="FF0000"/>
                </a:solidFill>
                <a:highlight>
                  <a:srgbClr val="FFFFFF"/>
                </a:highlight>
              </a:rPr>
              <a:t>quality customer service </a:t>
            </a:r>
          </a:p>
          <a:p>
            <a:pPr>
              <a:lnSpc>
                <a:spcPct val="110000"/>
              </a:lnSpc>
            </a:pPr>
            <a:r>
              <a:rPr lang="en-US" sz="900">
                <a:solidFill>
                  <a:schemeClr val="bg1"/>
                </a:solidFill>
                <a:highlight>
                  <a:srgbClr val="FFFFFF"/>
                </a:highlight>
              </a:rPr>
              <a:t>This is managed through monitoring the </a:t>
            </a:r>
            <a:r>
              <a:rPr lang="en-US" sz="900" b="1">
                <a:solidFill>
                  <a:srgbClr val="FF0000"/>
                </a:solidFill>
                <a:highlight>
                  <a:srgbClr val="FFFFFF"/>
                </a:highlight>
              </a:rPr>
              <a:t>right measurements </a:t>
            </a:r>
            <a:r>
              <a:rPr lang="en-US" sz="900">
                <a:solidFill>
                  <a:schemeClr val="bg1"/>
                </a:solidFill>
                <a:highlight>
                  <a:srgbClr val="FFFFFF"/>
                </a:highlight>
              </a:rPr>
              <a:t>for the </a:t>
            </a:r>
            <a:r>
              <a:rPr lang="en-US" sz="900" b="1">
                <a:solidFill>
                  <a:srgbClr val="FF0000"/>
                </a:solidFill>
                <a:highlight>
                  <a:srgbClr val="FFFFFF"/>
                </a:highlight>
              </a:rPr>
              <a:t>right results</a:t>
            </a:r>
            <a:endParaRPr lang="en-US" sz="900" b="1">
              <a:solidFill>
                <a:schemeClr val="bg1"/>
              </a:solidFill>
              <a:highlight>
                <a:srgbClr val="FFFFFF"/>
              </a:highlight>
            </a:endParaRPr>
          </a:p>
          <a:p>
            <a:pPr marL="0" lvl="0" indent="0">
              <a:spcBef>
                <a:spcPts val="0"/>
              </a:spcBef>
              <a:spcAft>
                <a:spcPts val="0"/>
              </a:spcAft>
              <a:buNone/>
            </a:pPr>
            <a:endParaRPr lang="en" sz="900">
              <a:solidFill>
                <a:srgbClr val="333333"/>
              </a:solidFill>
              <a:highlight>
                <a:srgbClr val="FFFFFF"/>
              </a:highlight>
            </a:endParaRPr>
          </a:p>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Care Personally</a:t>
            </a:r>
          </a:p>
          <a:p>
            <a:pPr marL="0" lvl="0" indent="0" rtl="0">
              <a:spcBef>
                <a:spcPts val="0"/>
              </a:spcBef>
              <a:spcAft>
                <a:spcPts val="0"/>
              </a:spcAft>
              <a:buNone/>
            </a:pPr>
            <a:r>
              <a:rPr lang="en-US"/>
              <a:t>Challenge Directly</a:t>
            </a:r>
          </a:p>
          <a:p>
            <a:pPr marL="0" lvl="0" indent="0" rtl="0">
              <a:spcBef>
                <a:spcPts val="0"/>
              </a:spcBef>
              <a:spcAft>
                <a:spcPts val="0"/>
              </a:spcAft>
              <a:buNone/>
            </a:pPr>
            <a:endParaRPr lang="en-US"/>
          </a:p>
          <a:p>
            <a:pPr marL="0" lvl="0" indent="0" rtl="0">
              <a:spcBef>
                <a:spcPts val="0"/>
              </a:spcBef>
              <a:spcAft>
                <a:spcPts val="0"/>
              </a:spcAft>
              <a:buNone/>
            </a:pPr>
            <a:r>
              <a:rPr lang="en-US"/>
              <a:t>Sweet Spot – Radical Candor – Kim Scott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New Perspectives</a:t>
            </a:r>
          </a:p>
          <a:p>
            <a:pPr marL="158750" indent="0">
              <a:buNone/>
            </a:pPr>
            <a:endParaRPr lang="en-US"/>
          </a:p>
          <a:p>
            <a:pPr marL="158750" indent="0">
              <a:buNone/>
            </a:pPr>
            <a:r>
              <a:rPr lang="en-US"/>
              <a:t>On </a:t>
            </a:r>
          </a:p>
          <a:p>
            <a:pPr marL="158750" indent="0">
              <a:buNone/>
            </a:pPr>
            <a:endParaRPr lang="en-US"/>
          </a:p>
          <a:p>
            <a:pPr marL="158750" indent="0">
              <a:buNone/>
            </a:pPr>
            <a:r>
              <a:rPr lang="en-US"/>
              <a:t>Familiar Challenges</a:t>
            </a:r>
          </a:p>
        </p:txBody>
      </p:sp>
    </p:spTree>
    <p:extLst>
      <p:ext uri="{BB962C8B-B14F-4D97-AF65-F5344CB8AC3E}">
        <p14:creationId xmlns:p14="http://schemas.microsoft.com/office/powerpoint/2010/main" val="311212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800">
                <a:solidFill>
                  <a:schemeClr val="dk2"/>
                </a:solidFill>
              </a:rPr>
              <a:t>Exchange 5.5 -&gt; O365 in the Cloud</a:t>
            </a:r>
            <a:endParaRPr sz="1800">
              <a:solidFill>
                <a:schemeClr val="dk2"/>
              </a:solidFill>
            </a:endParaRPr>
          </a:p>
          <a:p>
            <a:pPr marL="0" lvl="0" indent="0" rtl="0">
              <a:lnSpc>
                <a:spcPct val="115000"/>
              </a:lnSpc>
              <a:spcBef>
                <a:spcPts val="1600"/>
              </a:spcBef>
              <a:spcAft>
                <a:spcPts val="1600"/>
              </a:spcAft>
              <a:buClr>
                <a:schemeClr val="dk1"/>
              </a:buClr>
              <a:buSzPts val="1100"/>
              <a:buFont typeface="Arial"/>
              <a:buNone/>
            </a:pPr>
            <a:r>
              <a:rPr lang="en" sz="1800">
                <a:solidFill>
                  <a:schemeClr val="dk2"/>
                </a:solidFill>
              </a:rPr>
              <a:t>People are our greatest legacy system</a:t>
            </a:r>
          </a:p>
          <a:p>
            <a:pPr marL="0" lvl="0" indent="0" rtl="0">
              <a:lnSpc>
                <a:spcPct val="115000"/>
              </a:lnSpc>
              <a:spcBef>
                <a:spcPts val="1600"/>
              </a:spcBef>
              <a:spcAft>
                <a:spcPts val="1600"/>
              </a:spcAft>
              <a:buClr>
                <a:schemeClr val="dk1"/>
              </a:buClr>
              <a:buSzPts val="1100"/>
              <a:buFont typeface="Arial"/>
              <a:buNone/>
            </a:pPr>
            <a:r>
              <a:rPr lang="en-US" sz="1800">
                <a:solidFill>
                  <a:schemeClr val="dk2"/>
                </a:solidFill>
              </a:rPr>
              <a:t>Caricature of ourselves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088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5018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Solarity as an REP = PMI </a:t>
            </a:r>
            <a:r>
              <a:rPr lang="en-US" sz="1100" b="0" i="0" u="none" strike="noStrike" cap="none">
                <a:solidFill>
                  <a:srgbClr val="000000"/>
                </a:solidFill>
                <a:effectLst/>
                <a:latin typeface="Arial"/>
                <a:ea typeface="Arial"/>
                <a:cs typeface="Arial"/>
                <a:sym typeface="Arial"/>
              </a:rPr>
              <a:t>Registered Education Providers </a:t>
            </a:r>
          </a:p>
          <a:p>
            <a:endParaRPr lang="en-US" sz="1100" b="0" i="0" u="none" strike="noStrike" cap="none">
              <a:solidFill>
                <a:srgbClr val="000000"/>
              </a:solidFill>
              <a:effectLst/>
              <a:latin typeface="Arial"/>
              <a:cs typeface="Arial"/>
              <a:sym typeface="Arial"/>
            </a:endParaRPr>
          </a:p>
          <a:p>
            <a:r>
              <a:rPr lang="en-US" sz="1100" b="0" i="0" u="none" strike="noStrike" cap="none">
                <a:solidFill>
                  <a:srgbClr val="000000"/>
                </a:solidFill>
                <a:effectLst/>
                <a:latin typeface="Arial"/>
                <a:cs typeface="Arial"/>
                <a:sym typeface="Arial"/>
              </a:rPr>
              <a:t>How many managers</a:t>
            </a:r>
          </a:p>
          <a:p>
            <a:r>
              <a:rPr lang="en-US" sz="1100" b="0" i="0" u="none" strike="noStrike" cap="none">
                <a:solidFill>
                  <a:srgbClr val="000000"/>
                </a:solidFill>
                <a:effectLst/>
                <a:latin typeface="Arial"/>
                <a:cs typeface="Arial"/>
                <a:sym typeface="Arial"/>
              </a:rPr>
              <a:t>How many front line</a:t>
            </a:r>
          </a:p>
          <a:p>
            <a:r>
              <a:rPr lang="en-US" sz="1100" b="0" i="0" u="none" strike="noStrike" cap="none">
                <a:solidFill>
                  <a:srgbClr val="000000"/>
                </a:solidFill>
                <a:effectLst/>
                <a:latin typeface="Arial"/>
                <a:cs typeface="Arial"/>
                <a:sym typeface="Arial"/>
              </a:rPr>
              <a:t>How many customer facing</a:t>
            </a:r>
          </a:p>
          <a:p>
            <a:r>
              <a:rPr lang="en-US" sz="1100" b="0" i="0" u="none" strike="noStrike" cap="none">
                <a:solidFill>
                  <a:srgbClr val="000000"/>
                </a:solidFill>
                <a:effectLst/>
                <a:latin typeface="Arial"/>
                <a:cs typeface="Arial"/>
                <a:sym typeface="Arial"/>
              </a:rPr>
              <a:t>How many enjoy technology more than people</a:t>
            </a:r>
            <a:endParaRPr lang="en-US"/>
          </a:p>
        </p:txBody>
      </p:sp>
    </p:spTree>
    <p:extLst>
      <p:ext uri="{BB962C8B-B14F-4D97-AF65-F5344CB8AC3E}">
        <p14:creationId xmlns:p14="http://schemas.microsoft.com/office/powerpoint/2010/main" val="680372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Arctic Wolf – Security is configured not purchased – securing the Human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How do you stop the attachment that shouldn’t have been emailed</a:t>
            </a:r>
          </a:p>
          <a:p>
            <a:pPr marL="0" lvl="0" indent="0" rtl="0">
              <a:spcBef>
                <a:spcPts val="0"/>
              </a:spcBef>
              <a:spcAft>
                <a:spcPts val="0"/>
              </a:spcAft>
              <a:buNone/>
            </a:pPr>
            <a:r>
              <a:rPr lang="en-US"/>
              <a:t>The day you walk in and your data center is a walk-in easy bake oven</a:t>
            </a:r>
          </a:p>
          <a:p>
            <a:pPr marL="0" lvl="0" indent="0" rtl="0">
              <a:spcBef>
                <a:spcPts val="0"/>
              </a:spcBef>
              <a:spcAft>
                <a:spcPts val="0"/>
              </a:spcAft>
              <a:buNone/>
            </a:pPr>
            <a:r>
              <a:rPr lang="en-US"/>
              <a:t>How to handle your “John Falstaff”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800">
                <a:solidFill>
                  <a:schemeClr val="dk2"/>
                </a:solidFill>
              </a:rPr>
              <a:t>SE Ohio				Fiji - Construction</a:t>
            </a:r>
            <a:endParaRPr lang="en" sz="1800">
              <a:solidFill>
                <a:schemeClr val="dk2"/>
              </a:solidFill>
            </a:endParaRPr>
          </a:p>
          <a:p>
            <a:pPr marL="0" lvl="0" indent="0" rtl="0">
              <a:lnSpc>
                <a:spcPct val="115000"/>
              </a:lnSpc>
              <a:spcBef>
                <a:spcPts val="0"/>
              </a:spcBef>
              <a:spcAft>
                <a:spcPts val="0"/>
              </a:spcAft>
              <a:buClr>
                <a:schemeClr val="dk1"/>
              </a:buClr>
              <a:buSzPts val="1100"/>
              <a:buFont typeface="Arial"/>
              <a:buNone/>
            </a:pPr>
            <a:r>
              <a:rPr lang="en-US" sz="1800">
                <a:solidFill>
                  <a:schemeClr val="dk2"/>
                </a:solidFill>
              </a:rPr>
              <a:t>Asbury College (University			Columbia – Construction/Electrical (ESL)</a:t>
            </a:r>
          </a:p>
          <a:p>
            <a:pPr marL="0" lvl="0" indent="0" rtl="0">
              <a:lnSpc>
                <a:spcPct val="115000"/>
              </a:lnSpc>
              <a:spcBef>
                <a:spcPts val="0"/>
              </a:spcBef>
              <a:spcAft>
                <a:spcPts val="0"/>
              </a:spcAft>
              <a:buClr>
                <a:schemeClr val="dk1"/>
              </a:buClr>
              <a:buSzPts val="1100"/>
              <a:buFont typeface="Arial"/>
              <a:buNone/>
            </a:pPr>
            <a:r>
              <a:rPr lang="en-US" sz="1800">
                <a:solidFill>
                  <a:schemeClr val="dk2"/>
                </a:solidFill>
              </a:rPr>
              <a:t>				Hungary - ESL</a:t>
            </a:r>
            <a:endParaRPr lang="en" sz="1800">
              <a:solidFill>
                <a:schemeClr val="dk2"/>
              </a:solidFill>
            </a:endParaRPr>
          </a:p>
          <a:p>
            <a:pPr marL="0" lvl="0" indent="0" rtl="0">
              <a:lnSpc>
                <a:spcPct val="115000"/>
              </a:lnSpc>
              <a:spcBef>
                <a:spcPts val="0"/>
              </a:spcBef>
              <a:spcAft>
                <a:spcPts val="0"/>
              </a:spcAft>
              <a:buClr>
                <a:schemeClr val="dk1"/>
              </a:buClr>
              <a:buSzPts val="1100"/>
              <a:buFont typeface="Arial"/>
              <a:buNone/>
            </a:pPr>
            <a:r>
              <a:rPr lang="en" sz="1800">
                <a:solidFill>
                  <a:schemeClr val="dk2"/>
                </a:solidFill>
              </a:rPr>
              <a:t>Bible major with an emphasis in History</a:t>
            </a:r>
            <a:endParaRPr sz="1800">
              <a:solidFill>
                <a:schemeClr val="dk2"/>
              </a:solidFill>
            </a:endParaRPr>
          </a:p>
          <a:p>
            <a:pPr marL="457200" lvl="0" indent="0" rtl="0">
              <a:lnSpc>
                <a:spcPct val="115000"/>
              </a:lnSpc>
              <a:spcBef>
                <a:spcPts val="1600"/>
              </a:spcBef>
              <a:spcAft>
                <a:spcPts val="0"/>
              </a:spcAft>
              <a:buClr>
                <a:schemeClr val="dk1"/>
              </a:buClr>
              <a:buSzPts val="1100"/>
              <a:buFont typeface="Arial"/>
              <a:buNone/>
            </a:pPr>
            <a:r>
              <a:rPr lang="en" sz="1800">
                <a:solidFill>
                  <a:schemeClr val="dk2"/>
                </a:solidFill>
              </a:rPr>
              <a:t>This qualified me to remember to pray for food</a:t>
            </a:r>
            <a:endParaRPr sz="18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US" sz="1800">
                <a:solidFill>
                  <a:schemeClr val="dk2"/>
                </a:solidFill>
              </a:rPr>
              <a:t>KUSI – X-rays </a:t>
            </a:r>
          </a:p>
          <a:p>
            <a:pPr marL="0" lvl="0" indent="0" rtl="0">
              <a:lnSpc>
                <a:spcPct val="115000"/>
              </a:lnSpc>
              <a:spcBef>
                <a:spcPts val="1600"/>
              </a:spcBef>
              <a:spcAft>
                <a:spcPts val="0"/>
              </a:spcAft>
              <a:buClr>
                <a:schemeClr val="dk1"/>
              </a:buClr>
              <a:buSzPts val="1100"/>
              <a:buFont typeface="Arial"/>
              <a:buNone/>
            </a:pPr>
            <a:r>
              <a:rPr lang="en-US" sz="1800">
                <a:solidFill>
                  <a:schemeClr val="dk2"/>
                </a:solidFill>
              </a:rPr>
              <a:t>ComUSA Event Planning – </a:t>
            </a:r>
            <a:r>
              <a:rPr lang="en-US" sz="1800" i="1">
                <a:solidFill>
                  <a:schemeClr val="dk2"/>
                </a:solidFill>
              </a:rPr>
              <a:t>Physical Cleaning</a:t>
            </a:r>
            <a:endParaRPr lang="en" sz="1800" i="1">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800">
                <a:solidFill>
                  <a:schemeClr val="dk2"/>
                </a:solidFill>
              </a:rPr>
              <a:t>Recruiter for Manpower – </a:t>
            </a:r>
            <a:r>
              <a:rPr lang="en-US" sz="1800">
                <a:solidFill>
                  <a:schemeClr val="dk2"/>
                </a:solidFill>
              </a:rPr>
              <a:t>Pim :: Network   [Hiring/HR]</a:t>
            </a:r>
            <a:endParaRPr sz="18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800">
                <a:solidFill>
                  <a:schemeClr val="dk2"/>
                </a:solidFill>
              </a:rPr>
              <a:t>Help Desk Manager – </a:t>
            </a:r>
            <a:r>
              <a:rPr lang="en-US" sz="1800">
                <a:solidFill>
                  <a:schemeClr val="dk2"/>
                </a:solidFill>
              </a:rPr>
              <a:t>Pusher :: HD Mgmt.; Accidental Project Management</a:t>
            </a:r>
            <a:endParaRPr sz="18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US" sz="1800">
                <a:solidFill>
                  <a:schemeClr val="dk2"/>
                </a:solidFill>
              </a:rPr>
              <a:t>Solarity  :: </a:t>
            </a:r>
            <a:r>
              <a:rPr lang="en" sz="1800">
                <a:solidFill>
                  <a:schemeClr val="dk2"/>
                </a:solidFill>
              </a:rPr>
              <a:t>Project Manager – PMP    [</a:t>
            </a:r>
            <a:r>
              <a:rPr lang="en-US" sz="1800">
                <a:solidFill>
                  <a:schemeClr val="dk2"/>
                </a:solidFill>
              </a:rPr>
              <a:t>KY Wired]</a:t>
            </a:r>
            <a:endParaRPr sz="1800">
              <a:solidFill>
                <a:schemeClr val="dk2"/>
              </a:solidFill>
            </a:endParaRPr>
          </a:p>
          <a:p>
            <a:pPr marL="0" lvl="0" indent="0">
              <a:spcBef>
                <a:spcPts val="16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Life Long Learning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Resonate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	</a:t>
            </a:r>
          </a:p>
          <a:p>
            <a:pPr marL="0" lvl="0" indent="0" rtl="0">
              <a:spcBef>
                <a:spcPts val="0"/>
              </a:spcBef>
              <a:spcAft>
                <a:spcPts val="0"/>
              </a:spcAft>
              <a:buNone/>
            </a:pPr>
            <a:r>
              <a:rPr lang="en-US"/>
              <a:t>1610	</a:t>
            </a:r>
            <a:r>
              <a:rPr lang="en-US" b="1"/>
              <a:t>Peoplesoft Upgrade Project	</a:t>
            </a:r>
            <a:r>
              <a:rPr lang="en-US"/>
              <a:t>		Bud	1610-2 LFUCG Business Process Mapping and Test Script Project	</a:t>
            </a:r>
          </a:p>
          <a:p>
            <a:pPr marL="0" lvl="0" indent="0" rtl="0">
              <a:spcBef>
                <a:spcPts val="0"/>
              </a:spcBef>
              <a:spcAft>
                <a:spcPts val="0"/>
              </a:spcAft>
              <a:buNone/>
            </a:pPr>
            <a:r>
              <a:rPr lang="en-US"/>
              <a:t>			</a:t>
            </a:r>
          </a:p>
          <a:p>
            <a:pPr marL="0" lvl="0" indent="0" rtl="0">
              <a:spcBef>
                <a:spcPts val="0"/>
              </a:spcBef>
              <a:spcAft>
                <a:spcPts val="0"/>
              </a:spcAft>
              <a:buNone/>
            </a:pPr>
            <a:r>
              <a:rPr lang="en-US"/>
              <a:t>17030	</a:t>
            </a:r>
            <a:r>
              <a:rPr lang="en-US" b="1"/>
              <a:t>LexCall 311 Salesforce P2 - LFUCG</a:t>
            </a:r>
            <a:r>
              <a:rPr lang="en-US"/>
              <a:t>		Brian			</a:t>
            </a:r>
          </a:p>
          <a:p>
            <a:pPr marL="0" lvl="0" indent="0" rtl="0">
              <a:spcBef>
                <a:spcPts val="0"/>
              </a:spcBef>
              <a:spcAft>
                <a:spcPts val="0"/>
              </a:spcAft>
              <a:buNone/>
            </a:pPr>
            <a:r>
              <a:rPr lang="en-US"/>
              <a:t>18009	</a:t>
            </a:r>
            <a:r>
              <a:rPr lang="en-US" b="1"/>
              <a:t>Avaya Project Phase 1 Discovery - LFUCG</a:t>
            </a:r>
            <a:r>
              <a:rPr lang="en-US"/>
              <a:t>		Alex			</a:t>
            </a:r>
          </a:p>
          <a:p>
            <a:pPr marL="0" lvl="0" indent="0" rtl="0">
              <a:spcBef>
                <a:spcPts val="0"/>
              </a:spcBef>
              <a:spcAft>
                <a:spcPts val="0"/>
              </a:spcAft>
              <a:buNone/>
            </a:pPr>
            <a:r>
              <a:rPr lang="en-US"/>
              <a:t>	</a:t>
            </a:r>
            <a:r>
              <a:rPr lang="en-US" b="1"/>
              <a:t>LFUCG Portfolio</a:t>
            </a:r>
            <a:r>
              <a:rPr lang="en-US"/>
              <a:t>			Christy			</a:t>
            </a:r>
          </a:p>
          <a:p>
            <a:pPr marL="0" lvl="0" indent="0" rtl="0">
              <a:spcBef>
                <a:spcPts val="0"/>
              </a:spcBef>
              <a:spcAft>
                <a:spcPts val="0"/>
              </a:spcAft>
              <a:buNone/>
            </a:pPr>
            <a:r>
              <a:rPr lang="en-US"/>
              <a:t>					</a:t>
            </a:r>
          </a:p>
          <a:p>
            <a:pPr marL="0" lvl="0" indent="0" rtl="0">
              <a:spcBef>
                <a:spcPts val="0"/>
              </a:spcBef>
              <a:spcAft>
                <a:spcPts val="0"/>
              </a:spcAft>
              <a:buNone/>
            </a:pPr>
            <a:r>
              <a:rPr lang="en-US"/>
              <a:t>	PMP Training Classes				</a:t>
            </a:r>
          </a:p>
          <a:p>
            <a:pPr marL="0" lvl="0" indent="0" rtl="0">
              <a:spcBef>
                <a:spcPts val="0"/>
              </a:spcBef>
              <a:spcAft>
                <a:spcPts val="0"/>
              </a:spcAft>
              <a:buNone/>
            </a:pPr>
            <a:r>
              <a:rPr lang="en-US"/>
              <a:t>	OCM Training Class				</a:t>
            </a:r>
          </a:p>
          <a:p>
            <a:pPr marL="0" lvl="0" indent="0" rtl="0">
              <a:spcBef>
                <a:spcPts val="0"/>
              </a:spcBef>
              <a:spcAft>
                <a:spcPts val="0"/>
              </a:spcAft>
              <a:buNone/>
            </a:pPr>
            <a:r>
              <a:rPr lang="en-US"/>
              <a:t>	CPPM Training Class				Cultivate a PM culture</a:t>
            </a:r>
          </a:p>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&amp; Guiding Principles</a:t>
            </a:r>
          </a:p>
          <a:p>
            <a:pPr marL="0" lvl="0" indent="0" rtl="0">
              <a:spcBef>
                <a:spcPts val="0"/>
              </a:spcBef>
              <a:spcAft>
                <a:spcPts val="0"/>
              </a:spcAft>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 </a:t>
            </a:r>
            <a:r>
              <a:rPr lang="en-US" b="1"/>
              <a:t>Cornerstone Project </a:t>
            </a:r>
            <a:r>
              <a:rPr lang="en-US"/>
              <a:t>^&gt;	Servers/Applications</a:t>
            </a:r>
          </a:p>
          <a:p>
            <a:pPr marL="0" lvl="0" indent="0" rtl="0">
              <a:spcBef>
                <a:spcPts val="0"/>
              </a:spcBef>
              <a:spcAft>
                <a:spcPts val="0"/>
              </a:spcAft>
              <a:buNone/>
            </a:pPr>
            <a:endParaRPr lang="en-US"/>
          </a:p>
          <a:p>
            <a:pPr marL="0" lvl="0" indent="0" rtl="0">
              <a:spcBef>
                <a:spcPts val="0"/>
              </a:spcBef>
              <a:spcAft>
                <a:spcPts val="0"/>
              </a:spcAft>
              <a:buNone/>
            </a:pPr>
            <a:endParaRPr lang="en-US"/>
          </a:p>
          <a:p>
            <a:pPr marL="0" lvl="0" indent="0" rtl="0">
              <a:spcBef>
                <a:spcPts val="0"/>
              </a:spcBef>
              <a:spcAft>
                <a:spcPts val="0"/>
              </a:spcAft>
              <a:buNone/>
            </a:pPr>
            <a:r>
              <a:rPr lang="en-US"/>
              <a:t>Q; How many of you know the number of Access DBs in your environment</a:t>
            </a:r>
          </a:p>
          <a:p>
            <a:pPr marL="0" lvl="0" indent="0" rtl="0">
              <a:spcBef>
                <a:spcPts val="0"/>
              </a:spcBef>
              <a:spcAft>
                <a:spcPts val="0"/>
              </a:spcAft>
              <a:buNone/>
            </a:pPr>
            <a:r>
              <a:rPr lang="en-US"/>
              <a:t>Q: How much would you pay to know?		Write that number on your business card a give it to Cory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Different types of programs</a:t>
            </a:r>
          </a:p>
          <a:p>
            <a:pPr marL="0" lvl="0" indent="0" rtl="0">
              <a:spcBef>
                <a:spcPts val="0"/>
              </a:spcBef>
              <a:spcAft>
                <a:spcPts val="0"/>
              </a:spcAft>
              <a:buNone/>
            </a:pPr>
            <a:endParaRPr lang="en-US"/>
          </a:p>
          <a:p>
            <a:pPr marL="0" lvl="0" indent="0" rtl="0">
              <a:spcBef>
                <a:spcPts val="0"/>
              </a:spcBef>
              <a:spcAft>
                <a:spcPts val="0"/>
              </a:spcAft>
              <a:buNone/>
            </a:pPr>
            <a:r>
              <a:rPr lang="en-US"/>
              <a:t>Capstone Program </a:t>
            </a:r>
          </a:p>
          <a:p>
            <a:pPr marL="0" lvl="0" indent="0" rtl="0">
              <a:spcBef>
                <a:spcPts val="0"/>
              </a:spcBef>
              <a:spcAft>
                <a:spcPts val="0"/>
              </a:spcAft>
              <a:buNone/>
            </a:pPr>
            <a:r>
              <a:rPr lang="en-US"/>
              <a:t>	Data Mgmt.</a:t>
            </a:r>
          </a:p>
          <a:p>
            <a:pPr marL="0" lvl="0" indent="0" rtl="0">
              <a:spcBef>
                <a:spcPts val="0"/>
              </a:spcBef>
              <a:spcAft>
                <a:spcPts val="0"/>
              </a:spcAft>
              <a:buNone/>
            </a:pPr>
            <a:r>
              <a:rPr lang="en-US"/>
              <a:t>	Vendor Mgmt.</a:t>
            </a:r>
          </a:p>
          <a:p>
            <a:pPr marL="0" lvl="0" indent="0" rtl="0">
              <a:spcBef>
                <a:spcPts val="0"/>
              </a:spcBef>
              <a:spcAft>
                <a:spcPts val="0"/>
              </a:spcAft>
              <a:buNone/>
            </a:pPr>
            <a:endParaRPr lang="en-US"/>
          </a:p>
          <a:p>
            <a:pPr marL="0" lvl="0" indent="0" rtl="0">
              <a:spcBef>
                <a:spcPts val="0"/>
              </a:spcBef>
              <a:spcAft>
                <a:spcPts val="0"/>
              </a:spcAft>
              <a:buNone/>
            </a:pPr>
            <a:r>
              <a:rPr lang="en-US"/>
              <a:t>CISO					</a:t>
            </a:r>
          </a:p>
          <a:p>
            <a:pPr marL="0" lvl="0" indent="0" rtl="0">
              <a:spcBef>
                <a:spcPts val="0"/>
              </a:spcBef>
              <a:spcAft>
                <a:spcPts val="0"/>
              </a:spcAft>
              <a:buNone/>
            </a:pPr>
            <a:r>
              <a:rPr lang="en-US"/>
              <a:t>Security</a:t>
            </a:r>
          </a:p>
          <a:p>
            <a:pPr marL="0" lvl="0" indent="0" rtl="0">
              <a:spcBef>
                <a:spcPts val="0"/>
              </a:spcBef>
              <a:spcAft>
                <a:spcPts val="0"/>
              </a:spcAft>
              <a:buNone/>
            </a:pPr>
            <a:r>
              <a:rPr lang="en-US"/>
              <a:t>Infrastructure</a:t>
            </a:r>
          </a:p>
          <a:p>
            <a:pPr marL="0" lvl="0" indent="0" rtl="0">
              <a:spcBef>
                <a:spcPts val="0"/>
              </a:spcBef>
              <a:spcAft>
                <a:spcPts val="0"/>
              </a:spcAft>
              <a:buNone/>
            </a:pPr>
            <a:r>
              <a:rPr lang="en-US"/>
              <a:t>Systems</a:t>
            </a:r>
          </a:p>
          <a:p>
            <a:pPr marL="0" lvl="0" indent="0" rtl="0">
              <a:spcBef>
                <a:spcPts val="0"/>
              </a:spcBef>
              <a:spcAft>
                <a:spcPts val="0"/>
              </a:spcAft>
              <a:buNone/>
            </a:pPr>
            <a:r>
              <a:rPr lang="en-US"/>
              <a:t>Applications</a:t>
            </a:r>
          </a:p>
          <a:p>
            <a:pPr marL="0" lvl="0" indent="0" rtl="0">
              <a:spcBef>
                <a:spcPts val="0"/>
              </a:spcBef>
              <a:spcAft>
                <a:spcPts val="0"/>
              </a:spcAft>
              <a:buNone/>
            </a:pPr>
            <a:r>
              <a:rPr lang="en-US"/>
              <a:t>Workstation</a:t>
            </a:r>
          </a:p>
          <a:p>
            <a:pPr marL="0" lvl="0" indent="0" rtl="0">
              <a:spcBef>
                <a:spcPts val="0"/>
              </a:spcBef>
              <a:spcAft>
                <a:spcPts val="0"/>
              </a:spcAft>
              <a:buNone/>
            </a:pPr>
            <a:r>
              <a:rPr lang="en-US"/>
              <a:t>Policy</a:t>
            </a:r>
          </a:p>
          <a:p>
            <a:pPr marL="0" lvl="0" indent="0" rtl="0">
              <a:spcBef>
                <a:spcPts val="0"/>
              </a:spcBef>
              <a:spcAft>
                <a:spcPts val="0"/>
              </a:spcAft>
              <a:buNone/>
            </a:pPr>
            <a:r>
              <a:rPr lang="en-US"/>
              <a:t>Security Awareness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cxnSp>
        <p:nvCxnSpPr>
          <p:cNvPr id="76" name="Shape 76"/>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77" name="Shape 77"/>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78" name="Shape 78"/>
          <p:cNvGrpSpPr/>
          <p:nvPr/>
        </p:nvGrpSpPr>
        <p:grpSpPr>
          <a:xfrm>
            <a:off x="1004144" y="1022025"/>
            <a:ext cx="7136668" cy="152400"/>
            <a:chOff x="1346429" y="1011300"/>
            <a:chExt cx="6452100" cy="152400"/>
          </a:xfrm>
        </p:grpSpPr>
        <p:cxnSp>
          <p:nvCxnSpPr>
            <p:cNvPr id="79" name="Shape 79"/>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0" name="Shape 80"/>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81" name="Shape 81"/>
          <p:cNvGrpSpPr/>
          <p:nvPr/>
        </p:nvGrpSpPr>
        <p:grpSpPr>
          <a:xfrm>
            <a:off x="1004151" y="3969100"/>
            <a:ext cx="7136668" cy="152400"/>
            <a:chOff x="1346435" y="3969088"/>
            <a:chExt cx="6452100" cy="152400"/>
          </a:xfrm>
        </p:grpSpPr>
        <p:cxnSp>
          <p:nvCxnSpPr>
            <p:cNvPr id="82" name="Shape 8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3" name="Shape 83"/>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84" name="Shape 84"/>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85" name="Shape 85"/>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6" name="Shape 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1"/>
        <p:cNvGrpSpPr/>
        <p:nvPr/>
      </p:nvGrpSpPr>
      <p:grpSpPr>
        <a:xfrm>
          <a:off x="0" y="0"/>
          <a:ext cx="0" cy="0"/>
          <a:chOff x="0" y="0"/>
          <a:chExt cx="0" cy="0"/>
        </a:xfrm>
      </p:grpSpPr>
      <p:sp>
        <p:nvSpPr>
          <p:cNvPr id="122" name="Shape 122"/>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124" name="Shape 124"/>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5" name="Shape 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Shape 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3025035"/>
            <a:ext cx="9144000" cy="112735"/>
          </a:xfrm>
          <a:prstGeom prst="rect">
            <a:avLst/>
          </a:prstGeom>
          <a:solidFill>
            <a:srgbClr val="F04A24"/>
          </a:solidFill>
          <a:ln>
            <a:noFill/>
          </a:ln>
          <a:effectLst>
            <a:outerShdw blurRad="76200" dist="50800" dir="54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1268261"/>
            <a:ext cx="8091178" cy="1708484"/>
          </a:xfrm>
        </p:spPr>
        <p:txBody>
          <a:bodyPr anchor="b">
            <a:noAutofit/>
          </a:bodyPr>
          <a:lstStyle>
            <a:lvl1pPr algn="l">
              <a:defRPr sz="4050"/>
            </a:lvl1pPr>
          </a:lstStyle>
          <a:p>
            <a:r>
              <a:rPr lang="en-US"/>
              <a:t>Click to edit Master title style</a:t>
            </a:r>
          </a:p>
        </p:txBody>
      </p:sp>
      <p:sp>
        <p:nvSpPr>
          <p:cNvPr id="3" name="Subtitle 2"/>
          <p:cNvSpPr>
            <a:spLocks noGrp="1"/>
          </p:cNvSpPr>
          <p:nvPr>
            <p:ph type="subTitle" idx="1"/>
          </p:nvPr>
        </p:nvSpPr>
        <p:spPr>
          <a:xfrm>
            <a:off x="510242" y="3248557"/>
            <a:ext cx="8082915" cy="838265"/>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4"/>
          </p:nvPr>
        </p:nvSpPr>
        <p:spPr>
          <a:xfrm>
            <a:off x="7757910" y="4569246"/>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617536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Inverse">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065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9" name="Rectangle 8"/>
          <p:cNvSpPr/>
          <p:nvPr/>
        </p:nvSpPr>
        <p:spPr>
          <a:xfrm>
            <a:off x="0" y="3025035"/>
            <a:ext cx="9144000" cy="112735"/>
          </a:xfrm>
          <a:prstGeom prst="rect">
            <a:avLst/>
          </a:prstGeom>
          <a:solidFill>
            <a:schemeClr val="tx1"/>
          </a:solidFill>
          <a:ln>
            <a:noFill/>
          </a:ln>
          <a:effectLst>
            <a:outerShdw blurRad="76200" dist="50800" dir="54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1268261"/>
            <a:ext cx="7193265" cy="1708484"/>
          </a:xfrm>
        </p:spPr>
        <p:txBody>
          <a:bodyPr anchor="b">
            <a:noAutofit/>
          </a:bodyPr>
          <a:lstStyle>
            <a:lvl1pPr algn="l">
              <a:defRPr sz="4050">
                <a:solidFill>
                  <a:schemeClr val="tx1"/>
                </a:solidFill>
              </a:defRPr>
            </a:lvl1pPr>
          </a:lstStyle>
          <a:p>
            <a:r>
              <a:rPr lang="en-US"/>
              <a:t>Click to edit Master title style</a:t>
            </a:r>
          </a:p>
        </p:txBody>
      </p:sp>
      <p:sp>
        <p:nvSpPr>
          <p:cNvPr id="3" name="Subtitle 2"/>
          <p:cNvSpPr>
            <a:spLocks noGrp="1"/>
          </p:cNvSpPr>
          <p:nvPr>
            <p:ph type="subTitle" idx="1"/>
          </p:nvPr>
        </p:nvSpPr>
        <p:spPr>
          <a:xfrm>
            <a:off x="510241" y="3248557"/>
            <a:ext cx="7202660" cy="838265"/>
          </a:xfrm>
        </p:spPr>
        <p:txBody>
          <a:bodyPr>
            <a:normAutofit/>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
        <p:nvSpPr>
          <p:cNvPr id="10" name="Slide Number Placeholder 5"/>
          <p:cNvSpPr txBox="1">
            <a:spLocks/>
          </p:cNvSpPr>
          <p:nvPr/>
        </p:nvSpPr>
        <p:spPr>
          <a:xfrm>
            <a:off x="7757910" y="4569246"/>
            <a:ext cx="865613" cy="206566"/>
          </a:xfrm>
          <a:prstGeom prst="rect">
            <a:avLst/>
          </a:prstGeom>
        </p:spPr>
        <p:txBody>
          <a:bodyPr vert="horz" lIns="68580" tIns="34290" rIns="68580" bIns="34290" rtlCol="0" anchor="ctr"/>
          <a:lstStyle>
            <a:lvl1pPr algn="l">
              <a:defRPr sz="1050" baseline="0">
                <a:solidFill>
                  <a:srgbClr val="666666"/>
                </a:solidFill>
                <a:latin typeface="Tahoma" pitchFamily="34" charset="0"/>
                <a:cs typeface="Tahoma" pitchFamily="34" charset="0"/>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srgbClr val="666666"/>
                </a:solidFill>
                <a:effectLst/>
                <a:uLnTx/>
                <a:uFillTx/>
                <a:latin typeface="Tahoma" pitchFamily="34" charset="0"/>
                <a:ea typeface="+mn-ea"/>
                <a:cs typeface="Tahoma"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666666"/>
              </a:solidFill>
              <a:effectLst/>
              <a:uLnTx/>
              <a:uFillTx/>
              <a:latin typeface="Tahoma" pitchFamily="34" charset="0"/>
              <a:ea typeface="+mn-ea"/>
              <a:cs typeface="Tahoma" pitchFamily="34" charset="0"/>
            </a:endParaRPr>
          </a:p>
        </p:txBody>
      </p:sp>
      <p:pic>
        <p:nvPicPr>
          <p:cNvPr id="11" name="Picture 10"/>
          <p:cNvPicPr>
            <a:picLocks noChangeAspect="1"/>
          </p:cNvPicPr>
          <p:nvPr/>
        </p:nvPicPr>
        <p:blipFill>
          <a:blip r:embed="rId2"/>
          <a:stretch>
            <a:fillRect/>
          </a:stretch>
        </p:blipFill>
        <p:spPr>
          <a:xfrm>
            <a:off x="571349" y="4549373"/>
            <a:ext cx="1422514" cy="194217"/>
          </a:xfrm>
          <a:prstGeom prst="rect">
            <a:avLst/>
          </a:prstGeom>
        </p:spPr>
      </p:pic>
    </p:spTree>
    <p:extLst>
      <p:ext uri="{BB962C8B-B14F-4D97-AF65-F5344CB8AC3E}">
        <p14:creationId xmlns:p14="http://schemas.microsoft.com/office/powerpoint/2010/main" val="72847231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0241" y="414609"/>
            <a:ext cx="8135738" cy="553027"/>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72442" y="995821"/>
            <a:ext cx="1841326" cy="253316"/>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7011444" y="978597"/>
            <a:ext cx="1841326" cy="270539"/>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Slide Number Placeholder 5"/>
          <p:cNvSpPr>
            <a:spLocks noGrp="1"/>
          </p:cNvSpPr>
          <p:nvPr>
            <p:ph type="sldNum" sz="quarter" idx="4"/>
          </p:nvPr>
        </p:nvSpPr>
        <p:spPr>
          <a:xfrm>
            <a:off x="7757910" y="4569246"/>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
        <p:nvSpPr>
          <p:cNvPr id="3" name="Content Placeholder 2"/>
          <p:cNvSpPr>
            <a:spLocks noGrp="1"/>
          </p:cNvSpPr>
          <p:nvPr>
            <p:ph idx="1"/>
          </p:nvPr>
        </p:nvSpPr>
        <p:spPr>
          <a:xfrm>
            <a:off x="510242" y="1305839"/>
            <a:ext cx="8103081" cy="30237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5044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2" name="Title 1"/>
          <p:cNvSpPr>
            <a:spLocks noGrp="1"/>
          </p:cNvSpPr>
          <p:nvPr>
            <p:ph type="title"/>
          </p:nvPr>
        </p:nvSpPr>
        <p:spPr>
          <a:xfrm>
            <a:off x="510241" y="414609"/>
            <a:ext cx="8094917" cy="553027"/>
          </a:xfrm>
        </p:spPr>
        <p:txBody>
          <a:bodyPr/>
          <a:lstStyle/>
          <a:p>
            <a:r>
              <a:rPr lang="en-US"/>
              <a:t>Click to edit Master title style</a:t>
            </a:r>
          </a:p>
        </p:txBody>
      </p:sp>
      <p:sp>
        <p:nvSpPr>
          <p:cNvPr id="13" name="Rectangle 12"/>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272442" y="995821"/>
            <a:ext cx="1841326" cy="220658"/>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7011444" y="978597"/>
            <a:ext cx="1841326" cy="246047"/>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p:cNvSpPr>
            <a:spLocks noGrp="1"/>
          </p:cNvSpPr>
          <p:nvPr>
            <p:ph sz="half" idx="1"/>
          </p:nvPr>
        </p:nvSpPr>
        <p:spPr>
          <a:xfrm>
            <a:off x="510241" y="1303020"/>
            <a:ext cx="3898475" cy="30243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1791" y="1303020"/>
            <a:ext cx="3902202" cy="30243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3026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492" y="1303020"/>
            <a:ext cx="3902202" cy="310627"/>
          </a:xfrm>
        </p:spPr>
        <p:txBody>
          <a:bodyPr anchor="b"/>
          <a:lstStyle>
            <a:lvl1pPr marL="0" indent="0">
              <a:buNone/>
              <a:defRPr sz="18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0241" y="1784845"/>
            <a:ext cx="3902202" cy="2356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8025" y="1303020"/>
            <a:ext cx="3902202" cy="29449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791" y="1784844"/>
            <a:ext cx="3902202" cy="236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4" name="Title 1"/>
          <p:cNvSpPr>
            <a:spLocks noGrp="1"/>
          </p:cNvSpPr>
          <p:nvPr>
            <p:ph type="title"/>
          </p:nvPr>
        </p:nvSpPr>
        <p:spPr>
          <a:xfrm>
            <a:off x="510241" y="414609"/>
            <a:ext cx="8103081" cy="553027"/>
          </a:xfrm>
        </p:spPr>
        <p:txBody>
          <a:bodyPr/>
          <a:lstStyle/>
          <a:p>
            <a:r>
              <a:rPr lang="en-US"/>
              <a:t>Click to edit Master title style</a:t>
            </a:r>
          </a:p>
        </p:txBody>
      </p:sp>
      <p:sp>
        <p:nvSpPr>
          <p:cNvPr id="15" name="Rectangle 14"/>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272442" y="995821"/>
            <a:ext cx="1841326" cy="253316"/>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p:cNvSpPr/>
          <p:nvPr/>
        </p:nvSpPr>
        <p:spPr>
          <a:xfrm>
            <a:off x="7011444" y="978597"/>
            <a:ext cx="1841326" cy="270539"/>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4574925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0" name="Title 1"/>
          <p:cNvSpPr>
            <a:spLocks noGrp="1"/>
          </p:cNvSpPr>
          <p:nvPr>
            <p:ph type="title"/>
          </p:nvPr>
        </p:nvSpPr>
        <p:spPr>
          <a:xfrm>
            <a:off x="510241" y="414609"/>
            <a:ext cx="8103081" cy="553027"/>
          </a:xfrm>
        </p:spPr>
        <p:txBody>
          <a:bodyPr/>
          <a:lstStyle/>
          <a:p>
            <a:r>
              <a:rPr lang="en-US"/>
              <a:t>Click to edit Master title style</a:t>
            </a:r>
          </a:p>
        </p:txBody>
      </p:sp>
      <p:sp>
        <p:nvSpPr>
          <p:cNvPr id="11" name="Rectangle 10"/>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272442" y="995821"/>
            <a:ext cx="1841326" cy="253316"/>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7011444" y="978597"/>
            <a:ext cx="1841326" cy="270539"/>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153970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8811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6778" y="1303019"/>
            <a:ext cx="5004708" cy="30243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241" y="1303020"/>
            <a:ext cx="2842559" cy="3024378"/>
          </a:xfrm>
        </p:spPr>
        <p:txBody>
          <a:bodyPr anchor="ctr"/>
          <a:lstStyle>
            <a:lvl1pPr marL="0" indent="0">
              <a:lnSpc>
                <a:spcPct val="125000"/>
              </a:lnSpc>
              <a:buNone/>
              <a:defRPr sz="1200">
                <a:solidFill>
                  <a:srgbClr val="66666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2" name="Title 1"/>
          <p:cNvSpPr>
            <a:spLocks noGrp="1"/>
          </p:cNvSpPr>
          <p:nvPr>
            <p:ph type="title"/>
          </p:nvPr>
        </p:nvSpPr>
        <p:spPr>
          <a:xfrm>
            <a:off x="510241" y="414609"/>
            <a:ext cx="8103081" cy="553027"/>
          </a:xfrm>
        </p:spPr>
        <p:txBody>
          <a:bodyPr/>
          <a:lstStyle/>
          <a:p>
            <a:r>
              <a:rPr lang="en-US"/>
              <a:t>Click to edit Master title style</a:t>
            </a:r>
          </a:p>
        </p:txBody>
      </p:sp>
      <p:sp>
        <p:nvSpPr>
          <p:cNvPr id="13" name="Rectangle 12"/>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272442" y="995821"/>
            <a:ext cx="1841326" cy="253316"/>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7011444" y="978597"/>
            <a:ext cx="1841326" cy="270539"/>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761673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Shape 88"/>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90" name="Shape 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ound Picture with Caption Lef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13" name="Title 1"/>
          <p:cNvSpPr>
            <a:spLocks noGrp="1"/>
          </p:cNvSpPr>
          <p:nvPr>
            <p:ph type="title"/>
          </p:nvPr>
        </p:nvSpPr>
        <p:spPr>
          <a:xfrm>
            <a:off x="510241" y="414609"/>
            <a:ext cx="8132492" cy="553027"/>
          </a:xfrm>
        </p:spPr>
        <p:txBody>
          <a:bodyPr/>
          <a:lstStyle/>
          <a:p>
            <a:r>
              <a:rPr lang="en-US"/>
              <a:t>Click to edit Master title style</a:t>
            </a:r>
          </a:p>
        </p:txBody>
      </p:sp>
      <p:sp>
        <p:nvSpPr>
          <p:cNvPr id="15" name="Rectangle 14"/>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272442" y="995821"/>
            <a:ext cx="1841326" cy="236987"/>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p:cNvSpPr/>
          <p:nvPr/>
        </p:nvSpPr>
        <p:spPr>
          <a:xfrm>
            <a:off x="7011444" y="978597"/>
            <a:ext cx="1841326" cy="237882"/>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 Placeholder 3"/>
          <p:cNvSpPr>
            <a:spLocks noGrp="1"/>
          </p:cNvSpPr>
          <p:nvPr>
            <p:ph type="body" sz="half" idx="2"/>
          </p:nvPr>
        </p:nvSpPr>
        <p:spPr>
          <a:xfrm>
            <a:off x="1047322" y="1303020"/>
            <a:ext cx="3521931" cy="3024378"/>
          </a:xfrm>
        </p:spPr>
        <p:txBody>
          <a:bodyPr anchor="ctr"/>
          <a:lstStyle>
            <a:lvl1pPr marL="0" indent="0">
              <a:lnSpc>
                <a:spcPct val="125000"/>
              </a:lnSpc>
              <a:buNone/>
              <a:defRPr sz="1200" baseline="0">
                <a:solidFill>
                  <a:srgbClr val="66666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Picture Placeholder 2"/>
          <p:cNvSpPr>
            <a:spLocks noGrp="1"/>
          </p:cNvSpPr>
          <p:nvPr>
            <p:ph type="pic" idx="1"/>
          </p:nvPr>
        </p:nvSpPr>
        <p:spPr>
          <a:xfrm>
            <a:off x="4925624" y="1303020"/>
            <a:ext cx="3024378" cy="3024378"/>
          </a:xfrm>
          <a:prstGeom prst="ellipse">
            <a:avLst/>
          </a:prstGeom>
          <a:noFill/>
          <a:ln w="50800" cmpd="sng">
            <a:solidFill>
              <a:srgbClr val="F04A24"/>
            </a:solidFill>
          </a:ln>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1" name="Slide Number Placeholder 5"/>
          <p:cNvSpPr>
            <a:spLocks noGrp="1"/>
          </p:cNvSpPr>
          <p:nvPr>
            <p:ph type="sldNum" sz="quarter" idx="4"/>
          </p:nvPr>
        </p:nvSpPr>
        <p:spPr>
          <a:xfrm>
            <a:off x="7757910" y="4577508"/>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4445595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Round Picture with Caption Righ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13" name="Title 1"/>
          <p:cNvSpPr>
            <a:spLocks noGrp="1"/>
          </p:cNvSpPr>
          <p:nvPr>
            <p:ph type="title"/>
          </p:nvPr>
        </p:nvSpPr>
        <p:spPr>
          <a:xfrm>
            <a:off x="510241" y="414609"/>
            <a:ext cx="8132492" cy="553027"/>
          </a:xfrm>
        </p:spPr>
        <p:txBody>
          <a:bodyPr/>
          <a:lstStyle/>
          <a:p>
            <a:r>
              <a:rPr lang="en-US"/>
              <a:t>Click to edit Master title style</a:t>
            </a:r>
          </a:p>
        </p:txBody>
      </p:sp>
      <p:sp>
        <p:nvSpPr>
          <p:cNvPr id="15" name="Rectangle 14"/>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272442" y="995821"/>
            <a:ext cx="1841326" cy="236987"/>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p:cNvSpPr/>
          <p:nvPr/>
        </p:nvSpPr>
        <p:spPr>
          <a:xfrm>
            <a:off x="7011444" y="978597"/>
            <a:ext cx="1841326" cy="237882"/>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 Placeholder 3"/>
          <p:cNvSpPr>
            <a:spLocks noGrp="1"/>
          </p:cNvSpPr>
          <p:nvPr>
            <p:ph type="body" sz="half" idx="2"/>
          </p:nvPr>
        </p:nvSpPr>
        <p:spPr>
          <a:xfrm>
            <a:off x="4451837" y="1294856"/>
            <a:ext cx="3521931" cy="3024378"/>
          </a:xfrm>
        </p:spPr>
        <p:txBody>
          <a:bodyPr anchor="ctr"/>
          <a:lstStyle>
            <a:lvl1pPr marL="0" indent="0">
              <a:lnSpc>
                <a:spcPct val="100000"/>
              </a:lnSpc>
              <a:buNone/>
              <a:defRPr sz="1200" baseline="0">
                <a:solidFill>
                  <a:srgbClr val="66666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Picture Placeholder 2"/>
          <p:cNvSpPr>
            <a:spLocks noGrp="1"/>
          </p:cNvSpPr>
          <p:nvPr>
            <p:ph type="pic" idx="1"/>
          </p:nvPr>
        </p:nvSpPr>
        <p:spPr>
          <a:xfrm>
            <a:off x="1039380" y="1303020"/>
            <a:ext cx="3024378" cy="3024378"/>
          </a:xfrm>
          <a:prstGeom prst="ellipse">
            <a:avLst/>
          </a:prstGeom>
          <a:noFill/>
          <a:ln w="50800" cmpd="sng">
            <a:solidFill>
              <a:srgbClr val="F04A24"/>
            </a:solidFill>
          </a:ln>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1" name="Slide Number Placeholder 5"/>
          <p:cNvSpPr>
            <a:spLocks noGrp="1"/>
          </p:cNvSpPr>
          <p:nvPr>
            <p:ph type="sldNum" sz="quarter" idx="4"/>
          </p:nvPr>
        </p:nvSpPr>
        <p:spPr>
          <a:xfrm>
            <a:off x="7757910" y="4577508"/>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2383402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7582" y="3737820"/>
            <a:ext cx="6590538" cy="339788"/>
          </a:xfrm>
        </p:spPr>
        <p:txBody>
          <a:bodyPr anchor="b">
            <a:normAutofit/>
          </a:bodyPr>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1228705" y="440870"/>
            <a:ext cx="6592301" cy="3086102"/>
          </a:xfrm>
          <a:noFill/>
          <a:ln w="50800">
            <a:solidFill>
              <a:srgbClr val="F04A24"/>
            </a:solidFill>
          </a:ln>
          <a:effectLst/>
        </p:spPr>
        <p:txBody>
          <a:bodyPr anchor="t"/>
          <a:lstStyle>
            <a:lvl1pPr marL="0" indent="0" algn="ctr">
              <a:buNone/>
              <a:defRPr sz="2400">
                <a:effectLs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227582" y="4089459"/>
            <a:ext cx="6590538" cy="237613"/>
          </a:xfrm>
        </p:spPr>
        <p:txBody>
          <a:bodyPr/>
          <a:lstStyle>
            <a:lvl1pPr marL="0" indent="0">
              <a:buNone/>
              <a:defRPr sz="12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4"/>
          </p:nvPr>
        </p:nvSpPr>
        <p:spPr>
          <a:xfrm>
            <a:off x="7757910" y="4577508"/>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1364803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0239" y="3503232"/>
            <a:ext cx="8123221" cy="441401"/>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510240" y="3944632"/>
            <a:ext cx="8115600"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0" y="3377194"/>
            <a:ext cx="9144000" cy="54864"/>
          </a:xfrm>
          <a:prstGeom prst="rect">
            <a:avLst/>
          </a:prstGeom>
          <a:solidFill>
            <a:srgbClr val="F04A24"/>
          </a:solidFill>
          <a:ln>
            <a:noFill/>
          </a:ln>
          <a:effectLst>
            <a:outerShdw blurRad="76200" dist="50800" dir="54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6" name="Slide Number Placeholder 5"/>
          <p:cNvSpPr>
            <a:spLocks noGrp="1"/>
          </p:cNvSpPr>
          <p:nvPr>
            <p:ph type="sldNum" sz="quarter" idx="4"/>
          </p:nvPr>
        </p:nvSpPr>
        <p:spPr>
          <a:xfrm>
            <a:off x="7757910" y="4577508"/>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68096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507492" y="1303021"/>
            <a:ext cx="2537460" cy="538931"/>
          </a:xfrm>
        </p:spPr>
        <p:txBody>
          <a:bodyPr anchor="b">
            <a:noAutofit/>
          </a:bodyPr>
          <a:lstStyle>
            <a:lvl1pPr marL="0" indent="0">
              <a:buNone/>
              <a:defRPr sz="1800" b="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07492" y="1935481"/>
            <a:ext cx="2537460" cy="2407920"/>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02299" y="1303021"/>
            <a:ext cx="2537460" cy="531311"/>
          </a:xfrm>
        </p:spPr>
        <p:txBody>
          <a:bodyPr anchor="b">
            <a:noAutofit/>
          </a:bodyPr>
          <a:lstStyle>
            <a:lvl1pPr marL="0" indent="0">
              <a:buNone/>
              <a:defRPr sz="1800" b="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94383" y="1943101"/>
            <a:ext cx="2537460" cy="2400300"/>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65816" y="1303021"/>
            <a:ext cx="2537460" cy="523691"/>
          </a:xfrm>
        </p:spPr>
        <p:txBody>
          <a:bodyPr anchor="b">
            <a:noAutofit/>
          </a:bodyPr>
          <a:lstStyle>
            <a:lvl1pPr marL="0" indent="0">
              <a:buNone/>
              <a:defRPr sz="1800" b="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65816" y="1958340"/>
            <a:ext cx="2537460" cy="2385061"/>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8" name="Title 1"/>
          <p:cNvSpPr>
            <a:spLocks noGrp="1"/>
          </p:cNvSpPr>
          <p:nvPr>
            <p:ph type="title"/>
          </p:nvPr>
        </p:nvSpPr>
        <p:spPr>
          <a:xfrm>
            <a:off x="510241" y="414609"/>
            <a:ext cx="8132492" cy="553027"/>
          </a:xfrm>
        </p:spPr>
        <p:txBody>
          <a:bodyPr/>
          <a:lstStyle/>
          <a:p>
            <a:r>
              <a:rPr lang="en-US"/>
              <a:t>Click to edit Master title style</a:t>
            </a:r>
          </a:p>
        </p:txBody>
      </p:sp>
      <p:sp>
        <p:nvSpPr>
          <p:cNvPr id="19" name="Rectangle 18"/>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272442" y="995821"/>
            <a:ext cx="1841326" cy="236987"/>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7011444" y="978597"/>
            <a:ext cx="1841326" cy="237882"/>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0137522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507492" y="2994661"/>
            <a:ext cx="2537460" cy="477971"/>
          </a:xfrm>
        </p:spPr>
        <p:txBody>
          <a:bodyPr anchor="b">
            <a:noAutofit/>
          </a:bodyPr>
          <a:lstStyle>
            <a:lvl1pPr marL="0" indent="0">
              <a:buNone/>
              <a:defRPr sz="1500" b="0" baseline="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07492" y="3528060"/>
            <a:ext cx="2537460" cy="815340"/>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02299" y="2996946"/>
            <a:ext cx="2537460" cy="480060"/>
          </a:xfrm>
        </p:spPr>
        <p:txBody>
          <a:bodyPr anchor="b">
            <a:noAutofit/>
          </a:bodyPr>
          <a:lstStyle>
            <a:lvl1pPr marL="0" indent="0">
              <a:buNone/>
              <a:defRPr sz="1500" b="0" baseline="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94383" y="3535680"/>
            <a:ext cx="2537460" cy="807720"/>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65816" y="2996946"/>
            <a:ext cx="2537460" cy="480060"/>
          </a:xfrm>
        </p:spPr>
        <p:txBody>
          <a:bodyPr anchor="b">
            <a:noAutofit/>
          </a:bodyPr>
          <a:lstStyle>
            <a:lvl1pPr marL="0" indent="0">
              <a:buNone/>
              <a:defRPr sz="1500" b="0" baseline="0">
                <a:solidFill>
                  <a:srgbClr val="F04A2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65816" y="3535680"/>
            <a:ext cx="2537460" cy="807720"/>
          </a:xfrm>
        </p:spPr>
        <p:txBody>
          <a:bodyPr anchor="t">
            <a:normAutofit/>
          </a:bodyPr>
          <a:lstStyle>
            <a:lvl1pPr marL="0" indent="0">
              <a:lnSpc>
                <a:spcPct val="125000"/>
              </a:lnSpc>
              <a:buNone/>
              <a:defRPr sz="1050">
                <a:solidFill>
                  <a:srgbClr val="66666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8" name="Title 1"/>
          <p:cNvSpPr>
            <a:spLocks noGrp="1"/>
          </p:cNvSpPr>
          <p:nvPr>
            <p:ph type="title"/>
          </p:nvPr>
        </p:nvSpPr>
        <p:spPr>
          <a:xfrm>
            <a:off x="510241" y="414609"/>
            <a:ext cx="8132492" cy="553027"/>
          </a:xfrm>
        </p:spPr>
        <p:txBody>
          <a:bodyPr/>
          <a:lstStyle/>
          <a:p>
            <a:r>
              <a:rPr lang="en-US"/>
              <a:t>Click to edit Master title style</a:t>
            </a:r>
          </a:p>
        </p:txBody>
      </p:sp>
      <p:sp>
        <p:nvSpPr>
          <p:cNvPr id="19" name="Rectangle 18"/>
          <p:cNvSpPr/>
          <p:nvPr/>
        </p:nvSpPr>
        <p:spPr>
          <a:xfrm>
            <a:off x="516699" y="1042792"/>
            <a:ext cx="8069893" cy="169102"/>
          </a:xfrm>
          <a:prstGeom prst="rect">
            <a:avLst/>
          </a:prstGeom>
          <a:gradFill>
            <a:gsLst>
              <a:gs pos="0">
                <a:schemeClr val="bg1">
                  <a:alpha val="30000"/>
                </a:schemeClr>
              </a:gs>
              <a:gs pos="100000">
                <a:schemeClr val="bg1">
                  <a:alpha val="0"/>
                </a:schemeClr>
              </a:gs>
            </a:gsLst>
            <a:lin ang="5400000" scaled="0"/>
          </a:gradFill>
          <a:ln>
            <a:noFill/>
          </a:ln>
          <a:effectLst>
            <a:outerShdw blurRad="76200" dist="139700" dir="5400000" algn="ctr"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272442" y="995821"/>
            <a:ext cx="1841326" cy="236987"/>
          </a:xfrm>
          <a:prstGeom prst="rect">
            <a:avLst/>
          </a:prstGeom>
          <a:gradFill>
            <a:gsLst>
              <a:gs pos="0">
                <a:schemeClr val="tx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p:cNvSpPr/>
          <p:nvPr/>
        </p:nvSpPr>
        <p:spPr>
          <a:xfrm>
            <a:off x="7011444" y="978597"/>
            <a:ext cx="1841326" cy="237882"/>
          </a:xfrm>
          <a:prstGeom prst="rect">
            <a:avLst/>
          </a:prstGeom>
          <a:gradFill>
            <a:gsLst>
              <a:gs pos="0">
                <a:schemeClr val="tx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p:cNvSpPr/>
          <p:nvPr/>
        </p:nvSpPr>
        <p:spPr>
          <a:xfrm>
            <a:off x="0" y="995819"/>
            <a:ext cx="9144000" cy="56367"/>
          </a:xfrm>
          <a:prstGeom prst="rect">
            <a:avLst/>
          </a:prstGeom>
          <a:solidFill>
            <a:srgbClr val="F04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Picture Placeholder 2"/>
          <p:cNvSpPr>
            <a:spLocks noGrp="1" noChangeAspect="1"/>
          </p:cNvSpPr>
          <p:nvPr>
            <p:ph type="pic" idx="18"/>
          </p:nvPr>
        </p:nvSpPr>
        <p:spPr>
          <a:xfrm>
            <a:off x="510238" y="1303020"/>
            <a:ext cx="2537460" cy="1562100"/>
          </a:xfrm>
          <a:prstGeom prst="roundRect">
            <a:avLst>
              <a:gd name="adj" fmla="val 0"/>
            </a:avLst>
          </a:prstGeom>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16" name="Picture Placeholder 2"/>
          <p:cNvSpPr>
            <a:spLocks noGrp="1"/>
          </p:cNvSpPr>
          <p:nvPr>
            <p:ph type="pic" idx="21"/>
          </p:nvPr>
        </p:nvSpPr>
        <p:spPr>
          <a:xfrm>
            <a:off x="3294383" y="1303020"/>
            <a:ext cx="2537460" cy="1563624"/>
          </a:xfrm>
          <a:prstGeom prst="roundRect">
            <a:avLst>
              <a:gd name="adj" fmla="val 0"/>
            </a:avLst>
          </a:prstGeom>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17" name="Picture Placeholder 2"/>
          <p:cNvSpPr>
            <a:spLocks noGrp="1"/>
          </p:cNvSpPr>
          <p:nvPr>
            <p:ph type="pic" idx="22"/>
          </p:nvPr>
        </p:nvSpPr>
        <p:spPr>
          <a:xfrm>
            <a:off x="6063087" y="1303020"/>
            <a:ext cx="2537460" cy="1563624"/>
          </a:xfrm>
          <a:prstGeom prst="roundRect">
            <a:avLst>
              <a:gd name="adj" fmla="val 0"/>
            </a:avLst>
          </a:prstGeom>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Tree>
    <p:extLst>
      <p:ext uri="{BB962C8B-B14F-4D97-AF65-F5344CB8AC3E}">
        <p14:creationId xmlns:p14="http://schemas.microsoft.com/office/powerpoint/2010/main" val="273154341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771904"/>
            <a:ext cx="7772400" cy="1102519"/>
          </a:xfrm>
        </p:spPr>
        <p:txBody>
          <a:bodyPr/>
          <a:lstStyle>
            <a:lvl1pPr>
              <a:defRPr>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302183450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2"/>
            <a:ext cx="8229600" cy="401240"/>
          </a:xfrm>
        </p:spPr>
        <p:txBody>
          <a:bodyPr rtlCol="0"/>
          <a:lstStyle>
            <a:lvl1pPr>
              <a:defRPr sz="1575">
                <a:solidFill>
                  <a:schemeClr val="tx2"/>
                </a:solidFill>
                <a:latin typeface="Century Gothic" pitchFamily="34" charset="0"/>
              </a:defRPr>
            </a:lvl1pPr>
          </a:lstStyle>
          <a:p>
            <a:r>
              <a:rPr lang="en-US"/>
              <a:t>Click to edit Master title style</a:t>
            </a:r>
          </a:p>
        </p:txBody>
      </p:sp>
      <p:sp>
        <p:nvSpPr>
          <p:cNvPr id="3" name="Text Placeholder 2"/>
          <p:cNvSpPr>
            <a:spLocks noGrp="1"/>
          </p:cNvSpPr>
          <p:nvPr>
            <p:ph type="body" idx="1"/>
          </p:nvPr>
        </p:nvSpPr>
        <p:spPr/>
        <p:txBody>
          <a:bodyPr rtlCol="0"/>
          <a:lstStyle>
            <a:lvl1pPr>
              <a:defRPr sz="1013">
                <a:latin typeface="Century Gothic" pitchFamily="34" charset="0"/>
              </a:defRPr>
            </a:lvl1pPr>
            <a:lvl2pPr>
              <a:defRPr sz="900">
                <a:latin typeface="Century Gothic" pitchFamily="34" charset="0"/>
              </a:defRPr>
            </a:lvl2pPr>
            <a:lvl3pPr>
              <a:defRPr sz="788">
                <a:latin typeface="Century Gothic" pitchFamily="34" charset="0"/>
              </a:defRPr>
            </a:lvl3pPr>
            <a:lvl4pPr>
              <a:defRPr sz="675">
                <a:latin typeface="Century Gothic" pitchFamily="34" charset="0"/>
              </a:defRPr>
            </a:lvl4pPr>
            <a:lvl5pPr>
              <a:defRPr sz="563">
                <a:latin typeface="Century Gothic"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457200" y="4720350"/>
            <a:ext cx="2133600" cy="205743"/>
          </a:xfrm>
          <a:prstGeom prst="rect">
            <a:avLst/>
          </a:prstGeom>
        </p:spPr>
        <p:txBody>
          <a:bodyPr/>
          <a:lstStyle>
            <a:lvl1pPr>
              <a:defRPr sz="619" smtClean="0">
                <a:solidFill>
                  <a:schemeClr val="bg2">
                    <a:shade val="50000"/>
                    <a:satMod val="200000"/>
                  </a:schemeClr>
                </a:solidFill>
              </a:defRPr>
            </a:lvl1pPr>
          </a:lstStyle>
          <a:p>
            <a:fld id="{AF78B04C-F0F6-436D-BC25-2667D93EE399}" type="datetimeFigureOut">
              <a:rPr lang="en-US" smtClean="0"/>
              <a:t>5/4/2018</a:t>
            </a:fld>
            <a:endParaRPr lang="en-US"/>
          </a:p>
        </p:txBody>
      </p:sp>
      <p:sp>
        <p:nvSpPr>
          <p:cNvPr id="5" name="Footer Placeholder 4"/>
          <p:cNvSpPr>
            <a:spLocks noGrp="1" noChangeArrowheads="1"/>
          </p:cNvSpPr>
          <p:nvPr>
            <p:ph type="ftr" sz="quarter" idx="11"/>
          </p:nvPr>
        </p:nvSpPr>
        <p:spPr>
          <a:xfrm>
            <a:off x="3124200" y="4711765"/>
            <a:ext cx="3657600" cy="153860"/>
          </a:xfrm>
          <a:prstGeom prst="rect">
            <a:avLst/>
          </a:prstGeom>
        </p:spPr>
        <p:txBody>
          <a:bodyPr/>
          <a:lstStyle>
            <a:lvl1pPr>
              <a:defRPr sz="619" smtClean="0">
                <a:solidFill>
                  <a:schemeClr val="bg2">
                    <a:shade val="50000"/>
                    <a:satMod val="200000"/>
                  </a:schemeClr>
                </a:solidFill>
              </a:defRPr>
            </a:lvl1pPr>
          </a:lstStyle>
          <a:p>
            <a:endParaRPr lang="en-US"/>
          </a:p>
        </p:txBody>
      </p:sp>
      <p:sp>
        <p:nvSpPr>
          <p:cNvPr id="6" name="Slide Number Placeholder 5"/>
          <p:cNvSpPr>
            <a:spLocks noGrp="1" noChangeArrowheads="1"/>
          </p:cNvSpPr>
          <p:nvPr>
            <p:ph type="sldNum" sz="quarter" idx="12"/>
          </p:nvPr>
        </p:nvSpPr>
        <p:spPr>
          <a:xfrm>
            <a:off x="7010400" y="4946872"/>
            <a:ext cx="2133600" cy="153860"/>
          </a:xfrm>
          <a:prstGeom prst="rect">
            <a:avLst/>
          </a:prstGeom>
        </p:spPr>
        <p:txBody>
          <a:bodyPr/>
          <a:lstStyle>
            <a:lvl1pPr algn="r">
              <a:defRPr sz="675">
                <a:solidFill>
                  <a:schemeClr val="bg1"/>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3667042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asic Layout">
    <p:spTree>
      <p:nvGrpSpPr>
        <p:cNvPr id="1" name=""/>
        <p:cNvGrpSpPr/>
        <p:nvPr/>
      </p:nvGrpSpPr>
      <p:grpSpPr>
        <a:xfrm>
          <a:off x="0" y="0"/>
          <a:ext cx="0" cy="0"/>
          <a:chOff x="0" y="0"/>
          <a:chExt cx="0" cy="0"/>
        </a:xfrm>
      </p:grpSpPr>
      <p:sp>
        <p:nvSpPr>
          <p:cNvPr id="2" name="Title 1"/>
          <p:cNvSpPr>
            <a:spLocks noGrp="1"/>
          </p:cNvSpPr>
          <p:nvPr>
            <p:ph type="title"/>
          </p:nvPr>
        </p:nvSpPr>
        <p:spPr>
          <a:xfrm>
            <a:off x="531640" y="342900"/>
            <a:ext cx="6896534" cy="635229"/>
          </a:xfrm>
        </p:spPr>
        <p:txBody>
          <a:bodyPr>
            <a:normAutofit/>
          </a:bodyPr>
          <a:lstStyle>
            <a:lvl1pPr>
              <a:defRPr sz="2100"/>
            </a:lvl1pPr>
          </a:lstStyle>
          <a:p>
            <a:r>
              <a:rPr lang="en-US"/>
              <a:t>Click to edit Master title style</a:t>
            </a:r>
          </a:p>
        </p:txBody>
      </p:sp>
      <p:sp>
        <p:nvSpPr>
          <p:cNvPr id="3" name="Date Placeholder 2"/>
          <p:cNvSpPr>
            <a:spLocks noGrp="1"/>
          </p:cNvSpPr>
          <p:nvPr>
            <p:ph type="dt" sz="half" idx="10"/>
          </p:nvPr>
        </p:nvSpPr>
        <p:spPr>
          <a:xfrm>
            <a:off x="304800" y="4755357"/>
            <a:ext cx="2057400" cy="273844"/>
          </a:xfrm>
          <a:prstGeom prst="rect">
            <a:avLst/>
          </a:prstGeom>
        </p:spPr>
        <p:txBody>
          <a:bodyPr/>
          <a:lstStyle/>
          <a:p>
            <a:fld id="{AF78B04C-F0F6-436D-BC25-2667D93EE399}" type="datetimeFigureOut">
              <a:rPr lang="en-US" smtClean="0"/>
              <a:t>5/4/2018</a:t>
            </a:fld>
            <a:endParaRPr lang="en-US"/>
          </a:p>
        </p:txBody>
      </p:sp>
      <p:sp>
        <p:nvSpPr>
          <p:cNvPr id="4" name="Footer Placeholder 3"/>
          <p:cNvSpPr>
            <a:spLocks noGrp="1"/>
          </p:cNvSpPr>
          <p:nvPr>
            <p:ph type="ftr" sz="quarter" idx="11"/>
          </p:nvPr>
        </p:nvSpPr>
        <p:spPr>
          <a:xfrm>
            <a:off x="3200400" y="4741706"/>
            <a:ext cx="2743200" cy="273844"/>
          </a:xfrm>
        </p:spPr>
        <p:txBody>
          <a:bodyPr/>
          <a:lstStyle/>
          <a:p>
            <a:endParaRPr lang="en-US"/>
          </a:p>
        </p:txBody>
      </p:sp>
      <p:sp>
        <p:nvSpPr>
          <p:cNvPr id="5" name="Slide Number Placeholder 4"/>
          <p:cNvSpPr>
            <a:spLocks noGrp="1"/>
          </p:cNvSpPr>
          <p:nvPr>
            <p:ph type="sldNum" sz="quarter" idx="12"/>
          </p:nvPr>
        </p:nvSpPr>
        <p:spPr>
          <a:xfrm>
            <a:off x="8545585" y="4780531"/>
            <a:ext cx="481586" cy="223499"/>
          </a:xfrm>
        </p:spPr>
        <p:txBody>
          <a:bodyPr/>
          <a:lstStyle/>
          <a:p>
            <a:pPr marL="0" lvl="0" indent="0">
              <a:spcBef>
                <a:spcPts val="0"/>
              </a:spcBef>
              <a:spcAft>
                <a:spcPts val="0"/>
              </a:spcAft>
              <a:buNone/>
            </a:pPr>
            <a:fld id="{00000000-1234-1234-1234-123412341234}" type="slidenum">
              <a:rPr lang="en" smtClean="0"/>
              <a:t>‹#›</a:t>
            </a:fld>
            <a:endParaRPr lang="en"/>
          </a:p>
        </p:txBody>
      </p:sp>
      <p:sp>
        <p:nvSpPr>
          <p:cNvPr id="7" name="Text Placeholder 6"/>
          <p:cNvSpPr>
            <a:spLocks noGrp="1"/>
          </p:cNvSpPr>
          <p:nvPr>
            <p:ph type="body" sz="quarter" idx="13"/>
          </p:nvPr>
        </p:nvSpPr>
        <p:spPr>
          <a:xfrm>
            <a:off x="838200" y="1206018"/>
            <a:ext cx="7924801" cy="2228850"/>
          </a:xfrm>
        </p:spPr>
        <p:txBody>
          <a:bodyPr>
            <a:normAutofit/>
          </a:bodyPr>
          <a:lstStyle>
            <a:lvl1pPr>
              <a:lnSpc>
                <a:spcPct val="100000"/>
              </a:lnSpc>
              <a:defRPr sz="1800"/>
            </a:lvl1pPr>
            <a:lvl2pPr>
              <a:lnSpc>
                <a:spcPct val="100000"/>
              </a:lnSpc>
              <a:defRPr sz="1500"/>
            </a:lvl2pPr>
            <a:lvl3pPr>
              <a:lnSpc>
                <a:spcPct val="100000"/>
              </a:lnSpc>
              <a:defRPr sz="1350"/>
            </a:lvl3pPr>
            <a:lvl4pPr>
              <a:lnSpc>
                <a:spcPct val="100000"/>
              </a:lnSpc>
              <a:defRPr sz="1200"/>
            </a:lvl4pPr>
            <a:lvl5pPr>
              <a:lnSpc>
                <a:spcPct val="1000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60555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001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Shape 92"/>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4" name="Shape 9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5" name="Shape 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96490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0933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8" name="Shape 98"/>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9" name="Shape 99"/>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0" name="Shape 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3" name="Shape 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6" name="Shape 10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7" name="Shape 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110" name="Shape 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Shape 112"/>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3" name="Shape 11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14" name="Shape 114"/>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5" name="Shape 115"/>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6" name="Shape 1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117" name="Shape 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20" name="Shape 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3" name="Shape 7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74" name="Shape 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0241" y="564921"/>
            <a:ext cx="8115967" cy="81070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0241" y="1752655"/>
            <a:ext cx="8099441" cy="269948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10240" y="4781835"/>
            <a:ext cx="2840179" cy="206566"/>
          </a:xfrm>
          <a:prstGeom prst="rect">
            <a:avLst/>
          </a:prstGeom>
        </p:spPr>
        <p:txBody>
          <a:bodyPr vert="horz" lIns="91440" tIns="45720" rIns="91440" bIns="45720" rtlCol="0" anchor="ctr"/>
          <a:lstStyle>
            <a:lvl1pPr algn="l">
              <a:defRPr sz="788" baseline="0">
                <a:solidFill>
                  <a:srgbClr val="666666"/>
                </a:solidFill>
                <a:latin typeface="Tahoma" pitchFamily="34" charset="0"/>
                <a:cs typeface="Tahoma" pitchFamily="34" charset="0"/>
              </a:defRPr>
            </a:lvl1pPr>
          </a:lstStyle>
          <a:p>
            <a:endParaRPr lang="en-US"/>
          </a:p>
        </p:txBody>
      </p:sp>
      <p:sp>
        <p:nvSpPr>
          <p:cNvPr id="6" name="Slide Number Placeholder 5"/>
          <p:cNvSpPr>
            <a:spLocks noGrp="1"/>
          </p:cNvSpPr>
          <p:nvPr>
            <p:ph type="sldNum" sz="quarter" idx="4"/>
          </p:nvPr>
        </p:nvSpPr>
        <p:spPr>
          <a:xfrm>
            <a:off x="7760595" y="4781835"/>
            <a:ext cx="865613" cy="206566"/>
          </a:xfrm>
          <a:prstGeom prst="rect">
            <a:avLst/>
          </a:prstGeom>
        </p:spPr>
        <p:txBody>
          <a:bodyPr vert="horz" lIns="91440" tIns="45720" rIns="91440" bIns="45720" rtlCol="0" anchor="ctr"/>
          <a:lstStyle>
            <a:lvl1pPr algn="r">
              <a:defRPr sz="788" baseline="0">
                <a:solidFill>
                  <a:srgbClr val="666666"/>
                </a:solidFill>
                <a:latin typeface="Tahoma" pitchFamily="34" charset="0"/>
                <a:cs typeface="Tahoma" pitchFamily="34" charset="0"/>
              </a:defRPr>
            </a:lvl1pPr>
          </a:lstStyle>
          <a:p>
            <a:pPr marL="0" lvl="0" indent="0">
              <a:spcBef>
                <a:spcPts val="0"/>
              </a:spcBef>
              <a:spcAft>
                <a:spcPts val="0"/>
              </a:spcAft>
              <a:buNone/>
            </a:pPr>
            <a:fld id="{00000000-1234-1234-1234-123412341234}" type="slidenum">
              <a:rPr lang="en" smtClean="0"/>
              <a:t>‹#›</a:t>
            </a:fld>
            <a:endParaRPr lang="en"/>
          </a:p>
        </p:txBody>
      </p:sp>
      <p:pic>
        <p:nvPicPr>
          <p:cNvPr id="8" name="Picture 7"/>
          <p:cNvPicPr>
            <a:picLocks noChangeAspect="1"/>
          </p:cNvPicPr>
          <p:nvPr/>
        </p:nvPicPr>
        <p:blipFill>
          <a:blip r:embed="rId22"/>
          <a:stretch>
            <a:fillRect/>
          </a:stretch>
        </p:blipFill>
        <p:spPr>
          <a:xfrm>
            <a:off x="571349" y="4549374"/>
            <a:ext cx="1422514" cy="194218"/>
          </a:xfrm>
          <a:prstGeom prst="rect">
            <a:avLst/>
          </a:prstGeom>
        </p:spPr>
      </p:pic>
    </p:spTree>
    <p:extLst>
      <p:ext uri="{BB962C8B-B14F-4D97-AF65-F5344CB8AC3E}">
        <p14:creationId xmlns:p14="http://schemas.microsoft.com/office/powerpoint/2010/main" val="1685680468"/>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sldNum="0" hdr="0" ftr="0" dt="0"/>
  <p:txStyles>
    <p:titleStyle>
      <a:lvl1pPr algn="l" defTabSz="685800" rtl="0" eaLnBrk="1" latinLnBrk="0" hangingPunct="1">
        <a:lnSpc>
          <a:spcPct val="90000"/>
        </a:lnSpc>
        <a:spcBef>
          <a:spcPct val="0"/>
        </a:spcBef>
        <a:buNone/>
        <a:defRPr sz="2700" kern="1200" baseline="0">
          <a:solidFill>
            <a:srgbClr val="F04A24"/>
          </a:solidFill>
          <a:latin typeface="Tahoma" pitchFamily="34" charset="0"/>
          <a:ea typeface="+mj-ea"/>
          <a:cs typeface="Tahoma"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baseline="0">
          <a:solidFill>
            <a:srgbClr val="F04A24"/>
          </a:solidFill>
          <a:latin typeface="Tahoma" pitchFamily="34" charset="0"/>
          <a:ea typeface="+mn-ea"/>
          <a:cs typeface="Tahoma"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rgbClr val="66666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rgbClr val="66666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66666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66666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0.jpg"/><Relationship Id="rId5" Type="http://schemas.openxmlformats.org/officeDocument/2006/relationships/hyperlink" Target="http://peterforbes.org/biography"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s://www.tablegroup.com/books"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hyperlink" Target="https://joshkaufman.net/what-must-an-educated-person-know/"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hyperlink" Target="https://solarity.com/services/empowering-your-team-to-achieve-results/"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hyperlink" Target="https://solarity.com/services/community-broadband-success/" TargetMode="External"/><Relationship Id="rId5" Type="http://schemas.openxmlformats.org/officeDocument/2006/relationships/hyperlink" Target="http://solarity.com/services/training/" TargetMode="External"/><Relationship Id="rId4" Type="http://schemas.openxmlformats.org/officeDocument/2006/relationships/hyperlink" Target="http://solarity.com/services/consult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62144" y="63375"/>
            <a:ext cx="8848077" cy="2792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a:t>Project Management: </a:t>
            </a:r>
            <a:br>
              <a:rPr lang="en" sz="4400"/>
            </a:br>
            <a:r>
              <a:rPr lang="en" sz="4400"/>
              <a:t>	Managing Expectations</a:t>
            </a:r>
            <a:br>
              <a:rPr lang="en" sz="4400"/>
            </a:br>
            <a:r>
              <a:rPr lang="en" sz="4400"/>
              <a:t>		Dealing with Delusio</a:t>
            </a:r>
            <a:r>
              <a:rPr lang="en-US" sz="4400"/>
              <a:t>ns</a:t>
            </a:r>
            <a:r>
              <a:rPr lang="en" sz="4400"/>
              <a:t> </a:t>
            </a:r>
            <a:br>
              <a:rPr lang="en" sz="4400"/>
            </a:br>
            <a:r>
              <a:rPr lang="en" sz="4400"/>
              <a:t>			One Stakeholder at a time</a:t>
            </a:r>
            <a:endParaRPr sz="4400"/>
          </a:p>
        </p:txBody>
      </p:sp>
      <p:sp>
        <p:nvSpPr>
          <p:cNvPr id="133" name="Shape 133"/>
          <p:cNvSpPr txBox="1">
            <a:spLocks noGrp="1"/>
          </p:cNvSpPr>
          <p:nvPr>
            <p:ph type="subTitle" idx="1"/>
          </p:nvPr>
        </p:nvSpPr>
        <p:spPr>
          <a:xfrm>
            <a:off x="3003613" y="3491184"/>
            <a:ext cx="5575176" cy="1329391"/>
          </a:xfrm>
          <a:prstGeom prst="rect">
            <a:avLst/>
          </a:prstGeom>
          <a:solidFill>
            <a:schemeClr val="tx1"/>
          </a:solidFill>
        </p:spPr>
        <p:txBody>
          <a:bodyPr spcFirstLastPara="1" wrap="square" lIns="91425" tIns="91425" rIns="91425" bIns="91425" anchor="t" anchorCtr="0">
            <a:noAutofit/>
          </a:bodyPr>
          <a:lstStyle/>
          <a:p>
            <a:pPr marL="457200" lvl="1" indent="0" algn="l"/>
            <a:r>
              <a:rPr lang="en-US" sz="3200" b="1">
                <a:solidFill>
                  <a:schemeClr val="bg1"/>
                </a:solidFill>
              </a:rPr>
              <a:t>Bert Walther</a:t>
            </a:r>
            <a:r>
              <a:rPr lang="en-US" sz="3200">
                <a:solidFill>
                  <a:schemeClr val="bg1"/>
                </a:solidFill>
              </a:rPr>
              <a:t>, PMP® </a:t>
            </a:r>
          </a:p>
          <a:p>
            <a:pPr marL="457200" lvl="1" indent="0" algn="l"/>
            <a:r>
              <a:rPr lang="en-US" sz="3200">
                <a:solidFill>
                  <a:schemeClr val="bg1"/>
                </a:solidFill>
              </a:rPr>
              <a:t>Executive Project Manager</a:t>
            </a:r>
          </a:p>
          <a:p>
            <a:pPr marL="0" lvl="0" indent="0"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Shape 203"/>
          <p:cNvPicPr preferRelativeResize="0"/>
          <p:nvPr/>
        </p:nvPicPr>
        <p:blipFill>
          <a:blip r:embed="rId3">
            <a:alphaModFix/>
          </a:blip>
          <a:stretch>
            <a:fillRect/>
          </a:stretch>
        </p:blipFill>
        <p:spPr>
          <a:xfrm>
            <a:off x="152400" y="457200"/>
            <a:ext cx="8753424" cy="4327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Shape 209"/>
          <p:cNvSpPr txBox="1">
            <a:spLocks noGrp="1"/>
          </p:cNvSpPr>
          <p:nvPr>
            <p:ph type="body" idx="1"/>
          </p:nvPr>
        </p:nvSpPr>
        <p:spPr>
          <a:xfrm>
            <a:off x="2143125" y="4365378"/>
            <a:ext cx="7000875" cy="611859"/>
          </a:xfrm>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US" sz="2400">
                <a:solidFill>
                  <a:schemeClr val="bg1"/>
                </a:solidFill>
                <a:latin typeface="Arial" panose="020B0604020202020204" pitchFamily="34" charset="0"/>
                <a:cs typeface="Arial" panose="020B0604020202020204" pitchFamily="34" charset="0"/>
              </a:rPr>
              <a:t>Managing expectations and dealing with delusions</a:t>
            </a:r>
          </a:p>
          <a:p>
            <a:pPr marL="0" lvl="0" indent="0">
              <a:spcBef>
                <a:spcPts val="1600"/>
              </a:spcBef>
              <a:spcAft>
                <a:spcPts val="1600"/>
              </a:spcAft>
              <a:buNone/>
            </a:pPr>
            <a:endParaRPr>
              <a:solidFill>
                <a:schemeClr val="bg1"/>
              </a:solidFill>
            </a:endParaRPr>
          </a:p>
        </p:txBody>
      </p:sp>
      <p:sp>
        <p:nvSpPr>
          <p:cNvPr id="2" name="TextBox 1">
            <a:extLst>
              <a:ext uri="{FF2B5EF4-FFF2-40B4-BE49-F238E27FC236}">
                <a16:creationId xmlns:a16="http://schemas.microsoft.com/office/drawing/2014/main" id="{8BAF0501-CB08-4C0F-B18F-4F0369FE7B16}"/>
              </a:ext>
            </a:extLst>
          </p:cNvPr>
          <p:cNvSpPr txBox="1"/>
          <p:nvPr/>
        </p:nvSpPr>
        <p:spPr>
          <a:xfrm>
            <a:off x="437758" y="41806"/>
            <a:ext cx="8134350" cy="954107"/>
          </a:xfrm>
          <a:prstGeom prst="rect">
            <a:avLst/>
          </a:prstGeom>
          <a:noFill/>
        </p:spPr>
        <p:txBody>
          <a:bodyPr wrap="square" rtlCol="0">
            <a:spAutoFit/>
          </a:bodyPr>
          <a:lstStyle/>
          <a:p>
            <a:pPr algn="ctr"/>
            <a:r>
              <a:rPr lang="en-US" sz="3200"/>
              <a:t>Stakeholder Management</a:t>
            </a:r>
          </a:p>
          <a:p>
            <a:pPr algn="ctr"/>
            <a:r>
              <a:rPr lang="en-US" sz="2400"/>
              <a:t>Who wants </a:t>
            </a:r>
            <a:r>
              <a:rPr lang="en-US" sz="2400" b="1" i="1"/>
              <a:t>change</a:t>
            </a:r>
            <a:r>
              <a:rPr lang="en-US" sz="2400" b="1"/>
              <a:t>?</a:t>
            </a:r>
            <a:r>
              <a:rPr lang="en-US" sz="2400"/>
              <a:t>	Who wants </a:t>
            </a:r>
            <a:r>
              <a:rPr lang="en-US" sz="2400" b="1" i="1"/>
              <a:t>to change</a:t>
            </a:r>
            <a:r>
              <a:rPr lang="en-US" sz="2400" b="1"/>
              <a:t>?</a:t>
            </a:r>
          </a:p>
        </p:txBody>
      </p:sp>
      <p:sp>
        <p:nvSpPr>
          <p:cNvPr id="6" name="Rectangle 1">
            <a:extLst>
              <a:ext uri="{FF2B5EF4-FFF2-40B4-BE49-F238E27FC236}">
                <a16:creationId xmlns:a16="http://schemas.microsoft.com/office/drawing/2014/main" id="{62E28D45-D7B4-423B-89AF-AAF672D65498}"/>
              </a:ext>
            </a:extLst>
          </p:cNvPr>
          <p:cNvSpPr>
            <a:spLocks noChangeArrowheads="1"/>
          </p:cNvSpPr>
          <p:nvPr/>
        </p:nvSpPr>
        <p:spPr bwMode="auto">
          <a:xfrm>
            <a:off x="562564" y="1141762"/>
            <a:ext cx="8381019" cy="3077766"/>
          </a:xfrm>
          <a:prstGeom prst="rect">
            <a:avLst/>
          </a:prstGeom>
          <a:noFill/>
          <a:ln>
            <a:noFill/>
          </a:ln>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Garamond" panose="02020404030301010803" pitchFamily="18" charset="0"/>
              </a:rPr>
              <a:t>ex·pec·ta·tion</a:t>
            </a:r>
            <a:r>
              <a:rPr lang="en-US" altLang="en-US" sz="2000" b="1">
                <a:solidFill>
                  <a:srgbClr val="FF0000"/>
                </a:solidFill>
                <a:latin typeface="Garamond" panose="02020404030301010803" pitchFamily="18" charset="0"/>
              </a:rPr>
              <a:t> </a:t>
            </a:r>
            <a:r>
              <a:rPr lang="en-US" altLang="en-US" sz="2000">
                <a:solidFill>
                  <a:srgbClr val="222222"/>
                </a:solidFill>
                <a:latin typeface="Garamond" panose="02020404030301010803" pitchFamily="18" charset="0"/>
              </a:rPr>
              <a:t>: </a:t>
            </a:r>
            <a:r>
              <a:rPr kumimoji="0" lang="en-US" altLang="en-US" sz="2000" b="0" i="0" u="none" strike="noStrike" cap="none" normalizeH="0" baseline="0">
                <a:ln>
                  <a:noFill/>
                </a:ln>
                <a:solidFill>
                  <a:srgbClr val="222222"/>
                </a:solidFill>
                <a:effectLst/>
                <a:latin typeface="Garamond" panose="02020404030301010803" pitchFamily="18" charset="0"/>
              </a:rPr>
              <a:t>ekspekˈtāSH(ə)n/ </a:t>
            </a:r>
            <a:r>
              <a:rPr kumimoji="0" lang="en-US" altLang="en-US" sz="2000" b="0" i="1" u="none" strike="noStrike" cap="none" normalizeH="0" baseline="0">
                <a:ln>
                  <a:noFill/>
                </a:ln>
                <a:solidFill>
                  <a:srgbClr val="222222"/>
                </a:solidFill>
                <a:effectLst/>
                <a:latin typeface="Garamond" panose="02020404030301010803" pitchFamily="18" charset="0"/>
              </a:rPr>
              <a:t>noun</a:t>
            </a:r>
            <a:endParaRPr lang="en-US" altLang="en-US" sz="2000">
              <a:solidFill>
                <a:srgbClr val="222222"/>
              </a:solidFill>
              <a:latin typeface="Garamond" panose="02020404030301010803" pitchFamily="18" charset="0"/>
            </a:endParaRPr>
          </a:p>
          <a:p>
            <a:pPr lvl="1">
              <a:buClrTx/>
              <a:buFontTx/>
              <a:buNone/>
            </a:pPr>
            <a:r>
              <a:rPr kumimoji="0" lang="en-US" altLang="en-US" sz="2000" b="0" i="0" u="none" strike="noStrike" cap="none" normalizeH="0" baseline="0">
                <a:ln>
                  <a:noFill/>
                </a:ln>
                <a:solidFill>
                  <a:srgbClr val="222222"/>
                </a:solidFill>
                <a:effectLst/>
                <a:latin typeface="Garamond" panose="02020404030301010803" pitchFamily="18" charset="0"/>
              </a:rPr>
              <a:t>a belief that someone will or should achieve something.</a:t>
            </a:r>
          </a:p>
          <a:p>
            <a:r>
              <a:rPr lang="en-US" sz="2000" b="1">
                <a:solidFill>
                  <a:srgbClr val="FF0000"/>
                </a:solidFill>
                <a:latin typeface="Garamond" panose="02020404030301010803" pitchFamily="18" charset="0"/>
              </a:rPr>
              <a:t>de·lu·sion </a:t>
            </a:r>
            <a:r>
              <a:rPr lang="en-US" sz="2000" b="1">
                <a:solidFill>
                  <a:srgbClr val="222222"/>
                </a:solidFill>
                <a:latin typeface="Garamond" panose="02020404030301010803" pitchFamily="18" charset="0"/>
              </a:rPr>
              <a:t>: </a:t>
            </a:r>
            <a:r>
              <a:rPr lang="en-US" sz="2000">
                <a:solidFill>
                  <a:srgbClr val="222222"/>
                </a:solidFill>
                <a:latin typeface="Garamond" panose="02020404030301010803" pitchFamily="18" charset="0"/>
              </a:rPr>
              <a:t>dəˈlo͞oZHən/ </a:t>
            </a:r>
            <a:r>
              <a:rPr lang="en-US" sz="2000" i="1">
                <a:solidFill>
                  <a:srgbClr val="222222"/>
                </a:solidFill>
                <a:latin typeface="Garamond" panose="02020404030301010803" pitchFamily="18" charset="0"/>
              </a:rPr>
              <a:t>noun</a:t>
            </a:r>
            <a:endParaRPr lang="en-US" sz="2000">
              <a:solidFill>
                <a:srgbClr val="222222"/>
              </a:solidFill>
              <a:latin typeface="Garamond" panose="02020404030301010803" pitchFamily="18" charset="0"/>
            </a:endParaRPr>
          </a:p>
          <a:p>
            <a:pPr lvl="1"/>
            <a:r>
              <a:rPr lang="en-US" sz="2000">
                <a:solidFill>
                  <a:srgbClr val="222222"/>
                </a:solidFill>
                <a:latin typeface="Garamond" panose="02020404030301010803" pitchFamily="18" charset="0"/>
              </a:rPr>
              <a:t>an idiosyncratic belief or impression that is firmly maintained despite being contradicted by what is generally accepted as reality or rational argument.</a:t>
            </a:r>
          </a:p>
          <a:p>
            <a:r>
              <a:rPr lang="en-US" sz="2000" b="1">
                <a:solidFill>
                  <a:srgbClr val="FF0000"/>
                </a:solidFill>
                <a:latin typeface="Garamond" panose="02020404030301010803" pitchFamily="18" charset="0"/>
              </a:rPr>
              <a:t>re·quire·ment </a:t>
            </a:r>
            <a:r>
              <a:rPr lang="en-US" sz="2000">
                <a:solidFill>
                  <a:srgbClr val="222222"/>
                </a:solidFill>
                <a:latin typeface="Garamond" panose="02020404030301010803" pitchFamily="18" charset="0"/>
              </a:rPr>
              <a:t>: rəˈkwī(ə)rmənt/ </a:t>
            </a:r>
            <a:r>
              <a:rPr lang="en-US" sz="2000" i="1">
                <a:solidFill>
                  <a:srgbClr val="222222"/>
                </a:solidFill>
                <a:latin typeface="Garamond" panose="02020404030301010803" pitchFamily="18" charset="0"/>
              </a:rPr>
              <a:t>noun</a:t>
            </a:r>
            <a:endParaRPr lang="en-US" sz="2000">
              <a:solidFill>
                <a:srgbClr val="222222"/>
              </a:solidFill>
              <a:latin typeface="Garamond" panose="02020404030301010803" pitchFamily="18" charset="0"/>
            </a:endParaRPr>
          </a:p>
          <a:p>
            <a:pPr lvl="1">
              <a:buSzPct val="100000"/>
            </a:pPr>
            <a:r>
              <a:rPr lang="en-US" sz="2000">
                <a:solidFill>
                  <a:srgbClr val="222222"/>
                </a:solidFill>
                <a:latin typeface="Garamond" panose="02020404030301010803" pitchFamily="18" charset="0"/>
              </a:rPr>
              <a:t>a thing that is needed or wanted.</a:t>
            </a:r>
          </a:p>
          <a:p>
            <a:pPr lvl="1">
              <a:buSzPct val="100000"/>
            </a:pPr>
            <a:r>
              <a:rPr lang="en-US" sz="2000">
                <a:solidFill>
                  <a:srgbClr val="222222"/>
                </a:solidFill>
                <a:latin typeface="Garamond" panose="02020404030301010803" pitchFamily="18" charset="0"/>
              </a:rPr>
              <a:t>a thing that is compulsory; a necessary condition.</a:t>
            </a:r>
          </a:p>
          <a:p>
            <a:r>
              <a:rPr lang="en-US" sz="2000" b="1">
                <a:solidFill>
                  <a:srgbClr val="FF0000"/>
                </a:solidFill>
                <a:latin typeface="Garamond" panose="02020404030301010803" pitchFamily="18" charset="0"/>
              </a:rPr>
              <a:t>de·liv·er·a·ble </a:t>
            </a:r>
            <a:r>
              <a:rPr lang="en-US" sz="2000">
                <a:solidFill>
                  <a:srgbClr val="222222"/>
                </a:solidFill>
                <a:latin typeface="Garamond" panose="02020404030301010803" pitchFamily="18" charset="0"/>
              </a:rPr>
              <a:t>: dəˈliv(ə)rəb(ə)l/ </a:t>
            </a:r>
            <a:r>
              <a:rPr lang="en-US" sz="2000" i="1">
                <a:solidFill>
                  <a:srgbClr val="222222"/>
                </a:solidFill>
                <a:latin typeface="Garamond" panose="02020404030301010803" pitchFamily="18" charset="0"/>
              </a:rPr>
              <a:t>noun</a:t>
            </a:r>
            <a:endParaRPr lang="en-US" sz="2000">
              <a:solidFill>
                <a:srgbClr val="222222"/>
              </a:solidFill>
              <a:latin typeface="Garamond" panose="02020404030301010803" pitchFamily="18" charset="0"/>
            </a:endParaRPr>
          </a:p>
          <a:p>
            <a:pPr lvl="1"/>
            <a:r>
              <a:rPr lang="en-US" sz="2000">
                <a:solidFill>
                  <a:srgbClr val="222222"/>
                </a:solidFill>
                <a:latin typeface="Garamond" panose="02020404030301010803" pitchFamily="18" charset="0"/>
              </a:rPr>
              <a:t>a thing able to be provided, especially as a product of a development process.</a:t>
            </a:r>
            <a:endParaRPr kumimoji="0" lang="en-US" altLang="en-US" sz="2000" b="0" i="0" u="none" strike="noStrike" cap="none" normalizeH="0" baseline="0">
              <a:ln>
                <a:noFill/>
              </a:ln>
              <a:solidFill>
                <a:srgbClr val="222222"/>
              </a:solidFill>
              <a:effectLst/>
              <a:latin typeface="Garamond" panose="020204040303010108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2D30-A80B-471E-A317-B591E23E97E3}"/>
              </a:ext>
            </a:extLst>
          </p:cNvPr>
          <p:cNvSpPr>
            <a:spLocks noGrp="1"/>
          </p:cNvSpPr>
          <p:nvPr>
            <p:ph type="title"/>
          </p:nvPr>
        </p:nvSpPr>
        <p:spPr>
          <a:xfrm>
            <a:off x="219075" y="180975"/>
            <a:ext cx="8772526" cy="4286249"/>
          </a:xfrm>
        </p:spPr>
        <p:txBody>
          <a:bodyPr anchor="t">
            <a:noAutofit/>
          </a:bodyPr>
          <a:lstStyle/>
          <a:p>
            <a:r>
              <a:rPr lang="en-US" sz="4800">
                <a:solidFill>
                  <a:schemeClr val="bg1"/>
                </a:solidFill>
                <a:latin typeface="Courgette" panose="02000603070400060004" pitchFamily="2" charset="0"/>
              </a:rPr>
              <a:t>As it turns out, a </a:t>
            </a:r>
            <a:r>
              <a:rPr lang="en-US" sz="4800" b="1">
                <a:solidFill>
                  <a:srgbClr val="FF0000"/>
                </a:solidFill>
                <a:latin typeface="Courgette" panose="02000603070400060004" pitchFamily="2" charset="0"/>
              </a:rPr>
              <a:t>Murder Board</a:t>
            </a:r>
            <a:r>
              <a:rPr lang="en-US" sz="4800">
                <a:solidFill>
                  <a:schemeClr val="bg1"/>
                </a:solidFill>
                <a:latin typeface="Courgette" panose="02000603070400060004" pitchFamily="2" charset="0"/>
              </a:rPr>
              <a:t>, while effective for choosing projects, is not a tool or technique for Stakeholder Management.</a:t>
            </a:r>
            <a:br>
              <a:rPr lang="en-US" sz="4800">
                <a:solidFill>
                  <a:schemeClr val="bg1"/>
                </a:solidFill>
                <a:latin typeface="Courgette" panose="02000603070400060004" pitchFamily="2" charset="0"/>
              </a:rPr>
            </a:br>
            <a:br>
              <a:rPr lang="en-US" sz="1400">
                <a:solidFill>
                  <a:schemeClr val="bg1"/>
                </a:solidFill>
                <a:latin typeface="Courgette" panose="02000603070400060004" pitchFamily="2" charset="0"/>
              </a:rPr>
            </a:br>
            <a:r>
              <a:rPr lang="en-US" sz="3200">
                <a:solidFill>
                  <a:schemeClr val="bg1"/>
                </a:solidFill>
                <a:latin typeface="Courgette" panose="02000603070400060004" pitchFamily="2" charset="0"/>
              </a:rPr>
              <a:t>	</a:t>
            </a:r>
            <a:r>
              <a:rPr lang="en-US" sz="4800">
                <a:solidFill>
                  <a:schemeClr val="bg1"/>
                </a:solidFill>
                <a:latin typeface="Courgette" panose="02000603070400060004" pitchFamily="2" charset="0"/>
              </a:rPr>
              <a:t>Well, at least not officially…</a:t>
            </a:r>
          </a:p>
        </p:txBody>
      </p:sp>
    </p:spTree>
    <p:extLst>
      <p:ext uri="{BB962C8B-B14F-4D97-AF65-F5344CB8AC3E}">
        <p14:creationId xmlns:p14="http://schemas.microsoft.com/office/powerpoint/2010/main" val="127142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6" name="Group 5">
            <a:extLst>
              <a:ext uri="{FF2B5EF4-FFF2-40B4-BE49-F238E27FC236}">
                <a16:creationId xmlns:a16="http://schemas.microsoft.com/office/drawing/2014/main" id="{EC374059-1095-4468-8CEB-9B9CD18858A7}"/>
              </a:ext>
            </a:extLst>
          </p:cNvPr>
          <p:cNvGrpSpPr/>
          <p:nvPr/>
        </p:nvGrpSpPr>
        <p:grpSpPr>
          <a:xfrm>
            <a:off x="186611" y="290003"/>
            <a:ext cx="3942910" cy="2894121"/>
            <a:chOff x="186611" y="167213"/>
            <a:chExt cx="3801354" cy="3416033"/>
          </a:xfrm>
        </p:grpSpPr>
        <p:sp>
          <p:nvSpPr>
            <p:cNvPr id="5" name="TextBox 4">
              <a:extLst>
                <a:ext uri="{FF2B5EF4-FFF2-40B4-BE49-F238E27FC236}">
                  <a16:creationId xmlns:a16="http://schemas.microsoft.com/office/drawing/2014/main" id="{63FDDCC0-67BC-44ED-8BB8-22E3273BA10D}"/>
                </a:ext>
              </a:extLst>
            </p:cNvPr>
            <p:cNvSpPr txBox="1"/>
            <p:nvPr/>
          </p:nvSpPr>
          <p:spPr>
            <a:xfrm>
              <a:off x="186611" y="167213"/>
              <a:ext cx="3739709" cy="3416033"/>
            </a:xfrm>
            <a:prstGeom prst="rect">
              <a:avLst/>
            </a:prstGeom>
            <a:noFill/>
          </p:spPr>
          <p:txBody>
            <a:bodyPr wrap="square" rtlCol="0">
              <a:spAutoFit/>
            </a:bodyPr>
            <a:lstStyle/>
            <a:p>
              <a:r>
                <a:rPr lang="en-US" sz="2400" b="1">
                  <a:solidFill>
                    <a:srgbClr val="FF0000"/>
                  </a:solidFill>
                </a:rPr>
                <a:t>Un-intended Messages:</a:t>
              </a:r>
            </a:p>
            <a:p>
              <a:endParaRPr lang="en-US" sz="2400">
                <a:solidFill>
                  <a:schemeClr val="bg1"/>
                </a:solidFill>
              </a:endParaRPr>
            </a:p>
            <a:p>
              <a:pPr algn="ctr"/>
              <a:r>
                <a:rPr lang="en-US" sz="2400">
                  <a:solidFill>
                    <a:schemeClr val="bg1"/>
                  </a:solidFill>
                  <a:latin typeface="Lemon" panose="02000000000000000000" pitchFamily="2" charset="0"/>
                </a:rPr>
                <a:t>We’re upping our communication!</a:t>
              </a:r>
            </a:p>
            <a:p>
              <a:pPr algn="ctr"/>
              <a:r>
                <a:rPr lang="en-US" sz="2400">
                  <a:solidFill>
                    <a:schemeClr val="bg1"/>
                  </a:solidFill>
                  <a:latin typeface="Lemon" panose="02000000000000000000" pitchFamily="2" charset="0"/>
                </a:rPr>
                <a:t>So…</a:t>
              </a:r>
            </a:p>
            <a:p>
              <a:pPr algn="ctr"/>
              <a:r>
                <a:rPr lang="en-US" sz="2400">
                  <a:solidFill>
                    <a:schemeClr val="bg1"/>
                  </a:solidFill>
                  <a:latin typeface="Lemon" panose="02000000000000000000" pitchFamily="2" charset="0"/>
                </a:rPr>
                <a:t>Up yours!</a:t>
              </a:r>
            </a:p>
            <a:p>
              <a:pPr algn="ctr"/>
              <a:endParaRPr lang="en-US" sz="2400">
                <a:solidFill>
                  <a:schemeClr val="tx1"/>
                </a:solidFill>
                <a:latin typeface="Lemon" panose="02000000000000000000" pitchFamily="2" charset="0"/>
              </a:endParaRPr>
            </a:p>
            <a:p>
              <a:pPr algn="ctr"/>
              <a:endParaRPr lang="en-US" sz="2400">
                <a:solidFill>
                  <a:schemeClr val="tx1"/>
                </a:solidFill>
                <a:latin typeface="Lemon" panose="02000000000000000000" pitchFamily="2" charset="0"/>
              </a:endParaRPr>
            </a:p>
          </p:txBody>
        </p:sp>
        <p:pic>
          <p:nvPicPr>
            <p:cNvPr id="2054" name="Picture 6" descr="Telecom_words_fliphound.jpg">
              <a:extLst>
                <a:ext uri="{FF2B5EF4-FFF2-40B4-BE49-F238E27FC236}">
                  <a16:creationId xmlns:a16="http://schemas.microsoft.com/office/drawing/2014/main" id="{88090B89-7536-418B-9B32-C8B2E8F21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50" y="1970625"/>
              <a:ext cx="1089815" cy="108981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AutoShape 8" descr="data:image/png;base64,%20iVBORw0KGgoAAAANSUhEUgAAAiUAAAFOCAYAAAEusV15AAAAAXNSR0IArs4c6QAAAARnQU1BAACxjwv8YQUAAAAJcEhZcwAADsMAAA7DAcdvqGQAAOsySURBVHhe7J0HXBbH1of/iF1QEAUsIGAvKPaCDcQSE3uKLVFjSb9J1JiYL2qiyTUaS/pNNLZERWMsUWMFNCpiF8UuTRAFlKJiQ8o3Z3b3bby9UPfht+zObHl3Z2fPnJk5c8YOjID3lx+ktYwAT5TBX0fkb/u4C769BnzQBPhwQQi692yII4dSsJTFJ7FjkvAQiRFRGNHEF5tRDUhLZduudLqSa1HYfCQFa++I4RJITvYTIVGGfL0/n8fI8EQpJ24XOXQzxQWeU54lXSzynHI87j46e1cXQ0XH+cT72hOl36IIcUvJlvc6waGSvdZ9+6Z3FbfMR0oUa18/OzcPLyw9LoYE9rLr8QfXglqi7GHrARRgzNgWJ26pE387A151nMWQksjrydj3kWUJQ4ny04EbcK/pIMYoebltTXRoUINvl6/bgq9zbl3ia00093/wVwwqlleXEsnpWfj9dV++rXm8zkSRDgycugJrBjrDI2g4D4+eG4xq3Z7D+CAnzGL7CNo/bleGxbmFEiU6qyIC7Mvxm0pgv+ERkolwxKKJY13EJGTh5ZeChINF6EFOn8pF+w72PCzdtwTtv1PJA3VcHMUYgd/3nUG5tLsYO6qfGAP893w+ZtS6zBNFkYSNxLUqYUsmKhJEYjm7WX+2pn2q+9/84RxfW4pnkB+7ph/7DS++PUq8/nD/umq54+bls3wtJQgRcVT56akeS2wI2YKgacKLJEb2qq92zPtOF9H5w8N8W2+iqJL1OBseNauIIXVqOlQStywjMSVD3FLHuVoFcUt4WFrcaxT8zY5eNRT7JbJzcvh6JEvckMUT+XbG/cd8TUjHV1L5xLQKWmPoMvUwji3pIYaEnPLLe23EkOlolj47T6TghU5uYqhwoJyyfGqb4qOnFCd4Tgm9nG5yTvno8z/xzecviyHg55UH8PbrAXw7xdkZo9zi2ZYXwq5o/ySIwGbOOH45EQ/tHHA9MRWNPZTVhpNn49CxrbcYKhw+mvMn3n0jwHo55cVBHcQtsASh/158mxJrb9hFxSLR+OYBvu7c3IMnjjGcirzAj63U1Bk3b2hXG6yBIlEsKTv+3hUJ19rqxZ4E5Z7+gS0Vi5QAEfaN+Zqg3OT3OFEMaScnJ0/cioc/z9+qccZhbOIrEsVcEXns/DV8N1X4bCToIaVFleS0THELqFWnPt7+/h/FMZFVPPhaF+UVpYOQAwllnHFo3o8uLPp8/tobjk9f7sy3K6m8BXoj0iKx58hZjPYXZATFP8l+hhf7deNhY+ng10qR2PUb2E7eWPT5/Pz+C0yqRiKYKUYJIfFwr/KMx88nbTeKBK2ShZMC+XryIkGB6tnYia+LIxZ9Pjw7uvkhDIEsDa4j+bGgZNXt3xZrbqVjzd4zPExIWTfmFrDr2DWcuPGQh4sjFuUUgh62woVwBHVXlj4eLGtLiyp0bIPazqjsVFuMKV5884WgYpitp5DkVxV03RqWx9EYQaXWBhXHCTfTMPm1nmKMOkWhp6jKvKTMGFxNrokbt+4IiXLgn18NJkoSS7d6NcWyUAuG9hviepo9GrvkiiHgRHQ+OjUy/3qG6PXcJNjZCS+VHp5+aebfw+F+1VtIlPz7p0zOKdbm2PUsdGmsbEvZHn4Xg/1riSHLORGdhU5tewEPTosxwE+nV4lbQPVKjni11Yv498gZ/Yny7qpbBRpoiCWvuotbDMf24oYSasRxr3BVCLD94WxFzQ1qqNwcQYly9Y4jxvVvJ8YoiTz/L/y8CzY+GcSeKZS5DzDtj5tY/PYQMZKh8duqGEyU5GdNtbaEqV508pxIjF8yEasXbWEli1DCrP/sFbVE0UphJIpIdk4+KjorCwJDiaLIBnprEkznoLetjeUsQRJCIhHoJzwMNTxZSiLTe+j3Etl1rUHF8uzds4TIzmEyS0+CSCgSRa+c9/WCZ5RQgdPGKN5CxmrEVkgQglrz6HOjFjhrUvGxcYlstKBd9c9tTHi+jhgqyJqDyRjXW0XWmIitBS3xw+abeG9EfTGkHbXPxxD6EoSwJEG0EXHhnrhlPQwliIQip4SydR8K6MNIoWkORglaY35fcYzQyKVAOobtl/QSNcT9JuWUwmJ+lFBpnBySicCpTI7pkWX6UUkQDQokiAaKRDGYSwqJmaBEcEZMcibWDGRFvK+yrSZwUaSyFNSohZvCG9NW4ChbU47ZwF6CJsUup1AiLJ8+HJOTQwv0OYVNp/4gEVYimsuviyeCWnIox4wUOgrVMLr0sTWapU9RUSxlSnGA55R/jt4u8pwSm3wXPu7W1UvMITE1TXtOObfpH9To6o6BKkuXVkKvf1lAa6LMZOq6Zq22pqP2fuTSiEqiqFcJw0FmEJm8YbqsoZIo6lVCfzjBMyQekxdYrq2WNLQK2jv3b4lbSiIu3sLgriptElamOAlaufTRgCeKbG2tzoHvJve2I8PircPcgCZa9F2RYQtC8OPHQagnhlUZujIO27oDJ66koNPgLvzYkszfn/S144kihmUYlCiymq/Co3tpfG1XHKytLSWXPYE9LzIsY+f5Oxj2XG+7Aony0aYrOHejoB0H2clqs4YmrGFxTZh7fX2JYooFt5Qo/POJXv4HjyTsKlSCXyP3AguhLZ4Wa6Ht2rSoQgbEX+yIFkPqzNh8vYCBsb7rZT3N5cevOkKDd5TwnEKJ0mjyqzxCumh4yBZ4wkfRzUC2ppTqYRN8eENQ4Np4NEw+g0A/H7zUoiI/xlL6LUrB5IHO3Lzjt3PxwJlQzF0yAp1v3cKyfxPx9qj+/Lg+U1dg0sB27Hcr8ft9mnQJ0c9qoXr0LX6/lPXJ0Phe+lM890Jvfo4q9Cxzd0bjtncPzC6XAI8+DfBN8Dk0Zj+t/HzCPgcC2cLQTGkJupC+fdbA0PVV96v+pvT5aNsvxa3fH4nRfZUvmNA8Xu3zkRKkuEM3fuJyolqCqELxK3ae0LpfShBV6LgbKRkFji9xpc/c9Vcxe3RTMSRgSekzN5hdb5RwPfWcUkQcPH9X3DKe2+m2H0FmZ44Vkz5+WLcLW+eNAVnFkhGoZOumyd9hx/Hd2wN07tfF9FkbsWjeK2JIIJ89gZ2ZOWXjtpN4ZWhHvn3myg18NKyt9XOKh6tg9ShZxapaW1+9fpvHPcm8wxOEqHRqC18bIvFGHDfH+nvTSL7Ovm96LtNGzjOl9ZQET5SUsxd4wBqkP1AOGyFUra2bNhb6o1UNAf3HTkTzOtXEkGHWrVUaKFuDMS91EbeUWPz5SMZ0xnwGmsdWy8/igxWMgXKKaj/znhPXUbG60P5iyeejisbnY15OoYcMX3sAwSHxigfetv8o35YWCW3bxiYIQeanlJjtXv6Fr6UEsQXi58O3zWK1e1uM8i2YpcPXapEVKZG847y4wxPFrW0rHjAVemPjkzezCzgpPomhfbtxS+vo2l6Y/j8arilA+8OZ+r48KFNxbHHF4tLnaYfh7CHVO8oka+uBAcJgBomnLDE0jy1qLly+KW4psThRJL67JgxWKClEJf+Xy7b/DPPl6+t3N4h7mNA2xtraGny1JQ//N9zydzB1dR6WjFe/Tj7s2J9pj9F74BS+nrb1OSwetptvL1m+AtOmTLKzKywzjLavn8TZlYLmaAntJp7EmRXq18nNt2N1HwOP4dgeD1JPwLGKMI45JzcHv0b+gcePyqNK1Ry8034CdpxOx+CAfvoTZeofyeKWOgqLawM2aAv/TsKMsYP5tipTf9qBJa/VFUMqGGHTFn/7CbzqVBZDAjoTxa4Cy0bss1a57sxftmL+GE8xBOSx08qJOo5RiWLoJhOP22PcrtNYM8EHHr4BrLiNR0wkK13eEFRnWySKNgzmFJXr5rNr6dLzpEThH2fcxk080lSolYsMihNYgoSHRLLi1oubYFkCt2mj0WZk5W0li2tKVJ5kehJEFZ4o3q/o7yMmi0VuqagDfxoBaiXraG4CwvSZUb5eVrsmYWcgt6mi8/MZ/n9R2PKV7l7D4oQxgvbk5Qfo2Fz7MGEJtc8HEQW7OvUlyNj52psDizOaCUICVhc8p8RtPMM+oYKWzqqM/vY61s8aKYaULFy7HTOGaOtlNgN9glbPPrWcoue4PId2rKQpKFXy7p/mJZB6TkGMsCpiyHKKHNlQq13g1C1MlmUWSQVSFLQv8UBRQ9ZToaw0G88SpuHAQIxNiedObLRBfT86YaWXrvFJqpB3HW2IOaX4QJmbEoYSQ994HzpGJ6z0KjA8j0GOcVT5tLX2ArrQ1HxbYpSabwQaMkVGFbviYO9mKfQAxmiqhjgXm4hPx3YqmFMkC2uyuN666R8MdHjCt8sSOj8fElQ0kpSGkGgTWqUZMVHChJUI1XNITwhfuwLBJaCh2dqIiSL4NpEIWxKANQN9cOiMM0bp0BNKMwUE7eXEGNSqUXBwQu3qWto/igk2F7TNPRryBNBcyhI8gWVbWhldkPPkf2YP0q/QzhzWUNwyn/zall9DpujhXSDNgl7Tagd4xAo9vnaPCl5j68dBOG7vhswbN7F1UkNUcGiG56vexOG7bnh1Ulc8/zgW0yYGocK1WHzxXhA2hseKZ9oe7gvdvrwY0s8W9hwju/vwhZ5n1chmfD2PrR8fjUWDYUEYbReLI9axLioApWOF67FoPTIIUWdjeVpWdGyGBw08cC/hGU/LF57EYerrQXjF343dZzOT0pKM8u0rVMT1A8Ff8KKnNBjnW4uidMlurQEG1oJMRT2dK6F9l65yW4qMcRiVUch8ncYpHA+LwFtsfZuFj1/KxnEen4Ly9tl461JdbEproTB1f+23c8J567P5ubSfwnQeHU/XoONvU5hfR/uIlqJiV7wdvy9pofukZ+D3fakq+oVVVdt/LvG+eGZBaP/JePOcBv0YmsDP10Vu7SY8jftTGl+sw489XqcO7CmN67TAXyyNb7F7Xxel2x6bzolO0e/GU73oURnHoYq+G9UGmf5TRlk/e5QYYxjq6bHWMCpLkIoeSlhtTpB0cfr4MbTxUBZZMakP0dSvoCXO1B+3Y+Fw7a74VYueJQdTMWN0wQE5DxMuqDmy1zZNgjZo6oTRrZTGK6dYxu3SrWB6v/HNX/hpjPC+dRY9FV41zhaDepiM6WUiJuvorSLDW208N+uYuFX0WOJ1T1smIZa8Oxj7LgojNwl7lwZ8UeXrXTFaMwlRzbOgCeuGxdREugKJoex+ow4icG0c296KPlMPcI+EtK2JtkxC/PrRi4hMYB+LOM2EhFpGYZIFSovXggSLCSc1YFMmkLxmBGtx9ETwRm/GfBUXi/QCZunwPdjAtfi4IlHtmaS+bLpv/pGIa32QVKXlqcpAiGdiXL+WLmIMkyJpN/iiyicDG/LjMuOUiRqdlKa4piYjpwUI86H0Yffr2xthY73Z9jCELgkQ5jRh25pI18on230R6f78PAsq82bXerJz8rR6YzVE5w8O4/i3yqk7NLF0Kg9LMVTrWbI1FlOH+Ygh41i++wYmP6cuNbRRVLUe1UFxEiRRZk1oZlmt56X/njQrkxDWqGc9eKzbg7ataVLP+BFJEu1qV4CdvXISnpIIz7/WHjyoD80pXjRRnfLFllyKScLdO6no2aWtGCOg6YpdE3Ncs3/zwy589N5AMaQba43gMhXVwZMSNG3NqFGd4VK9Kl7v07RktKNojjBTXUxlq3itd59vhc/HB/Lt7o2s28BGw/mkqXZo2f3TGMU2TbtjrYGghYlaRknZtRQp4nZhs2HrCb7WJ02kWkhi1AGdtSlN6OVItHCtgB/ee14MKalY3p4fV9uxAjo0rKW4F21kPzOh2CvgFs98D7Gmovrchnh5iGFHbGoZxW1gXxTuDG4CNOPFspmC4w9t0EjEKUt2YN75RGG9Pwt29V3x4f/2iUdoh2YNUuVS6jM+YvHd73eKMYKNJMXRcufBM5yKuYuRwzqJewtSsYJx/UCc1AxuzJrAMgw5UwmcSm6yCwdTRmbaaZR3DtfP8GJQFXUd5WwwUtqOsmlmUdVR/tp3FD//h33hUayunxKLcbucuYWQ5kOu3nYAz00YLs7IFo9EeCn8BGhLkKjrCXh/kFBzomqsVJ03JvFsoaNMn70Ri+aqO2TQRlHpKNrQq6NM/P5soUiUfUdOctHIMwnhS/OXDueZhKB9tOTkCrPFOVWrJGYSQplJVFm1Phx/7jnCz6NMIrVzqBotStdVncBNxjgKKLPWmbpWP/26d9T7df95IIrvL28v3B6fR8QAE0b74+UB3RXX1WbVSo1WtN/dpezZMlqKWkZZsWqh2VMymgO9NNUMM2HhVh6maRpVefm5HopjNRdtSPukMRpfrTvEwwkPCnwXMjr44hOVKaEYxSLl6CX+b8clvDq4N6pXKQ/nqiYojHqgiQ3f+SYEXduXjNGgRcXCHwQfBqpUraI+I7fVM4qhWWh1NbZJvpnuP85BxiPLWl4Dm1VEtWvCmOMRg3QMqiyjZD3bqtDVpGXPT6MLxN3JUq/acx27NIyOU2XwzPPYPr+1GDINQ3OimDNDlzanHdqw1gi/rCe5qFbJXmsNavnZdZjcc4kY0k3+g1PYeToD1R/HkwcV81tm1xwF938ROCcSk483ZIsLEuPvI/j4fT4LYaJje2Hfrzd0D5WmeL64KLbpvOBHbGHXVu5vj7/OFHTkmnD3ieIc1WO3/ziBr8PZEvir8jpTftHusVYb43+MYc8n3rvKMnhAf3HbBQkOyvinz4r+W5vzZwK/F4fanWBXXbiv3ZHqNbzJbccIw9xVlr/37C0QRw55VDFboqhNW0ktpatiMX6gMw650WjqMMzdlcEHwCsmIaQb0IQS2UjU5gAV0eWIRRc6HbSoIEmUNUftTDJcMmb6zFNXHohb2jHFX1Lu7Vz8bu+GCa53cedeNp4L6sfjgxevRH5rJ6zYk4EvFvVBdzthaqyIYwdQQaVrun0NFwzbCmx7W31Qtio09liSKBZnFPI/QMYxCPIDOe+ZG5KJ2YgHy9vsIJY5xgrT35w6qT5hw9XEhxgzvGBzui6MySjkz2VsyhaMY5l0zcD2SHDLgL/KhGtvL96G13vqrxpfSnoM+9x85Di4Wz2jGMIqRY/mx6ftAzUS1YyiVvTERcTB1EZmavwixzeUGWhbckXgz9b+Y0co2jM6NHNUW8b0lYY0C6KxgDWZaOhETd/GQOd7pURiXHI7nknmwgueKRnsGkrRW7myfYH70FyaeFbFmH5F0ZFhJVSKD0syiSZmS5Sf9yajmzjpryGowaxTvYLdjWHRzkZPrnXuyjmM61Vw2vrIFP1FiSqNaiTCgWUWfUhFT/Ttx8gqZ/zgNT+3gjMfmYq1lFlrobPoIf9lsa+8ZNG8nSM/v4gNn7cUQ6Zj6TzClmKLWo+xFFZGMbZPSWfR4+3pbPHkrpRJXvzmklBWskVRc4hX1mw0l99ClC4XizKTqPLl1gyTaj03qAYmIcbR0ofV/Ggdzp6fb2tLB32w/X0+F66ReEK9JkjL15+f4+tw6V5UOJtch50j1IRUF6lGlM+e4QY7L/FEeR7W57VMvXpcv6a4YRkVKyjN/hST1eqZmDb9oeG+nMLGw62m8t61wnQgla8y44H2RkLJPZQ/e36+bcYEvaGLhWtw42kNPln8Ol/7a5EQbRrV0WpYLWHHnqEBO8+jj+GOG3WJMlG3wY45cGV0KnlZiecW/MFMTeHeV0QFlWpMpY11+5O5Ys0XpkhTjZCed/75fNFD3Qq+bwNb6APWV9BcSXgkbrHzFrH0Y+eEh7KFrYND45HITj7CtvkwDR3Qfn4eHceOF4ZviGFxeMfXa1fijWkrxTO0o6ajWAvtPhOp9qG9ampVX4oWotmOMp+9WJrhlqCxSP5jA9iL3qKQNpK9i1r1mEQ8gzIE1QDJHZFe7zti7USrjiJey2hUajq6/D4SG0IzMbKP+j1J/iAlrNKOYghqlTWWsC+s51fWUlSVWXOf4X+sRrjpqFLv0kejOg5Y9qYwclBbRpm2Jg5nY40bjjqokxs+fF7oMyPSs3KYvmj87Bia76FQMkpJxVCtx5YU++rxsGlLtN5djXL6m5xLI49RFVWg1A0KFXodmsaqRUhWvgNy79/G1mWLhIwiOXK7vXEQ8MoOKIVX2aMoZ6qml8BfSDGBnNrVdKiKN4e2Us8ouBnGqsjq7hAJ8iiqCWnvig4/DXZFGFc+F0fkjKJENaNotKMUzCS60JVJZEon6hlFRkYHahnldkQYTonbMjKqqOsoMrKOokIBZbZXr17lAXUPP66uLeXMI8PZtOnlXLve7y9/heWWt8Q4GRk1Dnw3KcAucNrKB461PYqmGVKm2FPBvrYPzyRvjejtMKKrMOB6cxowAnGAizdObD+GToOF+caHrozDttddsTkiFdKxJ9ixnVzI3SR5H3qIoQuiWMGVhYNwY2VsCveozI+LiEMnds6HbP/Sj8VBWNeigCa+7DeEWeoS/btihIvSi1ESW6h7cNiCgrPYyRQeikyiTZLkw4G96CwxZD4zmwPzL4vbw1pj/tbzQkCmRECZRGe7iTUyCCFlEELOICWTQtdJpCIISGWL0ufIhxEPsbRrNb6eztbH2BqXo+BRK0stoxUnaEKCzddcuf1J3KFYjJ3kC4/wEFZEBzFJ/JB9aNWMLi4fpt3Kr+ZS1+iaME3OMHxhFGY2S2W/10fRb0h11qkRWVjc1QHT2HpqFwds/iYE+UP6wP9aGP57ybSKa7X8yjVlxbWYYGomKSx4Jhn8yercze91LFDsZDwFnNUHrcvYkEV7YjB9QPGbv2jU+me6dRIZGQk5k8gYxKjixtipTxwql8eWdwW3DVtO38YvB4wb5vmCX138J8iwa+/C5Ivt1xF+zTg/r/97rTUaupruqVoVc4ubjzZdwbkb+p0TtmngjG9eaiaGTIOKG4OZ5MIjZ/g1qsNN9mclOyFsrBffRpAX/FPikRhF43H8FBbmkqN+Ph1L1AGE+waw4yIRzo4jp/xrp25B7MBAjCdL87Ur4N+3PZ/SXJuD/6JEdToZGjpxJCSe3b8XwJ59ze7TGLdYGFAvoev+P9x4FfPffB6VM/S70dCVSezrtMC0H7Zi4Yvq/uclyqelIrxVb3RlaZzE0pHID43EvPwGLI2dYbd+JboGtUNOTkWtI/7m7U7AxEFdUDdH+zDXAplkTxgwQLRFkjLJ28HX4FDFeL/sC4cKrbEztsXxtbFI5xUXrHH/684/wrgBSue9+j4EbZlENaPO/HU35g0qKG2Nvc8FQ7wLZJJ/b1dCn/bK39R2fyZJEmNRkyQmUJwliTFo3v+dSp6o41KwZUHXc2pmEm2/v/f4VfTxUB8haex9Pku6pJZJHjs1hGPVgtVXzfszq3ZDxQrNQUO2r5MXRfJtTa4lZYmj3raw44X5auhYYbTbFmEEGitqKJ7mXqdRgMUOVlRKoxXpPmktjGA8wL1K823yKq3FvYY9e3GUQegYVagZi16qanNWSiWldLiR8hgp955qffH0m/07N8V9R8slLhVhmRG7xJBwX0T42pXC/Wm0t6lJkgr1WvIJmgidkoQlHlQczGiiKUmoPNfmBJgTxRJYHE9bLCUJ+aMXy3lt9GEZJJTpaITq/X+2PR5fv6l9Rgxy41EuVenUh2bwosmZVCUJZTJdrWpTST8ZodRP6D7D162Eh1s7fAkvfIYwJjF8MDevBmKZ/tCwbnvkt26An1vcVkgSXVPJEekPHqP6A2URZl47iZ4Mog2dGYQwY8B1oaIngxBSBtHky8FemPpdwenVIqNvq2UQQnP2LiKXZbgHj9hXqsHqLSFqGUTCf8zrvFKwjFUGjjApcAROWNbXmw9OXzbND8v7qk+AMLW3K974puC0fntPXFXLIBIqmeSwQoroghcTVHywbRKltJAo5rUdPUjH0Ll8ajhW1Bg7s0Vxge6dnkFIA8MsfKkpdu1Xzqn3TfBBtKqqv6qqSpXMGOxhOohEbNRpjO1i2OHP6L7DMaqPl05JJPHTmJb4bdN+MQRM+2kn+tTX7hHCoOJK07EO7tZcjDWMZnFjLMWyuDEBXfef/vAZ5u2MwdJX9LdT6KoCz2VV1FnPeep86cbeJ83zp+0aNAvqqqO38eVQ7TOeGlW70cXB83fRu3XRGA6XNEgPNPRl68okhYE+r0nm6SQiTevLHcfGYiiDFHfMyiQ0UWOdmsqJkQuTnSesM58YzVxaGPyY1QA/7NE9I3pJwORMcjv9CRyrWGfyAXPwbWCdefpOR5s3Vb2pvOtwA+8NsO7cgoWN3XMf/547ffwLBTLLo+w8VK1YMA+lZz5ETSfLOrMswVq/36lBNT5DRnFhx7+nMaiXiR6QrIQ+neR/OxNKhj2J6qwMP/+5V7EdE0NOzk2HznWoUpGvNecFlClIicgkBG9rYWtVDwcVzZhAmzKGKgNbu/L5Aa2JlIm1LQFsKWkUq0xyIzFN3CoId2cubqsSvOUE9oZd1LqoQvMG0kuS+poo0wlk4pFXG2zeZ5zNjOlkIjy/YP9WscJA9Ustk0ycMEPcKhoaeLiIWwWhl0pzEFOLp2qn4qjhndA/sKXWRfp6CWkSSPKfT1CmE3DCTF9Kpzx416pi0C25KZAbTrq+v53wmxr9ZjZD9bkNceHyTYNVdLVM8p//LBS3CpekZMPN1fRSPXwDMIqtpRdtCvVda2LfRe2S6v2f92B4P394p19HYiXrZZKw6X5qGaM4tpe0aq4+n6I21DLJ998XjSQZ1rk+dhw8KYYK8sX6o3ySas3Fo4H+bvPjlxPx9nfKialpBlLNySN//OcChgR25tthefXhfE/3XDKmkhhyAFOmrsDktYJ5QWFJEmkiTHNoWtsZVa+dEUMCRV4FVhWLExf9jTEv9BRDlkHT3EsTQH3y2z4+la0q9Lu7zqeickXjre6MRZ+op4xyQMsLLMoqsD4KVIELWyehxAxeKxgjBbL1iulDsHGXsudUgo6Tli+XbVFshxzR7qOpe6PqPIPw67Ll60n9EBcXK+4VoC/NFhmEkL5kbYu2DFLcKSgqCgl6ycSosYICGSauf506mClT6jYXhLYqcFMtii5dt2J5Qa+gY6Xjmz3XHjXLq8xAIWM0RZJJpAwioend8T/DuqBCttBsTto3oasKrIrqdZVVXAE6lyzs/OoVTZ9TSUYtk9AM5oUBzSguQPavWzCZ27iyKiqZM4o8QFW+lrRvoTqpH1Ul1YOGP9A0b+z6qmw5bt2Gs7KAMpMkhxWaTkKzib/7Pb1QmvNvOJYvIZNIVq0VzRmp7NbUF6g6KSEVPZq82N+fV2cFhOv5q8xzs+VkEnzqKz0ZyBiHMpO4BxaaJCGoXeLNb3cgeBGTIqJlOkEZRJNX5m7Emr1nFEtYbh6i2bp2nYJ1fKrOfrmBWk8z+Syh0nWpjcTJUZBOMqZR5FXgPUfOYuEkYUSYtgxiLrE3UzEpSDAatuZ1bUVxqgI/yHoCRwdBdytQBU7ZtVTcKjwGdG/LG7Ss/SKpWKHipSRkkKImPkF9zLOUQSTUMonbwA/FrcKlRUPlDFvOVcujupWMmuTixTAHDl+Gl6d+W+WC5YkNSb3zAJFR+msXbT0d8YeZk/mRmAw7dBmPn2QjJo7cbclo8jTnHmpXv8ybC2iZN7mbYpuWR7nbxCOVWD2TbNiqe3JI19qO8POlSe+188OyEF48DKmlfTZNQ5CYDOzZHLUSotChZV0xVkaV51p5wbduNzFUkBdaTuCZRRW72q618v5c9VWBDspnefaoUK7gYJ30LEDsEpGxItsv2WNwC9tOl3svLxNDXlA2cyy6IojssfgaC++PwZJOysxzcNcyvl52oWkTyiS5qdF7CkiUjMd2cK5SsN/yVtpT1HXRMyBHxiwWbkvEjKF6B8UazSfrU/D1aDcxpIFjO/ZPv9HC3st/oH99YdDX4O8e+pTKTJL1OA8OVQpV3bIYa2WSB/atuEuJk0xKdKynXS/bExuGmIyCY5CJFxoFoUEN5X1YlklobtuUSCSmZoBUUX9fb0xedAY+/YfDa+8KwK8PRrnFYXJKW/SvkIgX26nbafx2KA+TnlfvvuemfmTJJYbUUJkbVyK7ih8GzFjN+36oFVZpbSYgzf+r2KflGjphz0ddAdTSS627avcUFY/AVaH8d2lf8wePUROWDVO1RibJd2ivZvWe9TgbDjlRYsg8LMokU/8wfv697Jw8/DhBXZFMftZUYe9hFNpecIFJmKnvR4+nAhMzCSFlMGMni9bG0+x8VKqoX8SblEnsHYV1rspsrPompNZzb6evPED7ZuL1tGC5JGGQ6jOXnNpEbka8uw/2Jzujb3/hiybbUSKZabvuFdS7/22TSQxgRiYxGgPXPsVehj42HEnFyO7G9St16NgR+fnVcPrUQR6u59MedVwc+TT0c8+eRox7ICYlH8Coaa9zyUIuJVzsbvNjJdp36M3P76AngxBWySTGoC+TkKejeUuGYxYrGuZN8MEhBGD/qhVYw7bH7WVVsVuU+D4I+0LLKLgSlEkMYWlxs/64HUYHkVKqzrSfd2Dxq+Y3B1hNkpBnwrBdoRjPymgqu8mPhydiMS65HffWSJnkZozSimzV7tuY9e4gq0sS6sxrOHAEYnZtxuSBfRDv5qWQZsSpk8KXZ4gdR+/ii/dfFENGUsSZhJj2x00sfnuIGGKS/JetmD9Gd7uUMRTIJN79fkHcvjf5TnMkiaqCR0bAHkEBXMlLrlfLYHFDGYsU4O5CEEciT2PUdBVjJCMyiUHMlCTkwMaTfQjjdmUg7GNnBEeR3kM6ior+UwwyCTHnzwR8MXEYdh8OxXN+po8q0KRAJgmNAPp05fuMziQFNH8V6MumGkBh6CSkYNJLBJNgfZnU3X+GFVXtBEmmwMxMYhTFJJMQXd88jYhfTLx/HVAmUStmJs35RdwyHqXkIAuzFWoDpzTNEnVBGc1SqAYStiSA/+bMsWTbOlw9g5QhKlbQX5MyFbN1krBoZ9R0rCLG6ufclXMY16u2GBL4eW8yuvkVVLS0QR4LO9Ur6Jdkyq9xeHuoLjmmzrmYWxinu8uiAH+dqYRG9XSPKFTl9z0RWDLOMrfn1pQkfT6IROi36m1G5mKW4krE334CrzoFDYp/+fsW3hxiWcfa+sMpGN1DR5NyKcZameSvA6l4McB6JpoFipuPjBwzTRlk7/F0MaTE0gxClMUMYir9p+o2CjeUQeav1d4crw+1TPKNqLQaw9OcPHFLprCpUKGA4Deacc+5i1vGo/Zr3v2sNL0q1QzEZX68uB3vgsA57Atga9X9fCmOsPsK/NWer8NV75UW6VlU94msP5yqdmy+6raDcltaXlp0RTyzIGO+YzVCdkyCxnk7f57A1/Tb0j3SsvBvmihXBZX94eI16noxxYyOZ8/QR3wGusdzKbpLAbVMErdPmkTReigas3y9hNpOcfcCrQJ17lHVmlRj6rtRID0LQ1NtTkpX95ykWs/Q5nKqYgV9pprC6/Fk54WL6qGq33f6bdWhJimZBb028WcIZc/ArrEhVP0ZQsVnoNtyq6m7eV5DkpheBS7tSD3Lejv3CgF6yYQu32b68OgjPMPIPuY9g1omefELobVVRoCc5lDbD625Za5KWBorFLhIfYRgaUQtk/xlRmOaPhIhTGNCjWW0JvsTya88j+NHFV/Iac5yJpJpzXtAVMK0TUVO2HTlCEEF9Jzseflzrl3JGxrpeSnuCKUDQ/LTn6M5b4gWEkO3IpwVGbTQeVR8UPFD23wJ1T6NXZ9p7PfZsQns2Pk05DU/k4eFbXY+Oy9w0VkE/hFXYPoSVcxqJyG2h9/FYH8dpvikGOmA5o1R6/MgLGzStgniM5C0mMx0uvj+E/EJDuDouVhg7AjMWpuJeWPJQEoU4eIzfMOUx5HuOayY0pJ5RGgmie5UbLCXNebv41j3fiOt7SRjvruOdZ+NFEN0LwdYxtQ9S8i0Hzdj8TiVtFV5D0dYLugulVXsd78+dwY9xgxXFGPauk6IAu0ktoKkiDTcskAGKe7Ubc87GnuSXzUmPfzHTsTqRfG8yV+RQTTQl0EInkEIE5V4fRnEEIoMQrDf/WSsMoMYolAyidCvYlw/TnFDqj1ItRjqm1quUqOwJVlPrOeayxJsUtxM+SUa0bezxJB+Rveog0lBxa+V9cVvLiE9y7iXtHh8I7T1VvZo8zYUIwn7QshwuprlzbmWBLWD6FE11Pj7E184VinoVNDsvhtCr04iYzLW7OCzJoWmk8iUbORMImMQu5Z9x+Y1ad2ugJ7rWP4pyuXpLpPTsyqjpoPsqM5apOXVhEu5gj3rRc2dmoEN7QbM+D33vaF9C0iUxzl5qKLHwf+Ziwlo19IyI1sZJbtPnsdzHVuLoeLDqvAUdZ3k+W7GzyQuU3ZQyyT/HFUfwEP8dfgoBnZ1x6LwZL6Wls8mdUINlbC05OTJdialDbVMcmphQUnSq43QKqjaJc3daTK0WZfeviu7nyptqGSSOHSYUVCSaKdou81lCheVTKJ/xgeZsovJiit19VNPLu+0WxuP4CjaPlDsu/1lzMeg4qoJ9YJSTy7vtBvrhVG+tB2A4tegLGMt1DKJMZAUoW5/kiS0BFtnLmeZYoxaJjllxLgbkiLU7U+ShJZR8jCZUo9Ki2scCyqVV6nFNf1BFnLzjZ9GvXb1uuKWjCmUkBZX7bWbmo4O/MUbu8iUPkzWSWTKHrz3t1evOQVGCLm6tjTWqEmmFLNp08u5PJMETlv5wLG2hwkeZWRkZGSAnOwnqFKlts9fH3WJU1NLxvZsKG4pyYcbZg4zrarbi12Hega3ftwVXmx767CCirt0jD68enZl57LzPw5iazd+L3ybLb3EY1TRdv/Gkl9b/J1J5l9DRqZsIrgrUtNM6GM8Alcs7SpMorY5DehyLQrHmvgCf4dgxOuCG5OhC6Kw7eMuGLo9Fa/ePY8jzbuyc1j89oc8vPYOCZLW+HA7MKrZQySy64zo6sr3f9qsGhKPRADdW2NEk2oYtiCCf8TEie1R+O9dB2x73ZXH58MBr07qAo/wEHQa3JX9bixe7fkQf1x2Y8coK+5JEcewCL5Y6pIKNBHOpWuewEP8d2UqPq0Vw8//9lo1fNBEPInto/vZNpiOD+HChI6bf1kQSn/cqcafJbF7EF5KE68vpsvQlXH8HpNQDcdWhvDnlZEpiwiaiQfTTPzi5GqOjIyM2agKE7n1VUYvlFnKGg/TkuRGZQM8zFSq49mVKz2lNR8w7N1tyKeVqtWoSNulEaryHLd3wwt9PXDfwQMZNzJZNa0ZfNJT4DW0NZ5/nIKbLbrirao30aM2S5QeQbhxJRYzm4OHaR+d65xYCaMbZCjCrRNvwrl/V3bsTfGXSh95uTkoZ2+dGXlVobTVTHtat2nXDAl60v7IXTrXASOHtsfDBh42Sftnj7NQsapjgfGL1mILy4/Jrt7sOePwCXvOw3fd8KrrQ7Su5oDP36V8mYoGQ1rjhSepuNm8C95ySMLNZl3g174pe146xw7da9vxfZQ2NZMobTJxmH3fn7C0eYWlzSPP+uz6tsuXOU+foELlqjx/VM/N+yoqdNUTnmCDZ67Me76dl52xbtzIqaue4X4ypYibmdmo71RqyxmtHI3ORJeGzihnJyso2iBnaldTH6GZW1Wk3nuC0/e86m6d2uK2IEw+WZ27+b2ORouHDKbUOFcSAzKlmuNx99HZW8tUZqWYRXti8GH/hrC3mW5S8tl5/g5eaF0b5xPvY/7hKnKbiYyMjPWQhYmMjIxVsIow+TrkNsrXbcGX42FXFNuqy1uLInBcJay6XT6tKl9/w879Jk3Yt4mtKe5YmmDbIbHvwh3leXScvXJbsdhno9+iFGVYvL600PVvX0phx0SwdTY/Xtr3y0HuY15GB5NWX1BLS9XlbZaex+oow2rv2IjlvqM3nuaa5/1mxl9XkZD+WAwVLvsvpuGHUPPyzeozD/mzbyrXvEB6vL2Y0lMlnuVje5X9J9hy+3Iq+rN0v8XysT3Lx+NWRolXNo131l/Cgye5Ysg8rNJmcuGRM/waWeZriyac0TWfSM6tS+IW8Npv57B+9igxZC7k0V+7/S0NhN433YQ5xko5mm0m66KeYFx/42bgNIfTx4+hjYfxbTRzdydi7sT+Ykhg9ZYQjO1i/khCY9tMPtt2HV+rzOZNTP3xbywc3lgMGeZOJQ/UcdE9GZF+4pGf76U2/83v+85gVMvKRs+Js+zEPbw9VJnfsx5n4+ix4whsqn8W02LdZlK4ExOZNjmATPEi62kuTt9z5KWzpiAhxg8P4vs+3KB7ejtL+HhLDL++piAhlrw7hO/7KTzNaLfu5qMuSIwl5d5TxOW58vtUFSSEQ5WK6BfQQ0jbnTFirHHoFCbRy8egQr2WiBbDlkBzBNGkVPOZBkYlv+AG5QDbwzQEMd4UFDOoiOfSHEXBi1YgnF0zcC359RfmEqJjpAmxaBIKmmdI+O0tfE1zGfGJshZt4ftp2hkZw/B0Y/RRpC25ttnCt4MpzNKT3NvQfFGU/rQvcFGkcDw7l+Jpm+LCxXczhYUNfXz7WHXisXMjOHn7onNzw96Vfpg6nH8UC0JuiTHmk82qXyGJ9vx6i98dJMbq5v2XeqACOzY+3w3Jmdymq8jZePI27Os0R73mbdG4vuHpI+ZOGcSfdwYTnsYIRj3VnMNMmLyJZ0kXhaAKtqjm6OPnFbv5+veQRDRoXA0b547hYVtAQubFloKKvP9sKjZ92pFvl1UKu5ozZ+k2uFVXZq5NR27h/SE+uIXKBUrRYFYojAwajjeYMBpHw7vWbsasM+DzmS5YF49PxqhroNMWb0VDJ/U59Nv3aI8NadUQdygW/WoJRl5HozPQtZEzktOfIOtJLuxq2GPJf4bxfRIkFOeSZsC2Z7HCa97uM4huG4BG7k7wSblX4Lc/+H47mlSrIIaAI0ww+rdwwfBh3Xk1Jzw/HgkXGuC3VSuxaoIPjiQ744Z7G3jvW4Vufb0xL8UPs93P4UZ+Pg6hN0LXHGRXicWq53zg0cebfYRxmJ/fG9Wjj6NchtKh7m97b+Crcc3xsJozXuwtDLilif3m5vVG7J4t8BkwHBPK3UBC5Bn4+7XHvMjTiHYNwJqxzqjPnfYK2k92Ti4W/roLF67fw9oZ7bRWc3QKk+iww9gV0wBNJntigBgnYY4wodKIPAmTluIJJySwl5HA1p5BNKeZfvS1mVCGYiKAXVNlZkO6Zko8KynZS2O/ER+ZCS8/+i22sFIUQX6Yy4TG7IHtkZB8mmWGPtyjIEHCRLXN5M0fzuGX99qIobKHLmFCH5OHL8uYUbEsDTN4Gq5xz1SkZ0P2Uc1m6a36nmnagvEsfVcNdAbNV3eUhSmOjvFn74Qw1Gby4YarTONQ/7D1QRMRpsZdRIs6xrdL6Goz2XjiNkYP6WNS1WLWr9sxZ1AjMVQQy9pMCmKozWTGlmhWFRsshgwTnZSGyvcS4O4kfPCdPzyM40t7mChMWDWn+eeRZmomrFpDAoNtJbCqh2dQAGaxTEQO/CShQigEzNoD8B+re9JCUxtg6XoQr2dIUGkiCxN1rK2ZqL5/bRjbAPtjaALef3WAoFprYXv4RfTxzEcle9ObBQ01wFKbwyNHT1ZV0N5ISY2Y58+eRievGmKMbgwJkyms+k5VjIA2zvgtpS3szoYhZNFEncLC2AZYag/5YvIgncd9t+kI3u5Ws8B+fcJEZ0rv2kH14peEgMk4cX/BlGlGMUFCa2kCUNWMJG1LgoTaPaj+bCl0Pbq26m/JFC6kuRAkPFSx1jt5t48nclkhczXyJG6nKecRfe/bbbzwGehtZ5YgMQa3GpXgXS6F/87P25SucA+ciUFGbBQqZ0QbJUiMYdn0iVjOltF9hzPt2Ruhi3ULElOY/UJD5N6+hJADh/HgkbJNZ+qP2/lzveNfUJAYgh9uadcwNYxVrlUPNR2riDHWY3PoKaYmqjss+mx7PKsrtxVD1mPfyWt4t7sLKqpkQlkzUddMYlIf4uojB3i6Wr/37bftEfh2ZDMxZBq/7IrHGwOFNgxLKUxz+mWHEuHbshkcq1g+/omqdNWf3UUnb9MF2ex1V/DF6GYGBYhZ1Rx9aAoTU9gSfgvxKY8xdXjheDTr9MEhhH3dDQ6VzRv5KgsTdWFiChGX07E5PBmLJrUQY2zH8t03MOm5BiVOmBQX5gZfxayRTUuWMPloxSV8M9H2mUuiy9TDOLakhxgyHWsJk7T72fi/NZdxOvqeGFP4VCpfDpMHNMC4vsZPWmOJMCF2nkjBC51sO8MFdV9K5KZcR37uMzFkHrIw0U2RC5MHj3OYGmd9nxjGUByEyU874/DOC8Vn9jtT7kcWJmUDqwmTfjNW5lWu4mB00jk6VoWdCTMIZ2fnomJF7oep0Ll4MgktO9YTQ6YTd+UuvJsZNvDRR1E+vzayHjyGg5HtW0+e5qByJfMLgoy7j+Bcq6oYsh3WeE8SmfcewKkGCVDb27AWF5LiMlDP21kM6Ub6nh4+fopqVSoh+1kO7KvVaRL8QdfrXIA89/HvudPHv2C0ZvIoOw9VKxp9ONIzH6Kmk/qAvcLio8//xDefvyyGTOfnlQfw9uu6u60lcnLzcPXadfTwbSDG6Icay27ez4NPfVcxxvYcOBGFea/1FEPAH/sj4VbXA+X19HpcT0xFYw/z7/Hk2Th0bGt7rey/S3fi0w9fEEOWsePf03ihZ3uDpXRpYuO2k3h5SEeDz/zRHPY9ffEyzly5gXbNGuDGrTvYdeax/q5hGdPYGXYM7zV6jKnbUuASn4KHtDSqAxe2XI5/iqk/74KfYwp+iq/C4qtgQIOHqJD7UDzbtqzfeQiBzZzVBAnxal8/9GvpghauFZCcZnmXvC1Ztmkftu0/ih/X7+ZrzaV5q5pa46XzVm0JFa8kYytkYWKAO3eMmxQ1Of0B1tyqgXG+eQhjWko0LXvPIIwt2bnpGNe/LdZE5qF7biyLj+Xb52KSxbNtQ8TpKC5EfptecECaKu41HTDa35sfu//oOTG2ePFcp8b4/r3n0aWFB1+rLh81f4qLccn4TiOeloHsPIofE1R2e+QKC93C5GywuFG2ePwkGz8sC0HYocs8POdj/R+ihHtNR24ZasrSpqE7P5eqgeZAVTBNqLpVs/wTLhj+b0xPPqhRGMQoDHCkQXpkHEhGZZPZOnBtPBL5GAxhOML813vzc//743Z+/e07z/J16p0HfH9xhEzzySiyDNVKrM6FS0kWV+vkNhMNYuJS0dDb9DYCUqWpJCQk688Etwz4+7blQwvWrt2C/WgHnAlVWAOvYVqLRwPz2xPOXXuGDwe7YsiCKLw/pL4YK5D1+Ck8HfNNHoA5bsEWjBsSgOZ1qiGhRkV0ZnGXbz/E7XvZ+OyrrVzYGsuE0f7s+Gc4fPQ6kpKVg8/M4YNJnbgAXrjhMGaMFHrnaOTxpHbtgb5eiN8fBq8UJlimBuLwujCMZXK6PhMyf7A0fpWdt/fEdcxeegDPyBt6CeWXr/xRr6YP3l0Ri4TT4dyxs6VQXn9rQoDRgkRfm4lOYZKyayl21vkQHdoCmgpiaRUmdzMf4HJMInq0N90OZmvocfzwjuaQSP2M+eovTBzRRwyZDmkhy4ND8dbYvmKMdg4dO4vPxweKIe18sS5c63MXlwbYxBtxBYSJMfyuIkwqVjeut6csNsDq5gmaZDxBva7eXPNo/8qvpjbA3sGnm27j6PczICjipZuo6wno3qg6Xu7iiTlj/Lmav3H3EXGvcQzr0xlhVzJMWswVJJkPHjGtI483nm768mV+v1v2aY6CUdKzS1vh9xb9LcYIJKRmYn14HN9njgAtSoIXUxUvE+GsdCYNhapuVJWbf558q9C27JvGOlTGs8Z1EH/3CeLYoo8yXc3Zc+QsFk6iEjsewSFOCNu1GbMn+GBuSlvE7DrLqiMBmLBwK14d3Fs4wQBrd/wLh8pKnxX6SGQf8ntjBooh44i9mYqR/t7cGxZB4iMhCli+ShiRTXy17hC6tvfl27o4GnkF3fyMGwNTXDSTnWERvI0p/EIC/FuR4wLjoEZuOi/mVjp6d2VVIiOQNRPdmFnNCYPbwEBQ235pq+b8uecIfvnAsLcsVT79bT+CuncQQwXhbSa9qyJwrzPW+LGPnCKD/Li/jiMh8Vi+KxRhH7fH5CgvjA8C97dCPTrGtJnQx//ZSHXHQIbYdewayju66LUhMYaSYmcyffZGfD37JZS3wuxwsjDRjRl2JnfgVicFEyeUrmoOVQWoSkCChBpJybWg0MsRKYTZEr5WcDMYTE6UGPMpji3/ndSXn3v3tvYpF28kZ+CVLSmo/fAKpodfwfe0fLEB09myLfwYateohld+uYL74XtY/B6+/Tc7Rh9/hx3nvykJEnKBSNoI3Q8t1EtD9z0/inpkmLZD+9hCPTQDuzTh1SCqDlG1qCxgDUEiYz66NZOzF5CMVkApaYCNi4vFxOeMU3MNQdarR2PuwclRMBP/e1ck8is8UvTmGIu23pyF3+/CW68HYv/R0/jxP9ax6CS+23EOvo2Nrx5IlCTNZNHcV8SQZciaiW7MsoB1Y0Lk++9nFBAkJRVvbx/e0PjJb/vEGIHJrBTnDXZszUv9KKHhjuKp5Fdt1jx8Pp77brmU+kwhSIghAwWXgwKCJSldU9IcpLCkUdA1SYvQxoz/DISjQ2UM7+fP7/fNb3eIe9RR3B+7X0GrUnFbKZL+4LGigdUcQSIjYwo6hUnKWWDFqoW8zaQ00a97R/5xTRJ7NpaP9cK8JX0wuY3goxS+AfxDny36hCXPYIv+DOfnPKtYQ2cbxG2mrQgIToOoQXR5kBM8RN+mFCY/p3xhYXICcDUxje/Tx8sDuvPfnvFbmBgj2LEEIg7jEQ/PFGfeNtM9yIsLF+L45UTsOp+KyKQncHcpzClEZMoyxtdVShmjX+jJP9K3v/+HfdxeGOUrfODSh05LufOH+DHtWhvuNn3rlX78WFMWfQ26mgzoLnTvUnXFrbcvRpFrSiZESFhJ99vlWQw/5qGdAypXNK5XSUbGFOq66R5ZrEOY3MGn3+/HubN3Sk01Rxcv9uvGP8D//nlcjAG3x6C4Vwaa7wfFVlB15Uj0fV59obYbgqpudL9UlZORsQSyANe2ULtgfMJdfPi2bgNJHcKkNqvifIg2bWuL4dJPl9ZN+Ae5fPdVjGFaS3GHqi/UdjNl/l5edZORsQQSFgSZ12tbqF3Qy1O/BXGpr+ZUrWSaf8ld+8+LWwJ37j5FtWbOvIu2W0PreBy3FhEnojFyWCcxJCNjPs7OljuD19k1rI+i6Bqma5w8U7DHQhcXLydh8rievGeEBqf9b8VB9AtsgSqVjfMCTtKYqF6lvMJ9X24+cP9xjhAoZDIynqF+V1c+8O5swgNkPCqc+5C7hks2957Eo3+LRux7tXyir3l7JsPfayHfNqlruLhA7gAIEkb9A1savUx9px8XJAQJEAq3al6/gPqma5H46rs9/MOlpagECfEoLRmu4viIx89K7shXmcIjL+8ZXmjVXKcgWXRFMFBYFPI2ku9vRPKVd7ijyqknaK7FgswasBwRCf8nhgrCZW9t11q5qdF7jBYsGY/t4FzF+PHPt9Keoq6Lme7sZTiDZ57H9vnCXLGFybHrWejS2EEMmc728LsY7G8d36z6aDfxJM6ssE7b0cJtiZg2xJNppFYY41/EXH9SHo1rW68bZdvprzC0yQDsOJ2OQe1r4t8jZ7D4dFOfHbN6yW4bZWSKOwlMG71+rwHg2B7BJ+zw9JnxQq5x5RwsDpnCNA7LBOPy8E/xKOMwFyS6KHTNJDsnH4PnR7G1dVX1mg4Vsf7D5qhY3nBFl+7hxUUXkWXlaosp90CciL6PT/6IFUP6yXkMlDeyjSzQ1wWfvUiWJ5ajTTOZ8ks0om8rp+TUR87TfJSvZFx6LHuzKRrVMa8hsDRqJr8fuoNXB/aHnZbGGzILeHAnEo3rWt5wevBsBj75XwyOLTPe7kmbZlL4wqSKH/vY7EEuBMftIgOYWKwZ6Ixxye0w2f0MlrN1w+RMzPYDjsAJ8ZFnEOsXKIy0jTrLLVTJdJxG4dJ5cyN9EOjnhFFBXjyB3Stc5b+jD+ke1IlH+NpQzEp2RkPp99jv0+A/gozaaMRvIMLYbw3n5vHzyKqV71Vi7D0s/DsJM8YKs9GTeb3kSoCuCfE3EyJPA69OhKdbJh9lHLjgNHvm9jxdPNnz+nPTfSd+L2vE82gfpcXUn3ZgyWt1+XUsQVOYbI+qisHdmnMrXA+WJuH7T2PWGWfMG+ijHCUdFYnuKcL7O8DeU3S7Ppg3lt0ze29kZEfvzzOZpTU7L2zJcPb87PnYsUTk+X/h5216tWrKN1ew7CPzphbVpKiFybTfb2DxO8PFkGF+/usfvN3fsiG54VHsHfgaby1dLIRJ8rOm3IGxLTD2Q3531S0mTGxTwyON68cJhj/iz4Jv4FGO7dqRopPSsP2TlmLIfDSFyejvom32/ogXO1VFt6bmTfr14+abCOpQE80aWDZPj62EyZYLHqgn9sjhSTzwTH04xexNdzH39f5iCEgMpUIlDofz6D58YFfOCSuYcF75XE0k9BmK30PvYVmQUgC89+0W/DBR/1Qrxx3ao7Ok6Dw4jYgLmaDLmyJIiGIrTPigOKZlkFZCJRhpIOHnYlnJBfSdMBH7z8VjHkKx2n0E1wzC2P+YXZsVDoEkjBUmxUGgqWomtsBWmsmao3bcfaKtMFczsSY200zsVXpV8p4A+eozD2Y9ycXFu3XQubnpVdRvNhzE9IGOhruzK6nkiae3xA3TKbYNsCQUqOoQxgfXMQnJqjL+YydylX8mU6Up3r9NHz5wjo6jtSRIVEf1GmLv8XRxiwbLCV7bScVGSqQwqpfF00LbpMbTMVzQiQPoaFvaR6o6jTSW4gLX0jVKr6vA+Nss88tYRu4D5aIhSAiHyvboXD+Vawxf/i6YRBhi2k9/8+M/et4IQUKQAJEWK6NbM4lgD9M1SAyoU9KrOcbcA2/HYEJjFKvjm4J1NBOammIz35LaSKiNSAgr25dIQyPBqo3C1kwovRTtR1FMhff14kI3gaVfAhO0nshgBYIzAldlIGwCMDmlrdZ7L9WaiRm8tyIOP3zwohhS8u2GnfjgedNmHrAmpmkmOgSJtaDSnDQCQtIGyNcHZUCKF7QGpacz0iBIUyCCo/gKiaJGwc+xMvRhSILEFtfXBf1WIqvmNRw4goWY4GA/LTQ2t+dVwbVugXy6jFHi6E3yvlYcUGuIZoKEoMZWno5j2XpsAIv3YxolrQN0CkEZdX6Y6M01j9//2YPbaVm4fvUIDxelINGFTs0kbuMm/Oz5EgZ0BTR9qJcmzYQmoEpYuxmz2FPOo2oW+5g9qTRl60PJgJc7y/RuXmJPywhFjwQJOsERkpPgB4VBNV25zcQyZM1EO9E3H+GVORdx8reOKGdMdcbGmKCZZCBwRRr+mvMLrD2oPd0If6Tkh5U0E0Hr2GJ0ewRN0WkMqvfgwYQBtc/wdhkW5j5CxPVMVqJSNyt1C3PnRuxYydkRP5bOZWs6XmoyM+b5iGZ1bdeTQySn22Ye48QUZbuTLXB2LC9uyajSqH5VOFS1LxaCRBe6NZOIOHh39QbV1C3VTLJFi72KFUxLiasJj1CrRgW4sKWoiL79GDUdK6CmQ9nM5JqaiakUljm9NSmOmgk1gM9eEYffP2suxhQtJrWZeCMG3v2so5mQEJEEyaJgXd5PC9LUsyoePMoVQ0UDWWSWVUEiY33eXXKdV/tNxatOZYUgeW/pdbR9/aRRy+SFV6wyjagx6NRMyFjGu99exO17UwwrMVUz0cTU0ioqJgvhF+6LIcNkMQHUtGFV+LeowbvbopOFqkcj96q8Lz/hzhO4O1eEu1NFrnlQnGTGTWE6x1yz7tKGJZoJlab0rv/zovo8yMUdW2kmL3x8HjsXFP5gTRJe7jUrWbWKZJLRGjXAUrtJGBMmmt4oCluYSEz5NR7+vsb5xsjIfAJnJ8EFgSEOnLmO1e82EkMyqmgKk/SsHPx28AncalruH0OTy7Hx+HqsdgvOMd9eRb9O1jGXV+VyfDLmj3JTs9EwRZiYkifvpD1EbRfj/PocOBPN8mRDMVSQvZGZuP3Q2TjbEhN4lpMLb6cH6NNavyMwk4UJ9eZ805Vmr1d3IlsUwmT0t9exftZIMaQONdbOFrsaqReGeleooZQm01rDZ+D0QUIyjSERGlK1sXDtdswYUk8MyUjo6s2hLuzCGpvzzd9J+EhHz1f42pXwGPO6aHrO3j9bqEu/D3v3q9m7z2fvPjHlDGblBzLN1EnN/FxizJcbse59ZWFirDAZ8911rPtMyJPUu7dm2gpEtw3EvDFMuLD78ejjx+8rwZeli2smuqXGo8+C05i7eDh7XmeQ1xB/u0z2DFswCwFYw85LYGnRjaUFCYlpP27G4nFCN7smeQ7tmKZhx69fvxX4dVcNbI+b7LzD7LZ70Jftyr4D9h7C7ZxwkL2H637s3sY6wyNUeA8b2ZrMDr54rj0asGsdQQ2M6iOMcXMtf1WvJmOSMClO1RziuS+j4OWu2zO2pVSvnIMF4vQWMko0hclLS66hVnXLxr7oY1zP6ujSRH1szidr43Hvie3areKTM7D7MyYZRYwVJgO/ikIDPd7aLSU35wmWvaldY37rN+0zS1oD0k6WvdHAisIkIgTec6L5pqZAKW6aiTWQNRPt6NJMbIWpmok1sIZmYguM0UxsgbmaiYY2okJXob6mTTMpDiiNxpRQnDQjnz6Ec2Usgae1OL6pz1RhfBJVMcHSnz5BigvmNkI0U6Iw/kkY67SFr4XzhG3VuZ2v3HiEU1ceKJaBM84hNy+fV6ski2kB8d2T6b6IdF0JNctlflwmEtnNhbNlQ8gBHGHrPqxqkp2dq/abqXezceaqMqxtmfqjUNCqkhi6FZP3U7MA2POo3qt+wmmuaFZd0S+6CkL3LvXUbGC/Z8z5R9cd5O9O9feCk039Ze3oECYZvIpDCCNCih+C+bZ6/ZcbkvkGsP/KDKYN4VwZS+BpTX5dIjfzTBm6ZCISk0/zfV+Lwx0QyT6s5Ex4hoRhfqof5u3KQOgEYWzRbPaOfFg+q08DPJcM58aBBLkP6NDMUbHsWtgG9qyI5MaCbn4qAkJ896LpPuEhDgKVWLdb+LA5/DgneLDS1p8tI4MC0J2tQxdPRMWK9mq/6VqrIto1VYa1LUu0NNh79BmG5X2Fao++MV0kzFTxZ/dG7Sum6hl075JyMpL9nrbzNYVUtzG9+btT/b1R7qb+snZ0CBNnrpHQommwVlwRxu4I43gSU4RxPTRuhcJ8hC/blrE+o6ZP5I3alB3JkpjG3dBIbxIufN90mnVwOI9bRsex/WRtTMJhuXiesSgafdeu5NoMvVvF2K0oYVwXvesprMQmjajH4rYK4RO+biXTRKixU9hHmhPXpGxEOPuI+Zr9JmkrJEAoLnjxSiSExWMDE7i2uAfSvI6y36Hfot++EdgGb7L0OMJ+hwsWpt2RcJkSItwT3Ye14O9SewOsbuQ2k7KD4TYTEuLx/CMnT3TUqzaefayr3TORQNoG25fANAoaktBn6gFMGuiN36gHgV1itjgeSlVTlNtMlJSeNpNiRqM6th3L0q2JegaW0c6+E5qDGMXxSkxgUBWDxiiFipoHH7vE1iRIiNAlAbw6Q1pLd5XxUBLpDx6jef2CdhjDOtW0qRWnOCOKydg6T/ZqoTtPbjl0QdyyPgciY0zSGCVKjGYiUzRoaiZlAVOM1soqJVozkZGRKd7IwkRGRsYqyMJERkbGKvA2kwEzfs99b2hfowXL45w8VLFgqogzFxPQrqXkn0ymOBObfBc+7mWrfWv3yfMY0LG1WY2QZYVzsYlo4+OBxNQ0HLj2uNHGGR1jZM1ERkbGInLtKvDpOXVqJrc3LsOk7+bgt6O3oem6VptmsuyfUHi46h+2LPHgfjYcq1cUQ7p5+CQbHZo2hpdrbTFGprCRNRMZbahqJiHXc3z++shPGOinXZgMYsLklFHC5FH2XbzYq5UYUjdiCuSm7WTiLDhf7u6bCQ8yi2YhhfVfkJcwPJ2dE7ggA+TBnCxYJRuEX/++yASVixiSKUxkYSKjDROFyTIkeU4BugKa0xlrCpPfdoehvL26pmJNerRugYburmJIpjCRhYmMNkwQJnFs0e09SlOY3Ll/y6bD0mXNpOiQhYmMNrQJEx3qhDev5jzfrQ5fTIWGgs8XBxCpDveXhpkrR36yuLWRCF97AIgSprOQB+TJyJRMdNZN6ngK/japzcRUpFGihOrYC2mYOR/LIaI525sut4oyMjLFG53C5HbCFXHLckgjSYwStA7SSoTtA4o4GhIuIyNTstEhTOIUmok1II3Eg/xYMK2DtBJhO0ARR6NHZWRkSja620xM0Ezu3nssbtmG6tVs58BYRkbGOlilN0em9CL35show6TeHBkZGRlTEDWT1dlPn+UYPTt4ufIVkZeTLYZkSjN25cohP48PvSg78K+C/SusSXpLIuQyUkwfl7odlEZrAe8vP8hjZWRkZEwgr5zdL/8unbSBC5Ln5+7IL1/RTCeYMjIyZZasO7eehC4eV0VuPZWRkbEYhSDJhxvG9izoLHjmsNbilvGM7dkQXj27Ymxt2u7KruEm7lFCxxhi68dBGDspiK+JmWxN21s/LnhP+XBg1yz4O8byo3ht2cpFRsZ0FFUb+4oN8GrPh0CTLhjhAnx7DfigCduZFge4CL05Hy4IwVLxoyY2p4Efq4AdO+y3GP5R0owzSRGpOIYUdk1f4Ti2fzO8xe1Udl1h5O+3EQ/xQddqOBERh05dvbF5ZQjW3lEKmz8uA5/WikFi7YZYeygG+c1bY9tg4dwktvDZbdj1Nl97iBHsfOLEtTgksvvrwsKas98M3Z6qOJ8Yxp6L7vkdFv8pu99Og30LPJsUHroyDttel3q3HrJzI8RtGZmyh86qjfTxdLtyjK83M4FCHwx9fKOGdeUfOX1UJ7aHsGPpQwoRjmPxkmBYxAQDCYV6TDgkHmLCiSHtp3OGLjiGE2yb4rjAYscBqZjPhAQJBlVIMHg3d0XiXTGC8ZOKECAhwe+BfruJIIQ+ZL/ficV3QRY/hu6d/77Ip83E+2HQc0jYXT6P/zKhtTnimNqz0VpKFxJodI+bt5PdjYyMDGFWY+tYVt05svW8gZl7CwfSJN4VP3hVelGVjN3jv2JYRkbG+kgaidxrIyMjYzZyr42MjIzVkAWJjE6y7mq2WJUNsh8L7Xoy2nl8747S7LdcHt8u9VUb6oZeyhtzqRfpGOp17YJvF4Tghhgv9BhRxhEacKlhdeswN5xo4ot6EVFIukO9OEEqvTWpbGHnXQM8XKrxRlipUba0QYLEoZZmn5flSO9ENe3p3STdyULHZiztG/ui/jEh7TuytB/O0n6rmPYfRlRD9ysRGD4hiGfe4SztrW3MToKkYpWCE6NbA68e7Nm7sWtfi8Lxxj6IuF4VCUcuYPHrvji5IxTBLp3Zfgd8x9LmfZY2+fmuuHX8GG6mPkSnZq5C2hyntElFxxf6YPgqlbQ5WhU9rh7HsAl9bJY2BAmSKjVqc9mRdTfxceii16uWCY2EemZObD+GY5ez+LbHpCCQF1rqPaKZ+IctOM+Po94e4sSVFASz7U0uvph/mc4/hp+GCBmLjj2xPQovMQGy9rcQtd4gGeMZJqb9cJaelNnfOyT0sJ1kab/hmJD2X7O0P8nS/keW9nQMHcsZ3BVbWLpT2tviQ7E1J5jAOHElFRsigENbQ/HKBB98d+0hErv2Qftydjxt6rPjpOd9718hbYRzsvBXzVb4+lI+u84x/EBpwxJBOjZ/UBdsXRWKzWwpzLSRG1tldGIrjaS4Y0uNpDSgTSPhgfkr/8l3qV6FNg3y54kkvNyp7GWuskjIxTsIbF4L5VgpWZa4kvIYzdyM+x7KIkevZ6JLwxo8X+w4ffvJjvljhO7fU8ci8tt4VOcHGaLfogjsm95VDMmUZqZvvIgFL7WEDac2KpbsPHcHL7SRZ4PUxcI9Mfiof0OQN4EXfz71+O+vxpWNNhIZGRnbUC5PUFdlQSIjI2MxsiCRkZGxGFmQyMjIWIwsSGRkZCzGKr02+y7cwfchscjOsa6j4P6+7pjWX/L9oeSjTVdw7kaGGLIODpXL4/fJ7eBQyV6MkdHWa3Mu8T7m/xON9KynYox1CGjuipnPG3Z2VRgUZq/N1tO38b8D1hlHP3tIU3RvXFMM2Q7VXpuXfzzzZOv8Vy3v/j1w5S76BvYUQ0BwCjBK01FZSiQCF2TwGfc4USzhfJW+yGgics+QAxi3KxZrBraHB80p7CbMHTzrl78xZ3Bjvk0s+fcOZozqxbfD126B/9jhfFuVyVNXYPySiYo5ien6ivmJxd+ez85Fm+HoyX4rIYrdM1v/dTAKQ5vIgkRCU5Ck3HuKWo1bo1J5LWlk4B0bw5h5wVgzsY0YMp70h88wd0cMvh1pnRkjTRUkk1dfwLLxrYRS2QQ2nkjC6CF9cXT9VnQbM0z9fDE9Q1l6SvFH2dJN2OTpm8/SdwHLx3mth6GXrx3iz+UiqOoFuDgYPSkEJyb1IX759ya+eampGKMfbYLE4qrNrigVj0NRB7D8j0j+4dJcv5QYk0MyEc4+VMpgiSw+PCQS81ed4YfTB09xxBG3AMwju3UNwq+pXJ/xWv/24hYTMmcy+PXC1wrzCtP1iNlMiIDiaUEmj6N9FE5MYWF2XzOZAIqlbRVe7C3Oii6jlY0nk7ULEYb0jim9E0O28HTm6S+9A/ow2DtIYGFduNcs6OrTEJdvP0BuzYb4cepwfLw1RowtPFafycKqT1/G8btV8eBJrhhrHGsjbvKPcc6ZdCGd1q1k+TgOU6atwBExPSNCI7Fh8UoEhzLBkQ9hH+XjVCFNP2b5OJ62Gfb29th1PplvG8v+i2mo26Q1lr4/DB9u5F7MzIILO0s0EqpmLH2/oFZgGqTaaS+9KPOp/t7dyp5mZThVgplwGxXkJIbUybl1SdyS0dRI/jiaiAkv9hcCNmDaTzuwYJjx1Zt97CPo07sbKlVQCrdvgg/ig16uJmsHqhijkWQ9zcXpjKro0055v9FJaci5E4tGrsaZ149bcQ7rZo0SQ6azITQTI/uo5+NVf+3Fq91oFJNhlh1KxFuv9GPCTJlaM3/djbmDGuhNP5OqNntwGI2Wx6PR5FfFGAFNQfLWHxfg6Gi7cQmR15Ox7yPl733wVwwq2nDq0IVDC7bJlFU0BQnV5ePu2W4oWHRSOra8o9Q49bFkXzw+Gj9Qa4bfc/wqetR9hkpmmuQaEiSJ6Y+R4+SFxvVF/5sqZD3OxqmTJ9G9kbMYo5tXfjmDBu6GjzMFrxp2eDvAcJVy7s4YfDF5EBcGmvzv72OY1KG61n2ETdpIrKOR6MYWGok+ZI1ESXHVSD4Ivowfp40QQ9q5dCMV1R8lwb1GJTHGePQJkpPx99DKrx0cq+q/7uotIRjbpa4Y0o6lGok2jNFIPtx4BT98qP+b3XviKrq7M2GspdA2qY3krTBxQ0amGPHhhqsGhQjRooEryrs1RmTifTHGctYdu4UuXbsaFCLE+OFB+Gyr+W0OtuLDP68ZFCJE/05Ncdu+DpIzjeud0ylIfnu1JSoM/kMMmU9iSCSC1woNbdQYO38tW6KAySHxvK2Cx5tIOLsONa7SuYlsm64VuCgSkxetYNcUrksNfpPZb1FjL2/UpcYs+n3223QeHS81Cgv7t/CwjGF4AzlPdyFtg1m6U9pNnsriKG2nbuHpTe+Gpy/bf4SlL6V9MMWzbYqnRsM+bJ0gXssQc3cn4Iepw8SQYUhzbd2+I3aeJ2dUljF3ZzReY8JBl7qvja/fGcpL/+LCkoOp+OGDoWLIMI3qucDJuyVOxN0TY3SjU5DsSLqIy4PEgIV4ugvrxJQMxCazJSUT430z0V1Hg6c2Ii6ni1tAAruOghRnBNLa3QmBfu0xSrxuAvudmDOxiEnOhNSWr3YeO15i/JIROBJpXbuU0sx4Eh4sLSltKe26s3Tn8UsCeDjsYx8epndDH964/iwsvneC3k3Dus7wZNu8xYW/Q+2C5MHjHL6m3pG5EwfwbYIElS6o92P+eaEtp2J5ewwd0BuL9xW01ShX1Qmn67ZAebaUcypYDTl4Xugx/HDDFcydMlitPUZXoUO//V/xtwkq/WdsKdibdDv9ibhlW54+y0N2bh7+icvHjNG9eVzQtBUQHCQqCdeYNH1DaDz6sOOqVa6IDp07YcOJ2+Ie7ehsI3mrXktc/Hw3Dk2m162ksNtIery1HKM61Me52Pss81XDa6N627SN5OcVu/k6/cEztGtUHf3aKefQKWsUdhvJGws2o02tqmJIYOfJFDzfqw7eHtVf7UMmQTIXXpiNMCaMfNiH7YTfdoXCZ+AILA/KRH6+l5r28PueU8hKuiOGBJo1rodAdzscu5KCm82aI/Ww4GXsWsojNHGrit/23MC37/jCsZ4P2jauw/dJBDOtimyTPIKG4ygTgrOmbsbqgc7w6EM2DOq/nZyehd83HIBDpfJiDDv/3yTU866KDV+MRmJoJI4w4eqZH4fVbsNgtycSAc9lYGRQIIIWMQF4+zRCFk3EG9MPsEIxFqueq4kEVyesSfFjv3MPgXb07Juxf/FEvPX5RrRW+Zb/jUqDb6sa+L+JyoZVEiSft7XD7DP5CGHnkGfeBBLpF85h1qrTmDuwPW6ya8YnA5+MERpuv/o9FA5PnuCt572waG+skY2tYZ+jwqub0NVKgiSQqbzcjoS9fI8gwdDMWEgF1tnYSrYJrPYVNt34a1JJotVQTUS1sZVKw0oVytm0l6g4o0+QUNpJhnxmwaoz+b5KYytCX2Prgatp6NK5MxyrVhRjjGfOyr2YNaBgA6RdJQeUcxB6XvKfPkRelqCBaDa2UokekmCHwf4txRjj4Y2+D5OYAlywXUXZ2JrJNIIaWLN4K6Ld22LeGG/2UR9At1YB6LsuHvlnQ7GfCRKa03H29BWYWIelWhsmPFLYsX3vwcPVDxNYPB2zZrP2xtatZ5IxuH9Plp+VwsxYpv7I3stwJjjYdh5TZRbtKyhItH8hgZ/jctIvONTwhhhhGWuYpJaYzOrPkpGSPvXUGBJZRu7bX6iiUL1dMnjj7SRsn2QIJf0WxR+i32RxUp2cBJUuHKuUR1T8AzEkow1KR0pDUoxJuPA2D2pvondMi5j2fFs0HJzCzklk1ZmjimMME9DUBbeuncMN0fjKWN77dqtWIULkP81CbtoNvkhCRBsVmSQd6G2HhesPijHGsff4VTSwS9UqRNRxgj/7KpdNH46wsd5smxVwJGTZOmSsF0KZ1kBePyietkdPfx2j+4rHuvnBU4zX58huWDt3nD15Eg8emTa04b2lW7FQFCL64Pu1VW0qsKoN2n+CZ9v125GU9u7f09H30L5RDTFUtiiO3b9kCHbhgSO6tzZsKzH1e/YRvGic2bcq+rp/yfrzhw8NN1h+E/wvPuhVW+8HaKj7l6o843cJbXdzF7VFtwtnMT+/Nz5trfuqhrp/aZjDI0cPNK5fS4zRzSc/b8OXQ2kCcCWmaSQiXQcJY1pMhXppwtceYOor9dbQWmyVp/EXIny/iDElkimEs9+xVNuRsQEq799caFBll1qPsGbPKTFGO/N+22GWEDHE0leasFJ6ixjSzrSfduJDA0LEOKitJ4Obxs+evpl3VsRpDOswFbcalVAvPxm7mbakD7KD0RQi+tAqSL5fnoBnSRfNrtqM6svqz228EZzixas1wSneGA/2cbNE4B84q1rMOiM0mFF1g8Zf0DqRxVsCdS2SqpwgJjZdU6rGkLDi1RiVao2MdeFjbMR3SektVW+kKicf52QlxrSuik9+2SWG1Fm7LRQzBxpvam8qS19phtnLdmid7oGEzIJhYq+VhXj06Y2wJawKsySAV108g4ZjeV/LLWGpqtbXIxff/nlYjFFClrkHD4UbNKbTRKsg+c9koWqzJ7CHGGMirN42yteLj2ehxtVRQV7wZ2va5o2tbD8ljrRvFF87YdyC0+IFzIOuQ79Da+na9FvL2bWpUTWMBvOJYRnrQz0YinRnUDM9f+/Smi3W5MvBXnjjm81iSPgIjh6NwMhO6j0stmD2Cw3xv+C9XFuQ+OSnv7mQKSm8290FM1WEMY0VunnlnFHm/ZroqNp4co1E2WuvGw9na7ntdxI+dA3IT4gqCSY2tplC+oPH4paMNurXNP5dC12jpgmO9Aem21b8NKY5bwuhjyAz/iI6eRVee9aUXh4IOXgYDx5l4ycmVL4cpnR3YQykGVgb52qmuRCYx4Tx1B//xpHz8XB5eguN3MwbN6ezsVUXmo2tBBncvDaggxiyHgfPxmBKFye1BN9yJhm16nmhpqP15x3ZHHoKcwapq8RyY6uysZV4e90lvD1Ms9Pcci7Fp6BnvXyzxsYQP+6Mx7svGG6ANQZjRv+qQg3A5jrE+jrkNl7o1kIMWcb/th3Fj6Obm9U2s+NECgZ10nQkVBBdja1WESSm8NysY9g9r4sYsi1ZT3K4RWzftuYblcmCRF2QmMKMFZewcKJ1PhJDLNt9A1OeayCGLMNUQVIasFSQWF+3MsCTZ3lIu58thmzLgj+vY03ITTEkU9gkpT3BhXjrDZqTKb4UuiBxrFoeLtVNt040h3mvNcdHL9qu9V5GP03qV0MrL+M0XUup6yLPXV2UFGrVhgYqUVVjuL9pXUuWcC7uHtp4m181sVbVhlTvDf8mKQahFQX0HN+/5Wu0yb+lVZsv1l/FnNHWt+VQhQbb0eA7CWv4k5GrNrop0jaSa0lZuMXU3N6tDVvTWZviIEg+WnEJ3xRSW4EhTHmeEiFI0lhp6NsCw1ZG4dUhvhjyVBYk5lAi2kje/OF8kQiR4sCa/YnFRogQJETonkoNDetytXrb674YUdDzoUwhUSiCxKGq6SMOSws7T5rm1dvWkHb44844MVTyycu8xaszxw5FyG4yixBetXnhs+D8cvbG9YM/epIDdxfTBs1dO5eMJm1E70aFzMOsbFRzML9x9+H9p6hW3TzbBqIon10XmelZcDJi4OPd9EzUqmm+FXBSXAbqeVvXubEuLH1Pqjx6nI2qVQqnQ6C4kHH3EZw1fMFogyx5791n+aeGkH/uZDzI3jt/TCUuSFaGXs1vUNe4OuGXy7bgsymmjfb9aslO/N/UF8RQ4RKXcBfenuZXq2LiUtHQ23w7lKJ8dm38c+A45k/ui6XbzqBjq0ZirHb+2HkIY57vgXJUGTaDDVtPYOSwTmLItqTceQC32o5iyDLOXL6Bds2tY5NSUjh5Ng4d2xqeQYHaSHYePotBvdpxLWTp77uf7Jw/pvDtSEorf+07iprlnxRYFkwN1Bq/dT/Nm1a4XLh8FYvfGsDdD378YkfsOXJW3FPyKV9GnU8VF+TUtwJPsp/h27cH4OGxCPg1qqO27F+2B1O3pRSI/+G95xEeqX8ot7Wg+3uSeQf/GaZuUbxwUiD+3HNEDJVcLly+iYtXZMPDokQWJFYg5W4mL+VpClE+ZJ4WcQj9zCUjMM/9tGJKUWmYPXlwy8217qTr2rib+QBNXOwxsIt23xK/fDAIf2w3zfNXYUMCdxvT4FZtCeVrzSX6ZgLSs9K07lu2aR9f7ws/J15NxhbIgsSK0OhlyTeVNISeu9EbOxFhY72wnPazOO46oRCmGY69mYqBbdz5tAL6WDVjGPYdOSmGih8kcL9nGtyYoDb4jq1p29jluU6N+Tonz7R5eWVMQxYkBnCtbdhQLzsnF2v2nlEs0WwJY5lfNU7bkvXYdlMSHI28gklBTeFgZO/D15P64dr1aDFUsiA/sdL0EzJFgyxI9PDDshA4Ohgew0HVmnH925m8PHmYi2mzNmJv2EWTl8dPdA98pIbfz0YK1sfanFtrurakqhYd9+agjsh/lM7bVEoSk9q1h9f+gwherHTfKWMaFVgetgSdgmRF6WnQN4m1f0bg712RvNv3vSlBYqxtqFWrGt5+PQD9A1uavOTk5PFGRk2WbwrBz/95XgwJSN7bycWkZNMazv3pruDtOETfdn34mmbXJ99AP60IQ/TlNPyy6gDvxi3OjBrLqovTAvgiYzpUKLVppdthtDHoFCRHv5+BiXPK1gTA1Jc+9uWuGDLQzyLbESrx57MPlKaoBIQpRHlDq5apKc39nf5t3PCfYb4IbOaMyhWUr3HyS0GYsvhvMSS02yjaaMj1JYsjt0T+vuTuku0T22xmsv0Ed1d4PQOLPn4e0yf6Y+GMgdwWhNLGVJ5m226A4pRpK5CgpzazoZT55fWuVYW/a1po25qsDg6HnZm2QhKyQZoKP688wDUEU7lx6w4mBCp7RUiQHCIv+W0C4HUuEqPasCrGqtPcEfa45Hb8oyY+X3cUPds359umUiHvJnzcfHAzPAKXW3aE5zP1HiDq1qUeGVMgd4Xnbz2Bk2NVVLt2E/X9fVDPpRrCrmRg1/7zCD10WTzSMM0a14GjY2U09KqNDVss02iaNnPDhnnDsOfEdfTv1JhnWnI0fbhVIOxCWGGX7Ay82hZhf5xFIO0cG4AbqcAnvuBtUVSNHD17My5fVp9pryTxxksd8KSyJ7raRWHPkxrY9qd+L/rGUKF8OQwf1AGd2hk2RJPQZZCmU5Ck4ALcqHrTtpUQIVKaBQm1Vyye94oYMh7qYn25i/qMhMZgiSDp1rCGQhM5GnOPO4zSZMfBk1j6Zj8xpJ9dx66hvKMLyotDfauVe4bgtGqIOxSL94fU53GmYi3L1kOnL+PzMd3UBInE16zK9slYmkPYSy1eQhIk05eHYmAPmk7TMMXRspW0EO9aQntd3N0nbCka/8ImW7Z+OuF3pNy2fBb3koRve/OqGbWcHHEkyrSpO6gK0a6F+dMWkPB497s92H42WasQIQb17ogFf53kvUr6WPRnOCo71VYIEeJhXgXcCw/Be4PriTHFk0+4dqddiJQmSHCQZkhLYQqRjIxnqNZUqFK19dQ9BEGnIOnGll9QCMYOxYQt+8Lx+yfDuQVojhmGYo/KOWDKkh1GL9vPJMGhivmDzDbvi8CP7w9ApwYOSE7T3R5A42l+Pxit00P+tP/tQbvWxcfNgbF8HUW9TQd4W1TgokjeZkLtUDRd6ORFW+TuYCsxvGs1dGZSeuj2FMw59VCMLYhWQbJnzgzQSJCE47y1sNRDxlg//keoepEFaI1yj0zuAqXSfOTA7kYv7i7mj6pdt/MQfvrPQL5N05cOblePG5/pwqe+Kw5eSecTWqsyefHfeD6gsxgqSWSiB9W4zwE9k8+goZ8TYpjciGFR63ZnIOZWBnr4lnYdpXCIv2vPq1JLu9XAW411uwPRKkgGfLEQK1ax5YtAMab0EnE6ihtjqdK5uQc3K8988EiMKT4E/3MIK6YPEUMCZHT2Wu9GiLqeIMYUhBpQb2bZ87YQ4o2lOzDq+Z58u+RBk26Dd/f6j30dy4O8ELpkIu+FmrlYWHeX5YhVoGqUtNy+p9t2iSd3We21iYuLxcTn2jMVORLd3TIwN6UtsGszZg90RkLQcDRMz0LY5TtGaQ9UvVj/zxH41KkpxuinRg1HBHQyreq4cddh/Dp1MN+mMTsedHpqBiaz+5ZmD/xyQwS6+emf7Y1G/Q7ozp7VAMXFjQA1tlJDY8ytdDSsa1z6SpyLSUabhu6ISsgo0Y2txQWTG1snTii9diTUBkJtISRESE3uHuSHteeYSpycydXjI5HCDPDGVBskOnlVx8wW1QqM9agTl4wLT+sViJ/3Wk9cjb8lnm0Y8iMiCRGBWAQuyOATS9N9S5BFqyH3AMYIkeIE9Wx5NPBG767t+VpzKVfJCZmPKmjd90JgV742VojImIdOQfIfVrX5b0msPhuA2j6oDUQ5GlYw0po5dji37yC1eNT0idxoizCm2kB2JDQwztTRvylp9/j5hjhz/hL3I6IKzbMrzJ8s3Lcq5B7g77DjYqj08+TxM1SpVLY8mhU3dAqSU0wjKW29NtTmQW0f1AaiSXjUAZUxKGIJHxXPVzSW5v1BbfhAOH2QELL26N+7t29i+svGT5FJgor47u0BpcLXiDGQdbAllsgylqNVkJw7e6fU9dpQGwYZcUlD6mmsiTQGhQRIQorgW5TGn0jjURJThLEpUlhXtSE7NxevfLFBsXzPlunhV9TitC33H+q2B6DqFw2gezlAlDgpNDaGCTvSdFgwPGQLj6b2HUn7CV5EA/RieTxBlq1/7VWKRxkZW6G9sfVsMCZ+fxaeL32EOQPVG2FLYmNrfrk8jPT3NnpIvSHe/3kPhgQK9b5V68MR2LuJmom8sWizbKWBeI0auvGBcy0aqJeyvIGVaTQkGkyZxvvd73dieD/TJ/4uST5bySmxhcNFFMiNrboxrbG17Sj8d9VrmFMnRYwo2SSl3LWaECGePVMORrtz9x4ePbLeXMYxcXe5yb2na8GeIhIihKkioY5L4UybKVN20dlGArQqNSbyPdq3wHc7zhUwFadGz/khmUJ1JuoArybQiF0pPlxqK1HhzW934MX+yk95xn8GompVSUgJfj2kqhAhVSyCjZTJNPK4vmtN7LtwBwmp2i1Wpfsjy06y6qTf1MUnv+1D1/alq61LpvihU5DsLGWNrb6NPbmpOI1xkRjlm4mxELu4U5zRna1iUzIV8Z7sg1WFqjQvD6CjdOGFyQP7IIHaXlQ/biaklv8htW0I7RmGIAOyC8nZBaxRCen+usMZcHfCvCUjxD3qUJWmX/eOYkhGxnZoFSRfMCHCG1s3hQgRpQQyFacxLsnpWUKEm5/YjSr0ptDCDbvEeKkqQcz4LUzRLqKJvYp3KeqR4b007JoE1118AxA2XbiWsjfHMJUrVuDWqKFnyLpFBZX7o94gfxSsBr39nXntIjIy5qBVkMwhGxJaXjI8qXBJg6xUaeQs+d4guF3HWqE3hLYVGgPTIiTIWlSfERddU9egOFXos1YVTm4uhifzpjE8dlVr4o/9Si0mnJwlsSoYVaFo0Jrm/WpWv2RkbI3Oqg2JELeBpXOsDVUbrqXl4vjlRPZhe8FzbAAOsVJ+3K7TTGOIxWpWRQlOacvbVKhtxZDJOX3sy/dewI/bjqs5d9a3vP7NNjT1qitewTD1PBrw4f5EwqI4eJ5bAQ8mPPaze5bulzBc/ZKRsT46BQm1DabsKr2uFqnacC+vKnYdS+Wawkxf0aCMVRmoejPIvypvU6G2FWOg4fotmjUpYKKtaxk7qJd4pvHQcH8a9j9qOg1WY1UnqjKxe6b7HcUWfdUvGRlLSUrO0NnFXiY1EgnSJMihz4rdp8UYAWpDobYUalMpbtCw/zeWbBdDSgxVv2RkLGX9pmM6fbtqFSTkj2RPcsn1b2kq3t4++GrdIb5NbSfUhmKJvxBb88rAHtyXCGFs9UtGxhho9gTNJTIqAUt+2oeP3ntOPKogWgUJ+SMZ4F4bEycEizGlH7K1GP/VFt52Qm0oxR3yJTJ50d9YdyjG6OqXjIwuflwu9NBK45ZUFz9fT0x9R7/vX51VG2LFqlHiVtkg657QdlJSaFTPA8b6kZGR0cXhY1fxziRhXiNz0StIyhraZhtzrlpesRQ3cp7J89nKWE7Y4Su4ev22GDKPUi1IqJU5UbQXMYYJo7trzF73BK5Jd7n3bH0etIuKK9GlYyyUTNHSoH5tNG1svCmCNkq1INm4+SQSEtPFkGHKly+HVs1V53CpDDTxxvHtIXwpbKiUWPj9LjEkjKYNU5mkasJo2ehMxjCnby5Edv4/8PPMVszWp7r8/sXz6NO8YDwtztXOIeLGDOTl6R+YyvtySoLPVmo5TrnzQAzpJ+vhE6RnPMTk1wTnxvQBOteohkbexj1jeVbFaeAh+C1RrdJkPLLdFJT6yEhKQpeq1VCvqzAjGs1tUhjIbgRKPmeSvsD0Pt+KIfNJfZCIc4kVYF+uErb/e8Z4n63FBfL3QZMcU8uxtsm0tS0jBrVXCBGCMjPFa2uR1raQEKFuL5qmkoSHtBQV7do04prRkO2p+CBC99wiMjKqxKbtwLQ+S8WQZbg6eiA67Se2xSS2Foq1ILmRmMbV9yqVC98fJwmUfgGteDtLUZP56BnOXonBt92q4/3GBRuEZWS0EZO2nWkN2tW0lCvvcpFA6w9DNmDRiQgsupLIw3mk3mlhsO94do72ffxXln49Nd/PtymPMETA82/gwD+/iiHjmPdXHma9aLrMWvR3PqYPsZK+aibF4R6IDeH5GEmTuRQia07b49V2eaxqoz3zGCL4SD5GFdIEM9as2pxOKo/29YpOA7UWx8qfxCf9loshdUhguDb7Eam0dvTC1KRuqFfdA69iAWo3/UFrdfbxsywc278O2y9VwOAWOVx4vPrhd09vXrtUmR/NBEN+7x40NYNh7Kp3QP5902ZCf37GefyzsLUYMp62r5/E2ZVF60+jONwD8cXqeMwZr+4t3tZ8uCoai8Y1YvViMcJEPl8Zh89fN36me0uwpiDZfioDgzsIPnxLMj+fXo23e/8ghiznUPQ29HCrjwXbbuLjIR48vT3bv/o48frlqqW610ZGprQwc10C/oq4K4aM4+3243E55aQYspxHD2N0VpVkQSIjU8x5b0U85r85DC/264+Ff5tmOFY9JwWhV9aLIfN48CQDwcdnYYBPbzGmILIgKQHsPZGG7YdNK41kSgfT/kjCDx8oXWnOGPsCpv1+QwwZpl71OuhTrymib/yFleEf4aeD7xZYZv7+idZ4Wv69+D0cn8ViVIuh4hW1U+htJGsOpmDNAeOk6oPUHDi6GmeaPrqHOyYFuYsh/aw/cge/7U8SQ/qx1T0Q43+8joQ7Rnbn5rHFSLG/7M2maFSnihgyH21tJJFxWZi6OloM6efxvTxUqWHcTQf6uuCzFwtOXGYspbGNZOHO+5gxKkAMqfPG4s34dYp12szaTTyJvYvboLaTcb2jX29LLNBGUqiChITIuEEDeRz5+kpYewDxbQIQu2oFZg9szz2UkfNkmp0ubNdmxJBzY2RgzQQfzE3xRkxkJsKms8SLOov5CMB+dh4h+Uf9+a9/8HZ//R/y+sOpGD2w4HDo4JBM7hxIleC1kfBkv+/fht2Hrx93xZgQ5Kd3Oghj7oGY8msclk1/kV1zC8ZF+ih8uhKUNnptVmkGQF+azCsUa8gZkxgtnUeuEBpVV3dcbQ6agiQ5MxvOdTqhUnl79Jm6AqvYb0vjjqU5d/RB93d42grsq9Ne8byq5435cj3WvW9c76EmpUmQZOfkY8+lKhjs31KM0c6cVXvx+Yu1dLRaGM/nq+IwZ7y30emnTZAUatUm+LBybMgs8rLunsG9tqu6NiYP6d3ZBz1+yQiEfewjRKY4g7tYchc+dJo4m84jVD2oH7lseC7d3w8mi1sFIc/vqvPzjurLhF0bbwSnePF4YhbNzMe9xAsz3WlizD0Qw3u2EbeYEHmVfWTiNSUP8+SPNThK8CNL90K/L8wKmMlnAFT3WC/di5AmNJsgaQ7WZsORu1yIEHOZEAmPEtKMFwpsoXun2f5o6g0+lQefHXAFEsRnID5ZzN4rEyIkiBLEXmVpn3tN88cznbpqnNVzcYeE9fV7HgaFCPHFhP5YeSiXC1FLSM/MEesm5sNPLyyNZPjCS/CqU1OMtT4JyRn46yP1mes0Gf3tVayfNVoMWZ/R89Zj/QeGS9U9l6tjQKfGYkhAs1TXpiUZS+T5f+Hn7SCGzENTI1nDhPC4Qc8LARXUNSgSCuap3NN+3oHFr5o3eGzUFxcRPMfwx2cMNtFI7JgALqfi5ya3oOAj4e9Wrx3quJgmUA+cjUGHemlwrGKeseKUb65g2UfGO8Yq8qpNcfiIhy64BJ+6thNmsbfSse3jFmJIN+N/jkNNR8vbMXQxums1dGhk2YhlTUGydEciEjNt56+FqmTbPzFfGIz76jLW/J/+gsQYbCJI7Csj6VxVxXgpPFB377njVDr6dQ9ApQrK9rhwpmnMni7MDjB3UVt0u8Cq9Pm9EbrmIELGs0+3VW9FdYTSrsLTK2hQu7IQoYUTByuiXjcf1HOpxn7/DIvJx4jPovDXl74mKSTFUpCQOkzzvJAKrNoWgltCQk9mBVT36RMxTtw/blUs1gx0xlq34dxhsyrGCJLirJFYk8LUSKyFJRqJRPazfJyPsaxad5RVk7o1ta7bCEdHJzjU9sM74amYaReFcu72ah/vmvB0/PCB+mDY8PxMzJ4Wxj53Z/bRxmLVc86Yl98WsbvjMen5thjVR11b/fR/mzG8gzDYVBu5NVpgQ1o1jLp7DNfc7DGmuaNZNZoibyPRhr9bBhMi4pwsGm0hxKj+PorGRNpPUBVGaiORkVGlYgU7dGjmaNHiVa+K1nhLlqb1gXpVrmFbUCY69/FAR439P0xsgPe+/Ut8CgF/OyeELqEJ3AIQungiPGmGg77eLC6ggBBZs3MP/jvWS+2amktnr1wsbX8fnfq3wFgzhYguilyQCFMqCNMqUPsAzVRHs8dRmPfGsP2EtJ/WNBUDnxHPAqheT/P9Tl60BfPXbmFroWGTelFo/t/JTLiRlkQLhx07fy07PiSTN3xSo2I4HcvieIMj26ZryshoJT9XaBeRFi38MNEb36zbaVLjKU1Be/jEAYzrZYSLjKe3lIuVKXpBogp1a0qobjO0fqQaxxjiVtpTcUvsNSINyK8dYs9kIOaWMMpX0nbGM+GmCu8pYvtikmnfCK4pgYX3n4lF33Y+SIgs+lHCtuQASyMZ2/PR4DrYeXA/nj4zPGiQ2kXSbp9Ej+bVxZiio0jbSKSuTg7NeBcSDw+yj1iQwdtBgFimhQj1RhIkks3CXKYVxOzazI5pr9bLMeyTP/B/I3QbNc38NQa1PKsgeHbxbiOhrmD/Nj4KW5mwCWz7HLAf3pg31omnE9nccI1NBxt27EYjd8sac3/ak4S3+tdDOZZLJi+8gtdH1MF7I4eIe62PNdpIrEFxMEgz1INjaU+NJZjURvJRhLhhQ6iRVbHASRAKblR9CeDbkhAhqHuRRAQtVK2RqjqqVKlmr7VuKC37l/rxhzdEOKuukLZTVFWVhGT24e4VNACykyFtiDQfYtbUzXxtiGYNqmpNA1MWpxrl0b6psE0joKtX027hS1VCVaR0C+bxmdwmhuKCQw7gCFPbyYbEQtOHUg81lNs9uoCL8QX98q745wR6N8wsEiGiC52C5K85v8D7LeoiKlwUHy99yPRBa4EMnlSx1gdPH8R8qi65O4tGX0KDLl2fT9hNxl9rL3LDMFsyavpELJ8u9EoJApYa3CYq2o6ktqLihMJwjmmLxBSpbYnd/xG2j4zSRgUFMEGeiVB276outmW04+5UEY1rJGL38atijGDN+npPe6MKxMJEpyCJ2/cm4v7XTgxZF27FyT7GyWzhHy/LdBSmj5Xg1qXsQ/akD5qFucWklElTWIZ0E+Ika09rQR/oTF8vriHRNn3EEqQJzRxLH3NL/kHbChJa/PlDqAFYbNCNEkp3atTljbzsGNrmjcXih1uUCNqj0FBO2iJpj8uYsBjF4ghaS9tSmuqugMqoUrG8HZ5rkYWFwQf4+JovrGASbwt0CxL2hwi22ADqdaGPcbn4Qc4US1vKXJQJl4ulLl8ojmdEIZMGRwnnJESeBgaO4OcprSpNRzLPltCm3ahen/YrNCX2IdsCasw9EpmB8WKDrmpXN2/kleDd5UUvSGRsj5/rM/xvsu0KMEvRKUgC++1FXILtW+pJWJiCZDLO1X9Lu4BZKU/w0p1tU/iQuA6PYos4XkQaByMJHa4psWPmr8oQjmWLtSChRaU2PZ+/b4Ciq5tKdF6doTh2jFTFIQErU/qZuzoeY764JIaKHzoFyYts+Q8Kx02eJqpqu6Tma9MULEXSdKT2BgrPZAutE1JI02GCyo2FSYNaMpwfSx+xpC3NZHF0LC0yMrbk7WH1sW6O4aEXRYVWQbLsrV9ANnYXDlq3alPTwYRxGimCzQaNDCY13xioccoQuu5BUzMyd7Ccsc94JcG2s+S5O1vf876Hi+5xHNYg/f5jcUumpMHbbQrLjoSYvekuhvc03RG0IbYcOo+5L9USQ/opDvdAdgLRGS58yL+1+X1PBJaMs3yCJ22Ojab8Gou3h3YXQ/p59PgZqlYxTrCei7mF4e1y4Vi56Ls0i4tjI1W+3ZSA/7zoyW16ihqTBu1xXWTjGXi/ot5zY44g6fnuWRz6sa0YMp4ub5zCsV87iKGiYcC8c9gzS/IdUrbQJkhMoTC9yFuT4ihIyE3CzDEN0LqRZQMxrYFJBmn0+jWFiLls+KIF9h43fg5egkZxPmVLUUKeqvr72c7lgIyMIeJvP+FD/cnXyj/H0ix2YmQrdAuSftYzSKvrUgn9O9fkwmFRsGQtoh8axeldx7Z1ckNQH75HrUpiSEbGMuavvYGw06b1hHqxb2Dzl4K/jJljG+BCbBbX8Gm+JUMLHbfnmGkFuLnoVVrDdHufNwsSDmn39c9qrsqGz1vh6IWis5NIz8rBi11dxZCMjGVMfqEuAttbVmXybejAmwloyIKhhY4b0KUm/jqQKp5tO3QKElt1/1asYHyFmwRPt1ZO2B5+F7/8fcvohRp3qTGTloS7T/i1aE3hrCe5vMpy6eZDRN8WegnITybtozVB8bRd08E47/Ey2rlz7xnS2CIjjDyvWcOEXksrsmaPbj/F1kL3V/3Fm9jxSvFocBrsXwtvDqlr9PLF69580BMtnrWE6hGtKexQ2Z5XWVrUr6aYsoG6jWmf1H1M8cZ0JcvoJ/3+syL7eGQKF529NtRGgoadCoy3MafXRpU5K+P4h24qP+9NRjXHOmJIP7m5+bC3N66fLOPBI7zQWhAeMupo67WhuXgC2jURQ9YjMSUdHw1yQiUm5DUhbXLL6Xw4O6o4T7YSKXduYcYQ9XxlbK/N7//eQX4F61d9Hz7JRnuPp+jcWHcPzZjvrqNfR+Pew520h6hNflqN4OCZaKx8t6He8Twmdf+SIPlt35ugWWZUKQpBQlWR7Mqt4VCloJZAVrCqI2ElC1jPkC0Yl9yOj8WhOH3jcdaHRmJ0p1wxJCOhKUjCojIR2E3IEbaY12bC139i1TsN+bYqvx3Kw6TnC07kThbPa12HYWZrMdvTiHFf8mtj/LvPzsnF0/TTakPyjRUkt7ObcH8hiSFbMS7SW31uonz2u/q+Rhpl7kvpGIpV5EaRHZvI8mH9Pn78I957ggmKZve1jvKdtiYOi9+lxgd2PkvPVYuE8wnVa+jiKFsOTVvJ3kNbds+CWUZ4fj67X+GsaT9uxuJxuodemOyzlbLMso22GbhnCulZz7QKEWIeU5ik8S6aY14m9/VSjI4lgaNrpGxNR+OkdVknMU1obyJsMa9NzeratcL6tbVbGZN7hZDVB/k2HyWuMrhxUpAXpojvm/8WEy7aek4rlrfn7WamQm1o7jUljYEJkVeFtKBnDWcf8yG20JrGbJGwDA6NxxT20fMxW2w7MZXujeXP5/tgAosnVwvEBraPcFNcuyDn4pRzJ81lQuTL6TQKPo4LL0rTRLbwd0HvIT8T+eJ7uCHeB3Uhf7J4OOa5n0XgH3H8eOCeoms5RWwrNAUugrRpJKFs8bGSQZoq5mgk/KV5dBVD1mcPk/4Dmt8XQzISxnqRVy/16UMwbyChLg9ptva4fzshAnVUhhQYo5FQnnSr34WVyuplP2kEHkwjkNgQmomRGo6ajSEy+jbauN7SqpEEfR6JEKbFaKKuBZHA8NJ6viHGfhmMte/rrjaZVLX5iFVtrkx8pUCDa1EIksS0p/jv1jtiyPrce/gU698vqFKXdTQFycJtCYi7q1eJtYgbTKPY9X+txJCS0d/FoEY129nzzBxaG54q9kLGCBJb58lHT59h9dvap9F8/qsoeLoZrnqZS/r9h9g4Vbe7UJMEySBqbC0mgkTWSIoGYzUSa1EaNBJrYY5GYi3M0Uh0Fi8XaFmxEYM2yt7DZWRk9KNXTw2b2KnY2JLIFB944+HaSN6IKc0NJPiO2YLARcpGb9X91PBHflwl58/UKCttk88ZsZ1PpoSiU5AUpWMjQ1BGJtTcJIrOog36cKVuNxmL8XSnmWMZ5DfmljTfz3DYuTspZk+k/fni3EFIBfctIzFSxWXkuMUjeKt/dnYuTl15oFi+/+umwrybGnSDo/gmR3r3FC9BQklVIKnuo+0N65iQW0czBJAQpDU5z8rgU3yq/m580mO1sObSf3okYtgxmlBXLPV8UIMrNXwaQ/i6g/zejD1eIjF0KybvF2oLJv0ey/90qHT80XVbrSLEtQqSuI2buGOj4gyVemG7QrngoK5GyVn0PLIdYBmFoJKOXhJ1fVFXJJWadBydK5WaMqZDdh/kFU5w96j0cE89N6FsrTp7oic7jjzLjfJl+1i4O5MYtLZjx0jb3e2EXo2KFTWnE3HA4O7qM8jR++TTXCSfUXTnqwoQKmSk93uIXGSqOBUfGQQktPZm2pEXVg90ZmtvjMcNtG7ooPa7hqbs7NfBBQ3ZMdqg35K6taVuWJqZgG/ns/xH98Y+fPr4+YwFbuzZ+fGZJo/s9Wbn0nXp96TuZkob6kqm61NXLwkMOmaDGJ+g6CIXfm/2mXR+jyQE85LZNyIKJ1PhTTmaja3kIW0+Lz4aIW4fS30VSkJjazDLYKZ4OJMbW7VjuLE1kwnpzWg4cAT3K0ve7kNWrUDoBB9MpsngmaBfzQTFBPahr+YTxLdF7K7NCGFxG5g2EMbCqn53jWlsJUGiz8BMCX1ETLjxHK6fwmxs1ewe1oW1GltJkBiTBqpYrbF1yv/eFKaj0BAiJQV1IaI0UpKxNk68JKJqDaUzzQrI8i3T+qiqI5RSimknND3em+EBnzQPD/oBEamKqx1BiJDgEab2KHgs7bMVZHx2RFIxVKrTxggRs+GGZ0KVksN+t5uKECGL1sTQg1z7IMM5MlRTSU6L0NvYWlLgjX+sziypvfMp00hVGRYnzaMjY32oakLVGhIqvIrDFl7dYXG8CiMeQ9UhquJIccJcN6YZrnFr2guCQKGGWrKm5e+X3r9oTStZcapa09L9xN7K4GF+biHkh1mLJqJB2DnMn7ZSUZ0QqjcZ/B7D165k9yBYo1qLoyxtqEp5k36HPf/Xq88K3wGrrtBvk1wLd+2Nee1UpIuVKBWCRMqknMjTiPVj225+XG32YBlcmkdHxtrECx+tGCIkLUGztKcPuMBHo1JSGwNVaaS2FlKrqZ1GmPfIiU+aRl7/7fiUr8q2GakaFMo+MEmQdRfzg3FVJPPwYPdH2sfMxa/ze5Hi/O2c+T36j32d3YO3ydUOfXQTtR3+O+w3P1k8jP/W8r7O4m/H45VW7Lgxwj3RPmv9fKkQJBI8o1lhvhsZY/HC5IF9uFZAXbtUCtLE7yQvJI0gkZWIxNx21KaYqdAOSbAoG/5MR10IyIWEcZhnMm8MpUqQyBQ+UqlPU3RyDYFVIyivClUXJ4xbcJoLFtIKqXdG0g5JM5BK6pII+bUpKhyqFD+HWyVCkJCToSNRN8SQ9Tl6QZjpX0Y/gzrUwtMcU0bKCu0mxhaCyekPxC11th46L25Zn+ikNLOcWJEgOXJBtVJnXf49x/KkjoTr37aWyV3FptC7ZXVxy3j4rWoba6OLouj+Jcj94ZRflLOyW4uK5cthzyzrz3FTGtDs/iW2n0rHtzus/wG5O1fB+g90DxQb/PUFZD3OEUPW49c3mqJxXXWbEGP9kVAX8OiltplGc/dnbVCpgm4RPHPdDRy/Zv3hK/3b1sbHQ+uJIe2YNGhPF0UlSGQKH22CpCxgrCApq5g0aE9GRkbGWGRBIiMjYzGyIJGRkbEYWZDIyMhYjCxIZGRkLEYWJDIyMhbDu3+fe/fr/MqVjDPKib4ei/ZN1X1EmELC3erwrCUP2S8JpOTVhmu5uyyT2ND6qRiSlV8dDnZyHtVFWp4LXMql8e2IY6eyrx7eUYkLkl+2Xcj3cHXhOwyxaNM/mP6S+Q6AN+87gxH91Ke4kCmebPz3GF7q2RnlbDVAo5hyLjYRbXwUDhBkNNh9KgoDOvhyLeTn7WFP/vl6TBW5aiMjI2MxsiCRkZGxGJ2C5PludfD8lGViSEZGRkY3OttIflhYB3uiv8A/y6aIMQLa2kjOxd7A/tMX0NLLTYzRTfLtLLjX0T2vqSq307Lw+oDeYkimsJHbSGS0oa2NRKcg0YWmIEnNvI/xz0mOYsljVijWLJnIPVfR9BD+YwMUawXkDm9BBncLJ6Hm1Jc8Z/kKzmpe+nwDJvSXhUlRIAsSGW2Y1NhqbNXmSmKSuEUIHrNokDlNBUHTQ5AfTWnNfWtGMaHBFhIiCn+bom9NOofiaMoICeWM7zIyMsUVnYLkiz9vA40aiSHdlLdX9xQlecxaTlpJkB/bdlKsEyJPI4wJCfKkRQj+NpW+Nfk5FF+CPWfJyJRFdFZtTiEM9TZGo84r+ttIdp88h5QM280P/DQ7B2+8UDKnxSjpyFUbGW0Y3UZyKiIOHbpqdz6kKUiOXrqGLyf2FEPW573vd+K5jh3EkExhIgsSGW3IBmkyMjI2Qasg0aWNyMjIyGhDf68NW6ZtjBNjjIdP2s1Qn1JR2ROjnDxJnAmPLcEhBxDOZ4c3f64TGRmZokGnIBnAlmbvH8V0f9O1k3nthKkUCeraJcHCu3VVunoFYeMkzJDOllFBAVjNZ4e37VSKMjIy1kenINnDliuh+1GnvhA2BZoESerGpa5dPh+s2A0sdfVSHCFMpCR09y6nfXLXr4xMiUOnIPnn6O0C5vEyMjIy2tDfRmKVQXtCmwdVZeaTVSvbJgtWaS21p8jIyJRcCk0j6dsOiBVN38cvGaGylicikpEp6WgVJGSQZj2NxIn/nzl2IpYHOfH2ETKXl9ZhS4bz/TIyMiUXrYKE7Eh+O7oO/0wwPNZGRkZGRmfVZlK3MXh+VbQY0k3VSpXELduQkvFQ3JKRkSmuWDzWhth8+Bh6tvEUQ9bjauJddGneCuXL6ZR3MjZEHmsjow2bjbUZ0aMLaleva/Wle8vWshCRkSkB6GwjkZGRkTEWubiXkZGxGFmQyMjIWAxvRQv48Dej52QsX748cnJyxJBM6UZqZC1bU3ba2dkjPz9XDMloYleuHPLz8vh2xYqVMvcueNVZzCn5dr16fa7ufFUPrq4ty1bOkpGR0cEmbNq0KVfRrxc4beWDCpWqOthpOHOWkZGRkZGRkbE2+bm5yH7y+FFdx+Z11n3R5T7FqSklVWrUdihfsbIYIyMjIyMjIyNjG3Kyn+DJg7uPnV3btvzrIz/ukVXuBJaRkZGRkZEpGvLKKRpHCEVfjXe3IZ9WqFytYjn78siHG17t6Y7WDZ7h/I1s8QjLya/dED+91x5t0mNx5K4YaST5zVtj20QfVLiWidb922PKkGbsOqnw6tEMzzd3wM0rGSoO63XTq2dD9GhQE/dvGHe8NnoNC8K3Q3wwsrsbejRvhsl9feDDnulmi65YNdKD3eNNnHuknoaUpp9Oao2R7Srh0hn9v50PB3auBzu3IjvXdsOgtb0P1bjDtSnNffmzmfq+ZGRkZGRk9JGXm4Ocp49zqji4/3Rp/y+8WNSqlIAVim1YgQg8xP0G7ZUFbQMVxaADUwZG+mKk/UPUbMAK377t8QUrnHvYp+Kfqs2E4+xr4gt2jFSo9WbKRD8XIOmqVODRtW7i/CPAqycV6M1YQa9xDXE/7j5k13OAx2BnXAy/Cad0B9QL8kFndr1jf8fCswMrxI24By+mkNRo4o0P+7oprj12UhA/j35bWBz4bzlX9cC3rFAe2dwOx1UUiRtXYrEhPJUdYwe7JhVxLCIJF09nIPJRJfRo6wq7RPZ8d5VpSEqJHVsfflwTU9rWxwCmzCjTk12fftP1ITZeeSgqX03RomomLrs0ZfelvE/VNBIWti+9EqZMbI+Bimf25c9fs29PnWmhiBtZH9XZHdL7UCgd1Wri+bbOaN6UXb9pNeBaFN457IBPhzFlrjlw2K6hcC3xniQFja65iz2ncI8a+UX8XZ6Ojz2wSkuaysjIyMiULbQpJVptSnit/mNfdBL3qfMQSWnVUE/pFokVXHHY7OKNES4PsXllBP6oxQqjwdXYdhQwpAuLF49T4cT2Y0j0V9+XlPaQX1f9GhFYe0fYzwvswa5IijiGdy674afXvVGPFZpDtz7Eqz3dAKZsGL4Hdv/X2OLiik4a95WUlopN4cAH0m/c8eG/JyBcV3EvvDWD/SbBf1fYpEJ82NYU7WmYFocPf8vCKJ1pK5AUEYVj7Poc1Wsz6L42uXTBB00oDUPw37sNeTok0TaUaXakeVcs7cqUCgXs/iMeYgSLU6aP9GzCteZfFltKxOtRmBBazuh+UvDHIeDVSdrfKXFiO0vvwarPJ/2u8reUqKepjIyMjEzZgduU3Et/4uzepoVkU2JTQ1epgKsnhuVCqCDalABdcEVIVAhIOXn3UJa4R0ZGRkZGpmRR6EqJjIyMjIyMjIw29ColAVNXPEV+PhlByMjIyBhE1YOaTGmHigrZz52MpVAeUqgdnHLl7HPquLdtslZuKZExFcGmB/h2wXn8K8bJlF2y7iahcnUXlHaZQfl+K8v33y88j4NltFx+mHYrv0LVGnYVq6jaqZVM+PscxN7nN0yOsfdJr7Tn0D54Kf04/nM4i9XNheMshX5nC/udH1R+pyzz+N4dlrTl7KrWUBokCn5K7jx2q9m43vqZPTIoTlZKSgE04mXUnQgcbRbEDWAlyHg1uLZo8MqNbGMQz+Kl4/97mWxUfOGRBnRqIhzz7TVXdFO5lmQA22tYV3gcEeyB6PzpSEVSV290Eg17+TVZXD2XLCxK8+HbnaRp2KTrujxEJ6TgW/gorqV6XZmSRUlTSqR8P5/l+7F68v1LacewGL4YycPq+X4ay9e3xHw/nOX7Bir5fjHL9yM18v3UFTHI78GOEfP+dyzv12fXS+xesvJ9SVZKvFj6j7wbgYhmffB+EztsXRWKtan5aMDip9lFYQl714uZjDy5IxRfX8pHj6Fd4Xn0GNaxY0iR8OrRhZ1/HF9froYxE33hma7MN9+xfNPlzjEcaxaIEWnH+bVe4eHOqB9+nF+jATt/mt0d3OrijY7Xo/DithR4dmfXZHH1xXzzCuUbtp/PnSzlGzqm1iOeb76nfBN+DIndOsPjqHDdkqbk6FRK7jOlxEWplMjO00oR/24NwYcRD7kiMXQ7y+TNxNFBhIsrutcWtxmdBgdh28dd0IUJ12AmnDnsmG5ifpGuRcdtndQQN46kosvrbPvjICxtkopFh2Jw9BpTWq6kCCcQd2K4QrLUJZYpPGIcIV33ynkMPeKAl1QUJxmZwqQj5Wcx329g+Z4LdpV8f4jlezIgp3g69gNW+IxQyfdL9OT7xSzf8xFsYjRd11/65ljeH8by/ojGbFu99VqmkDi0NRTDVsah0/g+2ELvsyl7n4cB/8aCotWpmw+82LvR9no6DerD803XaDHf0Etm77cryzd0/L/s2u9RvmE76Nj3m7B3PUH6nTvsdyjf5LN8k6psibkTyxQSb55vFlxRzzfda9sJCsoVpvyK+aasZBvFcwZNXfkM9vblqZ/Y6uTnsb9yijSXkZEp+eTnPSvH5AX7ru3lb7uUk5+XU87OjpUNduVkIyIZs8jPZfLCviLLQ/l5kgZmh1y7vLy8Z+61GrsX6L4Z/Mnq3M+GNC3nW5/caVmXgUuOYd07XeBcSYyQkZEp8Xy86RKGd6iPDg2qw15ucy3VLN0Xi8ZujniuTW2lx00ZGRNYvDcWzeo6YmCr2kIrECMq8T7m74x+Us3Zt4Vk6KomSsgDfXkWY+2FGqa0xcuLvMhLyV3s5O+6zCyKd22jMkJeSv9iZ5cPe438wysz+cATUhNEKEpGRkZGRkZGpsiRlRIZGRkZGRmZYoGslMjIyMjIyMgUC2SlREZGRkZGRqZYICslMjIyMjIyMsUCtSHBs4c2LdfGw/pDgvstisDG97rqHRK86kgSUp6UwwvdWqCFlysqli/eA8+yHmfjSNQN7D12AXMGNYJDJd33+0NoAuwqO6B324bwa1RHjC2+0LOFnY3BgVNXDD6bTNll+saLeKmTh94hwSfj72Hd8RSMDGrLv+uajlXEPcWXsLOx2HHkAt7oUQeNXAvXg2nW01xk5+ShZrUKYkzxYNGeGDSrUx3Pta7NR1DYgpR7T+FWo3D9Rny9OwY1XWqhWyuvYiWbI6NvY+uh8+jkURX9WrooC2obk/7wGRwq26OiDcb4L2R5qEXd6njeVzkk+HzifXz5d/QT+5q+ign5FKVN0+5D5/RqVsvO3QaZ4o+jN/FSZw9UKS9GaDD/nxi08W2KcQPaw72mIxNwUoLEIzgkHhdiK8PpYQSmL4iHS914jF8Qhlt128EraguG/XiUb/dwA8JDImHn444adGrUAQSy447Y+6AtPzcM3+49izVR5RDYzR33Q8Rz79zDnNVhWKPYVxm7QpJx/+hmrLMTrpvIrnuBXdczJRLBce7wZXEVK9ijUT0XDOjcHAPn7cSr3Tz4HWvyf1uuoX8PP4zo1Yo/mxLbPFujR0cxXjovVTjOnGdr6lEbge2bYMSC3RjdpT6/YxkZVfZdvIOW9WqgrlMl7k5Akw0nknD7aVV8Nq4PPN2cUKWScQWtal4X8mdlFpcMp9gwDP/xMqsMHMW3R8shwPEyhmt8Bzui4vHtX5eZUE3G+z+K3xL7Dj5i31fNft7wNEK6e9dxZt91U8zffAauDuVhC5moSWL6Y3z+dwx82/iiYvXa+L/1J+BZsxJqOxYP505HozNQi91LY7dqWt+1JWw8cRv7rj9GYI9O2HvxLtYfiUHXhk4ob+0f0mDy6ii8PzIAfTs0ZrI5DRtC4xElyuOPFsbDuU48JiwMQ1KdtmgQtQ3DfzrKt+2izsHOm+VP6faiDiJoYShWs7x35K+j2FHOGVlbt+KDo3ZoyOTxBPG87qn/oi8dJ8rjgK6VsTssGfeObsF6Oz/4u9nhZijL7+zaHXNikOLUHenpd3E1IZV9Z9UVBbktOMUqD9+G3UQv/45IelwBX/51Fn71HZmCoqPQNoNwlocoPzdheUh6lpT7T3HoanpOuSpuP13a/0smxZmsDkUvH4MK9VoKy+A/EC3GW0L6o2daalCZCF6bie5BfhjlFo+155wxfkkAKzy50zfEpmQiIVm5Tfi7ZWDc1BUInHoAweJxMclsXwqdOwKT67IIdyeQ+iCdu/9MLF/3befD94EpCp5BTmw/27dqBeZHAR7surPougvYsa78cKMhYePpyq6rhu2eDSrnJYrHmfts1FpFtTYZGXN4xvJOBabgmgrl9fFiXj+CWJY/N2M5y+tHIjOQD2eM6+8DO8rPKt9BvvgdBPq1Q9jHPrjBjiXoO6B949j35W/bMs4sSFDP2BKDWj6++GHqcDRmFR33mg744YNhaNamA2btiGfKnzQPROkhOzePt1LsisvH6KF9MGN0b1RieWWQf0vMe2MwbuS7Ysbmq0jOfCqeYX3oHiqWp0I3ExvWZcI/UJDH65g8fm1RABrcEWRvnCSP84Vtyp8Tpov5Mz8fiamULxm3gHGLhyOQKVOj+nsLeZRktHgeyWM6LojJY76PKUEegUwep5A8Xon55/NR3zUTc9i1+zB5nFc7HxXK2+EZu09bsfVsMpYcTEXbjh2x5N3BcKleFS0auOKHD4ehqkcznjcjE+4Lz1dIKD5TY7tvSClp/nkkJv1xEdNimFIy+VUMEPfpwlD3zUebrmDc811LRNeGNgKZAN03vasYUue1386xlz2IC5qSiL5nkynbGOq++eNoIso51mZKRDsxpmQx7acdGN2hNmzRpb322C2kPimPj1hhbIyu9PueU7idnIqp/bwKrSlfFWt131AXzWJWOXp1QBe0bWxY3ienZ2Hh+gMY3bE2/Kz8HsatOIdFb7+AOi6qLdjFi9/3nUHu/TsY29XDai0lpIwt2ReHZg0bYESv1gavm52Ti2/WH0TjmnYY1tbd7PswtvtGcXnjbUoO4616b+I3ttX18904NNlTiNaDIaXk3fUX4VPfHW7OJW8GSoK6R3QV3KN+PYuAdo1QrXLx6iM2Fn3PJlO2MaSU/HIgHrH3gDYN3cWYksWuY9fwYV9PdPBitVorQIXB3O3R6N2hOe8eMocj5+Ox+cBZzB7cCI6FaOtlqVJy+fYDLDt0C5++FmSWEkAF41e/h6Jt3Yp4vrWrVRSz0cvOolfbRnAoxrL5XEwyfGoAb/RmyqiFD032Il/vicUrfdqjUwtPs9IwODQSCYm38G6gJyqRS1YTsJlSIrWUcNp/gsvbX0UjIaQTuaVEbimRKX3ILSXGQa0Dc3dEY/qYQN49Yw0SUjPx7Z//Ykr3uoVijGuuUrL/Yhr+jXmALyb2Q6UK1rFP+H3vKdy+nYqpfS0rqMtKS0lM6kMsCUnA5xP6We1ZT15OxJrdJzFvaGM4VjZOOTZWKTHZpgQYgEljxc1iQmLIFl54Tg4R+gD1Eb72AMLF7cKEDPaE383kBq46iYrnx/H7JIPWtXqO1QH91nxdz6l6fSFGRsb2pERiCvtGqR9eZ75j+b0PO8ZQvtSZd8W8rQp9C8GKb0+kkL4BGnn00eZoVK7XDL/OeMlqCglBdmpL3h2C+k3bcLuTA1eLl93Jkv3xWHf+EQYE9cDXbw60mkJCvNa/Az4ePxBn7zvigw2X8eBJrrhHRhVSCGdtj4dXy7b4dfoIqypfHZt74Mepw/HUyRvvrL+C6JSH4h7LMVkpaTTZC1grbHcd1MtgK0lhE76WBB9bWGFOVvyJGnGe7s5IICEVxYRVivo+W3NIvB9C9XcFhUVQVhJTBMWK32eKM+aN9RL2i/fLYQJ+Mp0rCnh6Tr6I2wls7cXOV/09xTmruDLKr09IaRS8iAoD8R6YkmeMgicjYyzhUcCsJRMRtiQAEPOcMt9Ked8Zkwa258dLSrzqt0F5OJhdR8q70r7504QKifTtcAVIjFMz0BPj6RvIZzvoOtI3onkvlrDhxG1uPNiuUycsfY+MB203DNqhSkXMf2Mg+gb0wE/hady1grFGiXaVHGDv0qDAUs6hlniEadBw5hl/XUXE3aqYMW4gxg3oYFFLhiE68YJxBB44eODDjdesWjCWZH4MS8DqM1lMIeyO+VZWCDWhHoBfpw9H/WZtMG9PIvYyRYi+LUtQZBnju2+Uxq2q2/oo7d033d9YjtGdlMNmT0ffw5noTPRuXQs3Hj/Bz9OHWth9Q8OHnTAqSL1vm4RyQpAf/DW2rQkpTi+2pKE9SmpVr4BevrWYsK0oxsiURUp7983Er/5C/arl4VZd97DcjYeZEpAHvNSzLu48e4bWzb3xYu/W4l7t0LdKo4p+2+WMLxYHoEHoFoxn2xMHOqNBkBerNGVipFscglbHwqeOM2JuOWMuO647SeuoA5iSwmq+TBboKu/3HL+KP/ecRdt67L3o0QqaNa6Hau52OHrFDS/5V0NSeATmX3bD2GE1kXr4vHiUgHJIcFX+u7fTn+CfEyloXM8Bg/zdcDr5ET54uRcauOm3v1E8+272vAMysGIPSwMa6UK2CvTsi7fgt6R89Bn/OsambsOE3U5sf290v/Ave24//NqHPbeORyL/Sv/9PRTlsp7yYeraOHQhDVdvZuH5zm64eu8Rvv9gsNiCQCNw4uE/2g8J6w8Co3uh24Vz2Ojqh1fclAVlIt1noB+6sQgeFxWPo75eoA5uHbellwLX02Bx8BFcv5qE1jrK5d/23oCLY0W83LMert1/jME9/dC9TUFjaOF3WPquZ8/YOgOvs7xFQ9+FvNUb/ix9+66OQV6+D+Yu8kPigXsYGcjy95KzWJ6Uzt/HTDvxGL9AhIz1RrmLB/FGchv8r4+z2jDxFf+cRFTUDTSpXQ3Du9VBrRpCOWE7m5Kww6yk6sFbSGSlRIAKblW7iwvx91GnZmVeaJdWm5IHj3Pw2ZorGNbNnStfMmUP2aYEOHj+rlr+33ImGdfS8vDRmABU0uEAMjHkAOZFxiL6FisAFrdF4pLNrCD2YUoJK6R3ZSC/XR+sdj+DCbTNz6DjSCmJxwZWOXlFj0LyTfBB1K6UgzFd6hosJMtVdUI5J/UKB5H3KBN5mbfEkICmTQkpJSQDmjClhKBWkq93x6Jfl1YIbNeQx2lD+ezOaFg3gxWKwrM1CN2K8bvTFbXshs8FIuDcAay45c0UN28khjmxQlK3QhKdlIaftx4xaGNDFcYm9arBsUr5gjYlKZHYEAXkk2KVkokDuzPwGVOIEsPO8WG96OMHzzB2n7fbYv8YL14QS0oFwiLhydYJ4prCPH79Ssw+nc/eaSB7p2fxJQLwGm6gAbsWHUvXpZZtT6b4JDAFyDNEeXzIGG+s3a/fpuRflv96svwn7Vp2KBGoXB1vDenCjleeoHqfyI/FbPZsQlpT+vdGgzCmAO5KZ0oJU1IWDYP/nfN4c20+Xm0dizl7MuAzYDhm2R3E6+wdCUqJHf5k7+QVlXdCSiEZIwc0cUBAU8HhW+cPDyNicXeUY4llw9E3AtzgNfpNPFvQQ4zRTWEpJZqtBdQNMY592A3rkkbI1gNHYDbiBY2c1Ua6s9rI3FXgPkIsaWHQVXATepUS9hHM358BuLfFTKkVhOxIVsVy3yLkQ4Xfs9tZdp+xAH8OYPLHw9E99YBaHB3fc6zqc7F90vOSLxIWltKh74QR8Nq7GcvRHmv6Z2Ac/d6EiZjpK9yCKvqejRiz8AzmjGmiEE4yZQdzlBLFN0pdMamsVpcitBLMnQCeR6V8mMi+A/5tsvjZLD6IxY8Vj/2Cxc1hcT66vmfpHPEbomsqzhWVgOVufRDaJg5B4nVmsW/sS3buOFZASv5MLDF0PceE7doTqfhsXF+bdt8QVBjMWbkXg31rwr+R0LVlbUwxdP0xNAEOzjUx8flOisLHVtBopC0Hz2LWC42MNriUKM2GrmRPcizhIaaPCoBjVd0tfdaAjK6/WXcQ7/Suh0Zu6gqhOUqJyTYliP8DPet9jujJ63C5UTz2iNFFDhNi43adxmomnJT4YN6SEfBhBTHBnY0pnDGxTe5wyTKFxBISo2K50Ny/a7PCpkVyeBYrOkFTdZAmOYZCKtuhGZes+VxsH4S0SJCcTInpEJsCjOovOlSTfk/qjzcRxyr2rMYkG5rJGAc565vNFF3BWZ/kEE2ZR7mzM9oQv02lQ8F4xbGSEyruNI19z7PFfC84UFM5R+FIUHku4ITubdpzW62b4nHSN2ZNB2ukyHwzohGeJF3Be0u24OIN+mitC7UOTP3hb6TGRGHBsIY2U0hM5d0+nhjfzgF7Qg7jk1924emzHHGP9aAROAtW70Jnl0dY+GJTkxUSa3CUFcTh+flivipe9G3pglnPeeLWtfN4Y9Fm3E57IO6xHjQC512Wtx2zErH0lSYFFBJzUXyCpraUEHL3jYDZLSUlAEMtJW/+cA6Tn/NC+0bcAb5MGULuvjEe7sF0Vyw6tGqIwf4txVjzCDsTg70RF/DJQJ9C81ViiZ8Saw1JJV8lc1bsQw8fB17oWqo/WtpSQl0i4fmxCEMAPsNBfInebH0DiX28kBCWCc/bYZh9RtkVo2p3YSzWcp5G3Wufbb2GVwd0NNtHicTve0/j9u0Uo4Zk27il5DC+X069X0UHNf2Gk9Hn2gPcCl8aOSLEK8PCOpOPKAlcxPZFHcDkqewcaegwxdF5PF603GfnBKuFhWMLY1ROQZSjDeZTy08UGbqye5OeR2MItHSv5DZeeKYDwnBiKU5lv4xMSYHybR/+3dL3Ko7QUf1GVbbz2TYNJ5bip0zdovheEopBVZYmOJs9qBEGetth9ZYQLFx/0OQa9oqdJ7D0jz3o4f4UXw1rXKjO0yyhoWs1/DS6OezTYzH1h604fomktPGQV9f3vt2GK+dOYd6gBoU6QZ0+PPr4YWTQcCwLcoZn0DBx7Qd/OyeMYoqJ/9jXEUojzsgotIhvmCZV/XZkc/g63sc3a3ZhfchZ5JswTIYrhCv3YeuegxjVqgqmkWdhGz2TCUpJDzSJnonvFWX0YSzegUIdEuxBfceL4uA5NgCe51bgkJsfPJgAkrptPBHL54dZDS94gGUMsYvCU2rWlbpExG4MzW4O1bAw94wzJjNtsPBh9+6bicn7nTCW6eGTU5zQnd3LeOl5xG4pRfeMoplaaIZWb/YuOI+OjEzxR9m1w3Kuomsyn+XrWBYjzHej3Ja6PYV46ooZjuXiHDkexaEEU2Fsl7qY2tsVx45G4N2l2/DgUba4pyBUGMz8dRd27T+Mce0c8F4fy2q5RQnNfLxwRFNWMN7DwtW78NfB83oVM5opl5QYu7sxWPpyE7SoU3xtP0oKpBxTC8fLLSph+95/8eWaEL3da6QQTv1xB65EnsKsAfUxiLzp2jgDKi5vTveNsZTl7pv3gy/hnRd78kmOSiL6no2Qu2/KLnL3jXUgj69f747Df17ppXCwRoUBGa9+GORZKB5bDWGpm3ldbD2TjKs0Wml0AJ+Qj9jMlJVL0TcwtZ+3ya7MTaGszn2jCRllrzuZio9GBSjS4hxTCNfsPo6pfRqwerD5hrKFY+hqA97s5YGft0bwWkFJY3v4JQxqW3BYncTLHdzx+57TYqhkQU18I7vQnMoyMqbzSud62Hf8Ki9gSxqXbqTi6ZOnOv1DWBO3GpWwdGQz1M6+hXe+/gsT5m3krQPU5VEcFBJbMqydOz7pWxdnTp7AmLnB+GNbKAY3KY+ZAxvaVCEhhvq5YmPYOYudfdkKGlV14HQMBrY2fxI8YyCle+HwRshLjcbo/1uPqUu2oFHFNCwc0cQihcRcikVLiQRN2rTtTCrSHz0TY6xDesZT1DT042bQq4kT+rVy5U1ihjgZl4mQS2lWf7bUu4/hWsv6Qw77NndBb7YYeja5paTsYqilRIImAlsbcQuJGY/FGOuQxa5bkdWuK1a0buHVvI4DhrZ1490Nhc3y3Td4l8bk5xoUq24aW7WUFAcOXrmLQ9cy8OBp8akUu1evhJdYhdbTxbbDyTWZG3wVbRs64YWOblZRhArVT4kpGKuU2ILggzexZGss96OxbkbJbEbWxUcrLuLg+TTUYjWt3XM7i7GFi6yUlF2MVUpswbWkLIxdeAYVWW1625xOqFVKvAvLSolMUVIclJJCFiWFz6je9VHHpTIWTWohxpQevpnYEvZMQnw9oZkYIyNTNqBKBrkK/+SVxqVGIZGRkSkDSkl2Th7S72Vzt+8yMjIyxQ278pVgV6kaXyo7OKB1U3eUE8NWqa7KyJQgSp1SciPlMT5acQmBnxzF4LknsO/MHRxZ3F3cK1Oa2XkiBS/99ySW7b7B57iguTnKKqSMUxr8tDMOry+NLNNpUbx5hq1XyiH5Wh5OuTTAhFd6oHv3tooZe+3K2W6GVxmZ4kipUkoE4fsM30xsgbCvu2H77E54oZObuFemtJJ2P5srI718XbDp046Y8lwDbuNCk26VVcjWgtLgnRe8sfJDP8xdf41PHidT3KiA4R2qAE28QVZhx7eHYOj2VBxj6w8jHprsYE1GpqRTapQSmrXy7oNstPKy/RA+meLF15uieeFblpUQfdC34VDZHv9GpfGWRJniRX7WQ7jjBnLTbuBwih3me91BR//GWNSEKZF5cguXTNlC0WE55NNVeV0auti52cBo7I+jN/FSlwaoXM52Q67uP8rBlrDbGP9C2fKr8eOmOAwPrIO6LkVjM7PlwG10aumM+q5FZ7OzemciT4PqVWWlRBf/hKfiflYORvXX7VPHVPZdvIOW9Wqgbo2KRWL6sP/EHZbvqqC5V+mZobo4fE/aOBqdgdqOldHIrSorNOT2m9JKyMk7qFfbet/UD3/G4d2XvLl8OBqdidpMv2jsWlXcC6Tcz8bR6+nZFWq0aL5lZidy0KxUSp77+PfcYf06l6vnWpuF8oRIK7FozU68O2YgHCrabq6GjMyH+HX1QXzywfNiTNlg5txNeGN8ALw8a4kxhcuvqw6gb0Ar+HhRvikavv72H5YGveHsVLodTZlLwu27OHvxGipVKI8GHvXQ3KeeuMcy1v9zGJ3aNIVPvdooVwRayaZtJ+Dt5YoOfkUxFYRtWLb6AIJ6F+33pI1dh86gTm0X+DVrINvelmL++vskvBrURvs21pnbZuYXm/DVrBf5kOB/Dp1FPbeaaNNUOdw94fYdbD146nHVqs1b//Vp+2iKU1NKXmJKSYO61v8Yvly2BVPHD0VVKzs5UiWdKSX/W3kA/zf1BTGmbPDR53/i7dcD4V1ESsnPLM37B7REQ2/rutE/ERWN2MRkMaSfi+fvoEnzmqgguqnWR3XHqmjd1IvVRGuKMaWXkxei8TjrAT4d2wsVyyvT5vutx5DxKBc92ls2TP6PnYfQpU0zNKxfNErJhq0n0JAV3h3beosxJZ//Lt3JKxkuzsVLwd7x72nUc62FtrJSUqrZuO0kfBrUYoq+0LphKR/N+RML5rzElZLt/55BfTcXIQ+J+2/cuoMtIaeeVK7ZsqDzNFkpKZmUNqXkwIko+Ho44+UAXzHG+tB0BmP/+xfGDuoFhypF4NHPhuTk5iEk4hw6NKxtMA13HbuGvWdi0b97O1SuaLr3UlkpsS5Lf96Hm7czUMG+HD6dNogp0MWnC0dWSsoGxUEpKXVDgmVKLpRB7917IBam8XzK+uAQYWZjXVPWCwjT2oPF0wSC86OEae8V29LxiyhuCzan2eP5zo1x5hLvwiwVZD1+ij/3HEGNco+wcFKgUUrdwC5N8N3bA9DExR5r/j6AzAePxD0y5kAKIeVhc5fhQ9vCp2EtTJnYCxkPHmg9xpjlSbZ1p7KQkSlMZKVEphjClIy1mege5IdRbkw5SWFRKRmIYSuaml5tWwVp+vrYlEwkJCu3keKM8UtGINCvHcI+9gFS+a5Swc3UdGz45xA6NXDALx8MQufmpht6N6rngjUfD0e/VrWxcddhxN4sRQlUiByNvIpyz7IwIbAJX+o42OFOagrGi2Fjls1fv4hJfZtq3adtsWe/R78p/Qb9ZthxponLyJRQZKVEplgRn5yOqT+H4+T9JCz9+R9MPZyEk5v/wdJrleDXyB1+9y+qbU+lY+j4a8p4x2vh2Hyf7Re3l15LwmbxmKmb2fUO/4O9J6/zmm1JJep6Av45cBwju3lh2bQhcK9pubW8Q5WK+HXqYLzWuxEiTkfh2Plr4h4ZGRmZwkFWSmTM5kZiGnJzcq1q5OrlXhNL3n7e5kv/jo1RXpxFLiYuldsklQT2HDmLuLhYvD+oDRa/NUDNgNVa0DX/b0xPfPpyZ9y/exs7Dp4s0QpcSSF87RaxVTASU6atQOCiSCTIo29lyhgmKyUpu5Zi4oQZwjInDPQNyZR+SAE5FHEVu/af58atPywLQfkK5fDelCDxiJLH3bsP+bPQsjfsYqEsy38/hIXf78LV67fFuzAM2Qhs3H0E1fKzuL3IxOfai3vIdiYS4by7K5Lbzqjb1BxAuBjHtyXbG7LX4fY1wrGSLU7gWtonhCV7naHdW2Dpm/3gWimb26yQ7YqMLYjHYbTDSDemnOw/gximjDT084KHbFQqU4gkJN6FZz2XIjVmNqOlpA26dRM3ZUo9VGBHRiWggYcLenZtioF9W+Pt1wO4MlLP3Vk8yvZIhqtkqBouxqmiqGWaQK1a1fizLJ73CkYN74T+gS1tvkx+rSd++HwYgjo2wK2Ym6hXvQK8a1XhS3kdc8In3LrL3ca39NI1ZYITPN3ZcQqbmngciRS2pTiA1k4Y5ZuJyYsy4eknxJLNjWSLI0A2PG2xPMhJDAuQ3YmTQyVcup7IW5ZoybqfjVu3Mtn2HR4+eTYOXy3ZiZwcuVXFdLzwyVgvPirBf+zrCF0ykb8DWScpeVRmlTXnquULLBRfnNmy8wy6d24M19pF6xVdkeflIcElE1sOCS7sIZc0cuDsxev4/r2CDvBIKRm3KwMN67bH+FeB1fudsJwJcQ7V9FfFAmzfPCpsg9i/kEhhn7jtydaqJqBr9p5B3N0n6Nm+uRhTeFS4ehMVh/iiftpD1HNR+qM4GnMPT57pLtDvZj7AviNn8cmo7lxJKAyS07Mw87f96OvvB3cXJzSvUw11ahT0+nz59kPcvpfNW9Q2bz+Ntyb2RpXK1vcOTVAr09GTsbgem4x8llxtfD3Qo2vjQlWSJbgyFhmPfgEtcSEmgSmXlTGufzu+b8+J6zjP7vGjkT0Ugpby8TwE4jOEYZ3bcPQ8d4DqeZi9Ohb5ddpjdf8MTJC2xzLZ+c1pRKvG8+4cZ0yaMRyjmCL6B8vHFPUa+036DfrNkHMJ6NG2BcIOXWGViZrw8/WkkyxCHhJsPFTBSI24DrzAvvF05TdO8ibubvGZ5oEqDzcS7+IUy7/3HzzBmJc6o6qVXSQUypBgufumbLBqfThOnonDX3+fwoOsJ2Js0eERNBxhVHuc7gd/Nz+lQkL4BvB9YWyfJH79mRKiul2sJh9oXBudr0XhG9GOlCZhG7IgCobMSms5OWL0Cz1xLS0X73y/C6FnaAySbTh+ORETv/kbZ24+wquDe3OFROI4u/el21ORxJQq6d4vifuoRW3qO/1sppAQTRvXwYTR/mjd0gPDB7XDyGGdikQhkRBai4wZsRSPdbszEL1rM8YzBXv/qhWYxRSMG3uZQk2aBVMyjii2nZAQclrsxnFC+F5g7qKJmNfeDnbt2mGUm0qNUgtU2CQlZ+BZju2m9pDRQ1M3dLoehUXsoz62PRRD2TdyniuUxYfy5ctxe8BX2PdDLbjWVkjMRZGvjW4pSb6Ac2jFVOcZ+B6vYcVktm0AuaXEdtiypWTNhnAMf6E9HB0Kx4kT2Sus2hKKrfPGiDG2Y8mf4cgtXxntW/iIMYUPdXdci03BmBFdxBjTIWdztR0r4j/DzL+GKn/sj0TUjXQEdW2jMAT+//bOBC6qcv3jPxZXFgEXFgEB9xJFXMqlriym2a6WUeSSYcttu655/6lp3bx60ZZr3dJULHMptYw0F0AzlrIUFBNXQFBZTMEFV4T/+5xlZsBBZmAGZuT5fj6HOec9C3PeOee8v/O8z/O8ulRnKalLLC152q49GdVaSkzNl1VYSobdJ38HU8GWEsOhbppmerpqrtwou60l1FoJ6eKq9/ouulyK8HFL68BSsle8EXgcAHrPx/ttC4VAYe408s8WS7kv5r0+CBeKCqSIj7qAsqtGPTlYekOPEQ/btGN5Jp8SUjPx4sIf4OzWqt4ECUWybEz4DYH+jpg+ti9W/birxonLQvoGolvXzli06QDe+mKbEHbGCwPKcPtOTAIWfL8XbX3aYejAnnoFCUHiI+FQkTSNi96Iz7cfRlzGuToXJFaLGlkzcQcSLezNmTENJDyoQa483YmCROJIFj48UiKJ492x8Xh8WToWLvsVm86WS2XGYoQoOYN9qWfgPiwUPdANPXpCmWfuFChpFuW+eDS4rSb3xXODg6SIj/LL56SG1NyhoZTu/NlH7odvO3+cK21q8gnNXDFq2H0I8DbtWD2GQFE0FMFCkSyUSZUyqpJvyBeTH0P/9i2wYVuSJAhrwl3t2+KBgX3ww95TiFqwETmF1R/n3MUrePXjH/H1ruO4/96e4g3mzhlDxlLJTc+Uu2SGiQfo1+ScXYzV0TuQVC4+F2xAlJhPlOaXImyinLU4J24DwqLTkKh8cpgwY1F08sebnRwk60ffR8Lw/fOBmPj8vXiopU2NLIRGW0qYOw9KxEXJsihpFuW+oCRalQkLbi81pN6ON6WGlVNZGw5ZQdZtTUI3j8ZS1tWgDp7KGi0kABe9/rAkCLcl/l7jrKrk+xHx0P04kH8dL34QK/mGVObgiUKMj96InYfOYfgDA2AO53ZGP+QbpUbWDIwcjgh38XtNDsEAG/E5aTiWiPmB0vx4zXa+tM/kIAxUPn25+4SxIHYoltPKU2rORWUL4zBClLRGj5788LqTSE47hCNHj0mJuChZ1u9rNlYbVntXuzZSw0oNLDW05hwvhYSPOp6Hqaa6FFNk9SDrx6Aubvj0jYfh20Z2FtWEN4u33sqSgQThv194QJNVlQRjTSCL06gHB6LExhFTv0jA0p/2SAPwvfLxJpy8ZIdnH74fLk7Nla0ZhmEsA43mNtTRlaJv/vmtkvjJdyjenx2KqrInqLCjq/moiaMr+YgM6uYtdR9oMCCsFshEDEIr5LAgH4a3lmxD/153V4jQqCkU9hqXlIo3R/aTBJCpIf+J7385iD+On5F8J8wBWTmOZZ/AnLFhejOuUsKzHFGnAwrSsLpQvPmKTwpZztETukyQoCCfjf5BXZQSy4BHCa4ICfT9R04oSzXj0KECdOlS3RP19nTy8zTJvagLO7oyNaEmIcFGixLgAJaO+xLJYs73ySmYNax66wmLEvNhqCghC8HWxL14JuTuagdt0zSaleZvBzX2M2Pi4eftLT0UawIJkh8SdmPlP0eKJRolmPwi/BAhRBBlK51DomnYCMx0T9XMywKJMpUWI8I9SxJWg8eNR2SBnNdEmoeyr5crjp8GoqYNx/U00+cpST2UhasllySrkzkgS8fOAyerjIypa1iUmJaYVUlIzzgphTf/45UHLKrxZ1HC1IQ6ylNSiN7L52OpmF5COkffWDj09kY+IDQ8PfmEGDKKrI+OCNGdvx1kEaBuh5eG3iV1O/x+4JiyxnBKLl+Fm1MzMSdEhhWNEkxhuTQezaTHg80mSAiybJHTcQvby1i/LYX9eu4wxj4zQGrwLU2QMExdYrQo0Y244egby4X8Gcjng6I6yAdEzgBKFgVl7BOyQihjnkhjpdB4JxN3iHLxGa2Tzl3dZmWl8VHoWNJ28qSOlUJQwzxtZB+poaYG23hcEBGpdGMEkjDRJk9LiPSrMC8jtg/XlpP1ZECkWK/My8JK3gbu4niBym61gKKQaKC6q8Vn8O7o+yuNRyP7jESJOotS6kauX2VeWq8zFk1BGuZKv0d2hToPjd6g/CZpYtogj1MjIGH5yevDJKFJgtOcfj0MwzB1ifGWktQDmiyuBZsT2FJiYZA/AzlXUhQHOVdWHNJeNMzK2CcDqUtEx7IgWxNCMBCuCA3qhahhcg4PdZvtezOlTy3iWEO0eT4qWy0IaqipwaaG+/t4w8KJL165pje/iKmngqISlMk5u42CrBM0OB5ZK2igugp+OQqqlea4qLNbrTvacWk0v8d2F0QiAVEFQkyJUs1YNKfF27P0mwC+7q7y76QDCU0SnCQ8V2/aVeNwYoZhGEtBYyRkR1frRPUpsbUvR/yv+7Fs6hNmGc7eFMQmH8K8xckoKamYaMu+kR1Kb9yEp0cL+AU44tN/PKKsMR//ivkZ6zZlKEtVY2dni5tCTFH69MZOZfjnc/frDem1BMjp+Pn532HsEyFS9I25YZ8S0zN55lr8Z/Yoi+u+YZ8SpibUiU+Je/BgvD53Pl6nkYK921QrSJi6gcTk88PDMH/dbvzr611Kae2Qh8W/PblxO6oNIz526izGzNuAG42cMOetJ6RReXWnd6Y+Kn0++UQvaTyGusDb0wmPPd79lu9SeZr91mPS5+sTwvFSxAM4WHAV40TDTwPV1ZaklTuQpHTZGFLXVUFOxpP+twVL4zLw0qgH6kSQMAzDmAPju2+kNPNAjyhOM2+JUNhov16B+Ch2n5R2nBqsqqCGkPwV5oqGce7EpVKjmESNo6aBzMQMjQ9Jxe1pm9yCNCS6h0g+H/qgxF2UwIsGkBvzWEiVeTFuP3ib6gcjUHwtoqJ1fDLIr0WT74N8Zeg7VvLh0Jk3lsrfjUItaYA6GtGXEpCR4DKUyvUHD1fkVOiS0TlXAyDLCGVk/XLnMTwUcg8CO9Z+NFiGYZj6xAhRoqSZ9yzAx8oowf/8TdInjAVCDRSlHacGixoufWOikANohJimB/ph+sLxkj8DjagrTdL64TrOpBW3HxDugsR0P71OoxS6+vonW3C+rLmUwMtUb+6qr8Xx0zo+GeTX4uECH2rQdSJ2Vu6rPlqnNpDAogRkJLiqypxamYr1J9czLct1reOMWw1kpaFU8pRSnjKy1kfKfIZhGHNghChRMrp6umuGhPe9J5C7bywcarCo4aIG7JWPftTT7UCNuWxpkLoTqCid3ujJKqEuKxaKuGKxjRxtM5cEiZQjRAsl+Zrx5S40dWmNx8PuMTqXRgsnB6EfKn8/bUOtibqRphCpMUdgiCKcxHY6ETvTI28XrWM61MypJMD+8dk2SZDdSjV1rLd+aaOKkFXmpQ9jJSsNpZI3dYIshmGY+sb4Dvy8AqiJr3O+/Y9kMZm9+YxSwlgq1ICNHDIAu09ckho2bbeDaMwHA4lxacjp4S9lFV1dQIIjBCuGuYr1okEt8Jca9bHIhm9kGAYHh4m3fXlvgnxYaIRZf/8AadTamkLWhz6BHTF7RYJSYh52HzqJ3Yfz0T+os1JSe0iAPTKojyTIZn+dJAk0LberYyCmmvolK8wbn26RrDJPDR3I6eEZhrljMTr6BvkJmD19iyRMOKNr/VOTNPOEMRle9WGKDK63g3JvHM4+hWvXS5US09C2jRva+9SNfa+2GV4tLYNrZTj6xvRw9A1zp1BaWoaZ72/AezNGSM8Hs0XfsKXkzoC6HR4LvUczYJv+bodbUZ0r1/2WI/msmEOQEGQNuCewo5QG3pRTXQkSomcXf8np+Iu4w9U6HetCVpb31qRIVhcan8cSBQnDMMzt+CXlMAb266S1fBiI8U+7nuF4UuNUMhTvL59vkLWEsVyo4aMGkBrCz2J/V0orklNYLPmkbDtwRvJRYX8GwyG/HhJwJORI0J27eEVZo4UEC3WDUdQUdYNZ2uB7DMMwhlB45iIWLYmHT1s3DBvcHTZGmtaMFiX7lvwH3+bIXTdLDUicxlgP1BB26thBahjfiUmQGkrKfko+KAfyr0s+KezPUHNIyJGg23nonCTwyK+HLE+UY4SipMiqwmG9DMPUJydyz0qiYtKMtfh02Q6Dp5XfpGBXymG4ujjg1agwdAiomTowWpRQfhIajI+tI3cu1DDef29PjJi8Dr8ePi85V3JCLtNBwo4E3pqETLw8b6uUY4TDehmGqU/IL/ODT7ejdStHSVRQ0shXng8xeIp8qh/u79cZjRrVrruZO6uZKmkihIidLXu1mYtG9nZo1uR2ieMYhmHqhp2Jh3Fvb380a9pEKakfWJRYMeTdbFMOlJcZP7CcIbT3a4NjWbd3YqbB4EK7uN4yUTlzew4fzUeXDpx+kGGY+uVUfhGSdx/Dth1/inbFMId8c6F5DTY4JLgGcEiwedia8CcKz1yQRt8d94yUSszkXLl6HWs2/I4DGSeVkopsmjoIa1v44B+dHPDbD3F4/y93DEIJWtx/N/47/WtlqzsPZ8em8PJ0ha93S/QJ9oObi4OypiKHj+bhePYZZOeexfGsQqVUiLm+HfDYgz3rbKwfc8AhwaaHQ4KZ2nC25CD+upyByzdycP5KNi5e0z5zzEFLB384NvZC80Y+8HDqDccmbZU1t2JoSDCLEiuEGrqNP6Xi2af6oa2HKy5euoolK3bhvv4d6/wBTRaRpnr6EK/eKJMyjzYEyGK1adt+DLm3HYb1D1BKK5KacxFFl02bc6W+YVFieliUMMaSd/5XZBZtwMieE9DVvbcoqb8fKC5jLX7L+Rndvd6AQ6OKfnIsSuqY31OzsHFzGpo1a4R24u25dStnZY3pcHZsAl/flpIQqQoywx04eBqn84slK4cpuVl6U3rjb+/fBg8N7i4N589o8XC0w12Xz+IDtEH/Qykaq5HvY/cioIRFialhUVJ3sCixPMrKbmDPyX/h2T6vwdu1g1JqGezO3o7fsvfiLo8oITLkC4ZFSR2xeft+NG3SCKH3d1VKGg4kwpo2bYQhoXcrJQ0b/1bNxNRUWaoIW0pMD4uSuoNFieWRcuL/MKbvRKMFScGhVzHv4DGQJ6LXXYvxHOZh/sFyDA1fhME267AgwweRzitF2XFpGyAU456Ygu5G/vApmZuxNzcDXd3HiSXDM7pq/ktA93vKLxVkKkumxc6+CZo4uZahXD5Fc2DbxAmO/k/YXjj0ZZlSZHaa+4TZll46XX69KMN8J2bhNHG728auWWtcPrWzwdaBLs5dIqVr4vLJhDu+PjzvfdL2fNaessuF2eRtrZTWHXfi/ecS+Iptcfr/RGVa1im1Dhpqc+18AS6e2FdeXlb3vzVTkVYBTWye+Htvm+nD/idEonFiQStKAvCgECI9Tr+Or/AMepx8F/neY5B/oR2eE6JkJd7CpC4+sDkVjUmn+uM/ffoZ9fJRevM63to4HBvePlFGj4c2QQ/aXi06XX7hxH5xccvXt/hr4+zX/WbHQS933jD9PkmAaP5D6zatbn6z/F+2g+7rpZSYDhvn3jhXsAeuzcx3o50+ew1R8w5j0/zuSon56fn870hd1kdZaphcv1GO+1/dg18/p75M5tHp+9GrszNmjTX9iMSWxj+WH8OogR7o094R9ZEJ/51lWQju7IRHBxg37pMlEzz+d+z5oo/FWSPmf5+LLt6OeKiXG+wo5I+pd6btmI33hn2DRvb6rbNVoc9SIgsQG8THT8Bmp7cx1flrraXEeSymhY2Ch5EX5bEz6dh2cDFe7jlGEk7/FtfQ3T4OeDjYTXN9/5y4F5FvfnC123OLum2ZEXacyurhUcLcSTRuZINrQpgwDMMwNGREOXYfu6DYAszHyM6PYl3axyg3sgfCvcsiLBy+BR+IaUoXX3h0+QSTySICb4SHbcbCvv2lMnWbD8KfNlqQkJVk859L8GiHB6q15AiNW94I9hrzG4sShmEYhqkl5y6VYtKXJ/DnX17o2zMEnyVcxxfxhWbzWujj1RMP+92D+dvHo+CCOkxu/fP7ie349Oc38FrwaHg7eymlhsOihGFMxKsLjuDUGfGGkPIXvvjxlFLKMMydzMGTJXht2Qlca3wXFvx9OHp2lBvilx/rhxcefxDbDjli1tpcXLxi+qRkTk0cMa3f39GyLA+bU+dj2sZH8cmuSdiS8RXSTyfj2Jn9Zp1Sc3fi+/2f4aMdr2HWpqeQkbUKfdzc8HqfF4z2dVFhUcIwJmLRpE5wc26EAYEt8MLDVScRYhjG+tmaVozpq/LRvkN//PeN4fBs6aSsqciQvp0x+4XHUXCjPV5cnIW8ItOmaiDs7ewxrEMY5oXOwt97PoOh3nch0KkJOjS9YfA0c14avvsuE+2b6F+vb+rp4oTH/fvgjd5jMfv+aejaqrPyjWqORsrcqY6ub608ga4B7RARFoTG9nbIjduAMZuLAK9eWDE5CD7KdrrkxqUhJzwItcqRmp6NpEA/cYxszJ0Yj+1Upud/Vv5fNKz9lt2HcSgrG2+P8BbfuWZqszLvrTsJjzaeeDo0CI7NLH+8FXPVA5GQfh4/ppbgzSfvg28bF6XUsklIzcSPyel4ZXBLdPBsppTWL4Y4uu4+dglf/nxO1PX96NDWOvLaqHX9sqjrjnVc1+zoavl8tDkPLi3cMXpIzX4nGhl81vIteOreFujb0VHbCNcj2XlXEb02B528m+OZcHe0cjH9AKxVObo+98YHV4JGf3Z37Iy/SSHBdtIagYND81lPPh5m49fO+D6g6pg9dzGmTXkRzcw40CyZxmKTzuLZwdrhkp/58DBmjRuGgUIc2NnKT80LmdfQ6+VhmNE+H5NnbsKHW1Ox4owbQguzcSDAQxIJlId0V2Y+/MTyAbGcK+ZzS/KRBA+4/JomtmuKpLh8BDpkI+qWY8jrXEqKcV7s7wsX3DckAI3tvPCEOMLrMfK2HcS2NmI9xLHPq8cLcEGzJo3Epwe6+nnj5U+SMeLe2kcWjF10FG+OCkdIz/Zo3Ejzk1dBNlbHAYElKQidl4BEIa4+XJeM017B8CvcgcmiLNYuAI+K70x1dSDgKpJWpuKAjT8upFNdJYv/p2wvljeL8zsgyn4s6Yr7xP7SMc+cR2xMNloO8Rf1ox9z1AOxYmcBLtxsiWkRg9DCQfZal89D/FYFaVid5YHACt9TPt+emYfkbdLldSvSbTGm/1WprlxEXUn1ItVVhvit8/HGooRKdeaGkg3r8UayLUL7e6AFisW+8m8O5Zinxf+bJf6fXHcb8ISox0Slrv09XcUbVxfM/Gov/NrYo7Vz/QvLrWnn0M3XEW3dGkPfuI2rfinEyYst8PboMLg5N5fK9NV12G3qmtZRXY8Wdb2mBnUd0k/UtU3FuqZjVq7r4UpdPyLqOkCp6/fX7oO7sw08XOuurmN+ysNzQzzFm68lNFVakg5dQCtxzXXyaqb3t77TuXT1JqavykFz5/Z4Mqwvgjq0rbFwpGfwkD6d0aa1Dz7YeBQnCi+im0/zGh/PFLg42WN3xgV08XNAz45OZvkuieIaatNCXENC6KvHP5GTh++2/Frq0ePhT4/siCmmsgbXfeOjWiXcg7Bk4Xgk0BSpDd8cQOvFNF1MZNGQl12QU+CHCKF35P1dEBEu9ql0DN11mv8jIZcNiNRuS8el41c4npm4XlqGxvb2ytLtkK062e4uyC0okkqOn5Y/MwvE9VLgirELRyBUNKiEj/jOOdFZ8I0Mge++pdgl6gP5Otsr+Lq7SsuaY+4VQmlhiE791B0F50vh7lo5224mZkxcKoRBEXwDRcOp+Z6ZoBi14/nac1HX0T5R0cUYKK4NTb0EBSNhWgCy0/TVGRAhxCk8XG6xzqnH3C7+n5YAvKtT1yr0QKMwbGvgxs0yaSTkimRiZjV1rZ6dbl1PqEFd21BdV3q4VlXXc5S6rsd2QWLk39yx7ucCs0duMIZxLO8KJn2Zi7xrAVjw9xG4r7ufya4RstxPeXoQnnlwCDakNpKs2fUZybgz9TwGBbnUqzgiNP/+Tuy+GRl9CKHBHeDQ1IwmGjNRcvUGdqQew7eTuiglNYcsRgv//ig83ByVEush/9wlTPzkB6x6s/Z9lcT8jafQvVNXDO3bUSmxLiZ+EovR9zkjyL/+f8vqum9W7MwXT15PjBkSrJRYF5M+jcVzA+u+rmM25eH0ueuYHmk52VOtqvvGzglo3klZqMTVbKGWzyoLVZOUcQE/pl7GP58Lh1PzW4fyz41PQ05oEPqL38eYnyj562WYsaccYWOfx/TuagJ2LWnH8vDV1l/xzye80NLJkBfJ2+BE952eb3dRvBXqyN6Ll0sx7v0MfPhmJ3i3uvVcTYWh3Teab3wnihKDG+OCNLHvHvGmRm+nVbzBa3xE9HC7dTXElI3xkwsOIaQnizNizrpclMIR7b3clBLrYvNvRzD9cU+rECWfbDmF42fs0aO9h1JiXVBdT35EnF8H/Q6M5ib9+CW8v/IEsk5fQaCo4/ok58w1NG9qh5aO9hYjlKqis787Jg1sj4/QBv0OpWDuX+2xaFwb/BaTjj9EG/TXn1VnLj9/pQzdunlgxphwcZ5Vn6gqSnwTvsO75YPwNnbiPdDnCeSG+SEnoRi+eQmYubcc5cGhiPFIFetD8HnYecxbBUx7xu+29UjP/9cWxKLpzVK9A54awvjI7vj1sDtG9ncQYsMBu2Pj8f7BNnC+tB8kPfYcuoh+3Vww+3k/s/iQVIZFicBQUZIUlwZfpTtFnc8RnxLURRFXjIEolh1SdQTMCiFgaB/qJ9c4qyrrMWwEZiIbK/P3YDsJ0+AwJAwu1qxbQqbo22BKUcKWEi1sKTEdbClpODQkS0l+8XXM+uYkJo8KQUfvus8W/OXW35F/pgBTHvWsnQA00FJSVxgqShqcT4k+VP8O3XnZl0Tr73GrL4osSIgK/iPKehIdVD5dx49Ed119QdFHodSnv1LcnFWQtHIHksQniS36NDlkWVJmK1BVOcMwjKHcvCgaXvHyp28yoOvGw6UxPp8QgHYO2Zi19Hv89Nthszfh10tvYtbybfjpl3g8198WUx+rpSAhSHzoqwML91hiUdIgcUXUYD9FdFBkghAoFA0hlqOEYJlBQloXsv6I8qi4Yo1QSVophA2Jm+gNmnUqZG3KrfQpTcr/ylWdYJXjhk7cIW2nlpNw0j0ewzBMXUNpCGY/5YMH77qEZRt/woff/mJ0SvfqkLppPvoOR48kYfbIlniQHE2VdQ0Vzfk3yO4bCsVcnonBwQGSN3576nJxT8UcUYZhYQhNi8cS9MK7QZmYsblIs52El1ruquOHIhrd6PXSPiuGFGGMOA4dkywjcn4Use04YAb9z3Ej4LdV2VZPvpTcwvMYPWMdOrQxbrAllVNnriHv7HWEBLsi+9J1fDrpCe6+EdSm+0bNcTN43HhMD1TLqsppQwKsuEJUVdXbGk7EjLXAlWtwbFZdaLf5ocgECvFzEt9Ffau7ePkmDudchlerJujW2QF3de3A3Td3AJynRGZH+nlsS79SpQOsoagOreSz5FmHIef1idl8SrLWfovQpYoJrH1fJPwvGP7yUpVYqihRG5n2Xq5y6GtwGFZ4kO+I7EcS4Z6F0H3+eBfxFawHkjgha0P+Hiw5Xck5loSO2GeFx145SRv5kkS6yGJFbBs1rAhL6H+SWBECiLbVDUlWqW1jTE5ynX0dpAHz2KdES219SshCNGNvZX8i+XrxzVevE1exPhSJokz2RdL6JVXwMdLzu1eHpfuU0H1IeLVswj4ldxAsSipCgvx/2//C6yP/hnburkpp9cQm/4l9h49hymNt0UQ8mxsSZhQle/Hpid1YFycWrFyUWDKmbIxrVg/Km35gMeam+2G6u1guEA0vNbCSwJK30liChBiTLUwVlyn3hK5lwVgsTZTUN3eyo6tqSaKkaeq1NBMJGLsZCPAqEtdSL8wJysQsIeoDvHohNAiSUzq9EMj7uiBnpXiu9QiRkrPROijHpE/VgV11aq8OFiVaWJToh5KqzfomF4+LdnNgFTlMyF/ko3W/oG2La4gY0Kr2viJWitkcXf1HBeM/U19C1jYxGSBILAqyYkxcKhpZxd9BLNM8fUp+EdGyEyiVqdvKfhPkE6Guoy4atUxMynaSv4V6HJqXtpcdRuUGXutYKq9Tjl3pmORbYRm4SIIkarsLIkXDEFXgIt70lXJKAgbqttJJ7lVAjYZOorECV4QOk98gdBOpWRvU2Mm/oR70OObS9uSbU6FcbDdXcR5mDECTBC0biWlFKBfX2hglGZqanE9N6qeiL5Gft7gfx27egxhxP/ogE2PFvRYDP3gr+zBMbXFsaocFo/1wn/9ZRH/9I1Zs+V0zKjClk3/to++Ruj8Rkx9ywjMDG64gMQajRQl13/g/8Jk8vbwXkrSxEtRsjlIjKR5umsGe1QZVJ3upui111VAWTm2mUm1mTkqRnqNsJzXGlR6mKrlCkJCFQSVHOparOLbaaFed7bNeoWghKVPtcE00kdRNFRiChIXDxbw2Ey1to5sdl7aNUMrqM9rIVMjiRBaXJCol4amKLR1HYA26zsFiOz8P+beuyvmX0UaxyZ90bYlraLIc6TZQXHPx4toaGDke8XSdiTJar/XPEdtPlrtRKXMyWeZsaB/l+vMV16I6z+0CYw4ohHfMAFtsS4zHk29/hYtn9uC/z/vgHgsZ38Za0NSVwY6uuVmIJ/vI6s/wAoYga2r1thLuvjGeOum+ISsPmcnJv6FHluz0O248IqFrPs9GjnuR5Jzbnpx/xW4R4cDc6L3IJBEn+eMAUdOGI4LGjKHtSMiRQ7COszA586qmdNU8T0JQ93+rXUG6cPdNRThPSd3B3TdauPvGcIZM2ofCousY+6AHXh/pw9YRBbN132Qli4bIR+x730tIaFckBApjrWjHFqlkRVItR0pXjNYaJAQJdelEF+P+oIAKY5CgUHsMeWwbshhVYQFSLEqDqQtIvP1q9tMZY4ZhGMYaGTPUA84OdniNBUmNMEKUCAGSUiT5lITBH2H9ZP+SMGXtHY++XB0aE7w6b135NXS7XNR5uZtGt1zbDSN1zVCXzuSgConlqCwiUOd4UjSSso66emg/6f9VNM9Pl7qAKn4Pc+MmHhbnLl5Wlhhz0sjOBjdKbypLDMMw1WO0pcSaeCHMHZ9+byL3Qj3ZWKlhVofelzPAyr4XpuDLrXsw+m+tlaXaYdJ6qGPWxKfh6QGmS/U8epA7Nvy8XwiTK0qJ9UC5DVB2zWq6E0b2a4Mde49KXXDWxsEThbh+7Sp6cNcNw9QpxvuU1ID68ilRScw4j51/XsC5S6VKiWk4V3QdbiZOfNPY3hYP93LBwK4tlBLTYa56uHClFM7NajmiZSXMWQ8EjW+x4bezOJZ3VSmxbHr4NceIe1tJ3v6WQnU+JSp0va1JOmPyuj5yrAQuLezRprVpRza1xLqub9inxHDeWZ6Fn1LO4udFvdC0MfffqJgnT0lKHPxnHVMWgG7jRyF2VPWJY+pClBCvLjyKZx5ojf7dzB/tMXHRMfEWWIRnB3tgcoRFxczUKTPXZElih96KXxnqpZQyDQFDRYm5eGdZFoI7O+FRE1rSGP2wKKmes+dvYNInxzDxKR9cLy3H4thT+HxyF/YrUWhwGV1V6MKIXpMjpbo+/dc1vPhoW4x7yFNZa1p6Pv87Upf1UZYaLmlZlzhCoQHCoqThYK2iJPlAMdb//BcOnZDbA3Pg79kUvbs449XhbeHsoLUYX78hC5PfMy5iwqOe6C7uE6fmprUoWxNmEyU1oS5FiT4emrofS6Z1llJfm5L/rj8pmXjNJXqsBcpqyKbuhgeLkoaDtYmS9TsLcTj3CqZHtrtjLRUXL5eKl+8r2LCrEI3sbfHOOH+LPlczWkr2IpO6bFL8EZBD89VH4NS3KJklHl69zPTwIsvMrKXZuHilFH5CMXuaWPioODW3lb6/qrSpnz7nzFV08Gwm5m/g3MVSyVpx8GQJGosWwrd1UxzMLYGHa2PJP8PYbans0tVSadu7xIV0LF+OWOng0Ry7j16QxtTxbdVUGuabaZiwKGk4WJMoocb6kWnpSPi4J2zvUEFSGRrrbMHaXCyb3tViz7nBdt/ow5yipC75ens+Dp+8gjlCETNMfVOfooT8uSYtOibeEG2waX4PtHJppKxhzIE1iRIKepgw/zB++Hf3BiNK6JxfFOe80YLP2ayWEksckO921IcooVEkkw6fV5ZMw8n8a/jlz2JEhLkrJabB1cEeA7u6wM2x4fZ3MsZjjCjZknoOBeevK0um4XjOFTg72qG1m2mtdT4tmyI0sGbO8uTguCX1LIpKTBvhZi66ejdH3w7OylLVmEuUmOM5eUHU/fptZzD2cU+Tdmc4NLHFAPGc9KyldZgi/7alnYMpW0NznTPlGgoJdK31ORPsU6JDXYqSVYl/4fJNF7zw8D1KiXVAg0e9+uF3WDjWj8UJYxDViRJqoCfGZOPNp0LQoW1LpdQ6SEg9juS0A/i/kd7ah+RtoO7UWWtO4p9jhsDTyoa1WB2XipKLeRgf7l7luZpalGxNLcK+U/aY8vQgkzai5oZG/J30SSxeH9oKHb2aKaWGQQEBXyVeQPTLD4tztp6TpnOevvgnPHWvA/p2dDboftCHoaJE453o4NB81pOPh9n4tTMsrDN+/mcIm/0HPvoqC80H3Y1et0knMXvuYkyb8iKa1ZOFdWdqMbxaNUFn3+ZKiXkgH40Nv13E26PDlZLqSVq5FF/bBOM+Mn7QWDTzEnD6zHnMiklAop0bSjasxxvJ53E6OQGzkm0R2t8DF+LScCDAQ0rcRoPDPbEoA4npyfiQ1jtl4AlxjMT0bHy4Lh8dhvhrErzdjsaN7NC0SRP89Ec2BnSp/s2JYbaKt71uvo5o69ZYr8n4v5vz0PvuLuh3t/YKpGzI0rVbkIbVWR4ILNyBMLpexTUfK675WLsA9Mw8JG8j7gdatyLdFqP7X8WaOMClJAWTRVmsdH1noLFdPt5YJO4Zr2D4iWNJ6zT3jS1C+nmghQ0NepiPwAAX6R6jY6r3mLRf+gYMX5Qs7rcAPBLQVHro+nu6YWPKUbg720i+VtUx55tcjBp8D7r4GP7ik7Rymbj3gzCwcCfC54vv4tlTM6/e+2+uS5XOn87jQnzF+364zn0fIu774cox2qV/J9blo/0D4t43oAUJDPDEgvV70b+zI5ya6XdYTzp0Aa2cG6OTaIhr2z1AAm7Ouhx8+OojFRpn3WtjzcYMvCF+n1N0PoU/Y8r8ePxg64+grMM4UJKBcVRHtq64lHUe3fyLsTYBaCGujSmi/Afl2mhkm483P9W5tsT+jwRcw9qFq8S1YaO5NtbE5+PuklQMFvuelH6Dn8V8PH6RjiOuC2m/ZlJDamdrK9qSFli27RAe6OFilKCK/Oggvvq/UaL+dM6ZflN/D/gUpmFtDc7ZuYpzrngMsc933+HNZGBQP0+4GHjOD+ucc4/2Xnhv1V48cU9Lo85Zl0RxDbVpIa4hT/m4xImcPHy35ddSjx4Pf3pkR4yUDr0GPcFZmPLAZ3hBPCAoT0nWticxoeGm6aiAm2MjnLtoTIKoYuTkA9uXL8XcdHGBquPPqMOz01gz0tgx/pheYQyZTMyQUt6roxG7YqyynsatISoP7c4wdY2roy2Kbsmcm4mZ4toNnVcE30DtNX98rzxAI41/pL6Hq+tonwnRxRhI2ZLVkbiVMZeyldG45TGb1FG65fvGhu6XSg9Q9ZjbacBIDQGYI+1XXOO3QDcne5y7YEyWYHHvF5QjbvkyTNhapBnu/iR9PzFP9/7TdE/TF9K576nudO/7MQ/I5ynd92K/zMITSNIZodwSuV5ahsb2+qyxWZg5Sb42ytqIcxDnnqU7FpcyKrdmLC4aXb1bMV5cWIz+oaIOCkV9RIvfsWcw4sW1kbNfrhMai2vMAlFuS91ELnhaqTNv6SgyVO/0E9D/o2tE/jnEdaHZz1yIc568VAjlW8+ZrlA6Z/oumvtEnPPT4pxfUs7Zpopzlo/hIq8TKjJCvJzaeLhWGINMHeVcPWcZf8051/ReqC2a/2tc9I0ccaM7fzsaSvcN9RW+vPgong23zlFRD+f+Bbvy83jrcd3blWH0U133DY0SnJFnj96d2yol1kVs8kG8+ZA7ehqQg2fe9ydRatMCnY2wlFgSq+L24pOojvCswipkyu4bek6+suQoIsKC663hqw2n/rqAzJOn8OE4IW6MOIHwd9Lw4iN9xT7Wd9YXL1/Htj8y8PUbXWpsKTO9T0nuXjwyfjcOKIsyHfDFtnAWJQp0s02MOYFVM55WSqyLLbuPYv+RDEx9zDobEaZuMUSUoLEnxgyxTpE+6dNYPDfQ2aDEgP/ZeAqBnbpiaN+OSol18ex7axE92rfORMmkFSew8v9GWWUDTWNQfbUlWdSXn9GiZFv08xW6b6wFGr9qsrgfvny9k9lFieHdNz7BiN32EhJmD0GC+Myi+fFuykqGYRiGYZjaYbRPiX8/f00IsL8BXTcMwzAEOWeGST4RWr+RaknPhmZ864I0TCB/lIk7kGjgAch58pbxscUx/71yx63lDMPUO0aLEvIjiUcW4lPUeYZhGONIXkniQkwrs5GjCIe5Ypk+k2hZKVOd8YikdGDGwvFIWBgCm/g05FKZZluKsMmWhMtqchpX9k/ct0dy/KMoNxJE0v8Tx2znIQ8kSvvScVYvEP+7XDmGgVA2Z8ZwKMEXw1SHpneI85TUnup8SuhBmRMehAEU+rtc6/0/eNx4RGIH5lDZsDCEpsVjCXrh3aAixKRl4rhHL0R5uCAinHIK0KeL9NY5ZnMR2gcHAHuBsePEA1vsLx2rQF5H89MDxYM2er10vBVDijBGbNN+2AgsoUiGSrBPCWMMpvIp0dwXyrIpMMUxI95eDVy9AccqwmT/EqIkO+8qWrVohM4dHfFwSDDuvlAi/18SR4VBGCju63djMlH+4Agsdk9FOM0rj8HBY0fAb9t6fCHuzeXi3hwn1oWPeR5vdbfBSeX7Q3zCvQgrYoDRY8SzbEUmAsSxZiAbuaJ8prqPzU7tsb16IWZSkCTccsR9nvN1FtA9RAq19VWOqR6blkkUztqYhraO9mhsr99hIOfMNTRvaoeWYpuaukQcyCrB1Wtl6BfYAmfLgDWznq7Sp4RCZXNCRT0e2ImwmOMIGDocM2xOSELTN0y3PBQh4hgR4jk3L90P09yLkRzoB19pfz/kJBRjYJss+TcQx1gcboO1omxUN+32awuykCCes8fE7zAnKBOzfiqS/t/icFe951pbn5JTCfukc+sv9rVJp9/tOPyV80sW2/kov6u+c0sR5+ajc24DxLm9p5zb5+Lcvqny3IKxfFJP2CZ8h3Gbz0n/73NxfrY22VgTXyyuGz8McE8TxzqOY+IaCh/7PCILv8fzP51DqLi+xnmXYIrF+ZSgCPEpatiQDFtKaoY2/EpGXzgjhQH6whWhQUKcRAZJF2aUGhYpyFHDhkmQiDdHX+WYdCx1nXRcCBFTOVw4X/v2yTD1Snq2XvGgdvVQqLxeqFtHt2unEj4Vjqm1gCQZ0W3j5eWIaaPbYcnULnqn7/4VKI0Svv2DILRrKyfSkhoUssjMEw1Fa1Eg7rnj4iFP95x03+u8l2UWKmG/FUJ6K4afDhDn4SueDWMWhKBdobyNev9KobHKPuqxB9NLijgehX76hPshd0EWfJ8Rz4f9y7DLvQe8xQvR2J/2ICauSGyTibHiu8agHdq0aYp/v9xe73nSFDbADePEy8rnU7vqXW/IlPK/XlJ9zRznB/sqxE9lcumcBWo4sIq2XAkLFi9rzyABLxa0QH+pjinUVryM5ZWjnH4DaVvqNnSRQmorbE+h1UoIuS+FAUthtOYMA9ZC50FfV/f8dEOepfBfne96r3Jus3TOTQ0dlsKdNdvvqHRuajiwP2Yr52cj7os1X1NosWhf3LOxap8LQh6UhRiFCVM7Qv9OCi+W/m/doLky2FJSezj6hmlImMJSQhaNleIzUnljpzd3NZcCdbnM3BuA5aJBpiRg1NWivtkTOWKiZUl8kL/JvD0oHzYCM0FCR7xJxhWLRkZMYj5RzEdQIy32TZT2k9dTWVVw9I0Wjr7RwtE3SqGRmMFSwpgbemCqfeO54o0mSrzFkFMgvTVK/e+0PHGHWC8vS2+R1BVE61aKN0Flvsq3S4axMMiiMV0RImQV0E3uNCByPOLJCqg8wNT19ElTBH3KqwD3ICxeOF7qlpStJNTN6afsI88TtE7eT1tmDuR7WaD4uEiZZCeJ+3el9r6WfGnUcnHPy9Yc+hT3vCifQOXRdK9vwKo4sR3d2/vLkaOuo32ilyIsOg05Qickfb1M3PtivcahWLzpKsen/bTzRWK/ZZr9rIkk8iVSvjN18ZAf0NxJ4lxEHUWJughVz4m6RcS5hor6k+pbrcd8qgd53ftSXe4UdUmO05ZXEck656qeT9T2Is3vLz33xfkm0u+tnI96bvK6VJwQ9bMmPlvKHvxvcW3Q4eR6A8rFtblGXJuWduYsSiwKytS6HkvEC6Ymi2G+2h3jisHBveSuGp3uGd2uIHVe7rZhGKb+0Gau9emm3Jvi6a+buZZQu2CkDK6BxVLm2gFh1J1DXTYjpMy1UqbOfbIpXereUdeJZbX7x0e8zOSKBpcyxL6bFoDZ0vrzmgyxmYXa7iO528hf081jTQxoU4yxk6nR3YFfykQdT16P7UJQlOtkt6VzUrtFcJqyuQ7XZDy1PWNTIXurnPU0BAMt0HrRX5zrOOVcV+XLA/hJXVD0+0ePQFRbG3G+Lcj0JP2uuplZw3vKXTYQgsQn1EVcZ5Q5XIhWIVy8xXFnSVlkM1HWWqoli0LzS3D3Te3h7humIWEaR1eyDBZjoHsW5iwHQocVYYnqpA3xZr88EwFevUTjnIls9+GIFG93ie5FSJCcwqmrJgFjxfblwWGIj/STonp29ZCdvak8QGwjOZiK7cPFMd8Sx5TnR8Bvq+wATk6h+saI4e4bLdx9o4W7b5RCI+HuG4ZhrAfJ0btqK6Cvu6vWAihtS5YArRUxarBoIKRleSypOWnKuCWiTLIWCHSPmUlOhIpzY+XxcRiGqT9YlJgQeUA+YwblYpg7F1cHexRdvKwsVYXs26FGy5AfSYLGN2Q44ml+slgXGKLxF9H1CZH9ToYjgkbZprLJyv60j416bOU4Yn9fnXkbcUyyrphCk7g62Il7v7pzZQgPl8bILypRlqwPGsq/qtDp2+Hh2gwF5y4pS9bF9dJSNLKvG7nAosSE0IW6+OVOePXDDTh26qxSavnQTbYqLhX7jxzmrhvGZDzapxXaOJRg/uqdViXWyVQ9/fNNGNXPsK4b4oVwD5w5kyvdR5euXFdKLR96Tk36dCPeeaptlV035mD5q13w+sffIfVonlJiHcSmHMSPiX+I+vI1quuG+Hh8e7wTswW/ZeTK/i5WQmxKBj76Nh6fTWhf464bY9D8C/YpYRjGGKrzKWHuHEzpU8I0TNinhGEYhmEYq4JFCcMwDMMwFgGLEoZhGIZhLAIWJQzDMAzDWAQsShiGYRiGsQhYlDAMwzAMYxGwKGEYhmEYxiLQ5Cl5cOqysg7ebW2cmzdVSkxH8p9Hce/dHetNAe07cBotXZvDu62LUsIwTG35M/skvFq1hItjM5NkRWUsl2OnC+HUrDncXZ3EEucpYYxHvoaaKdeQzIXLV3E4O+d6S99e3Va/GXyUyjTPkqFTv7z5eP9gW582LZUS0xH97Sb8/YkH0ayO0tRWZv22vfBv2wrBd/sqJQzD1Ja1P/+KPp07wM+9pVUOMsYYzk+/74dXS1d0D/BhAcrUiJ/+SIeXm0uFayi38Cxif913tVnLu+9aNyWIk6cxDMMwDGM5sChhGIZhGMYiMF6UpEzBf1OUeTNCZh1TTSVXruHcxUt619V0Kiy+oHxThmEYhmFMgdE+JXlrH8ELH/0hL3SbjS8WT4CnvFQlhviU7DlyHPb2N/Hio33g5tRMKbVsaDTRD9Ylo527J/zatFZKGaZhwD4lDQf2KWFqi9l8SjxHxWJTcp48GSBIDCH5zyMIaOuA6c/er0eQFGN1XDZy03cgauIOMb8BoROXYm66OKG4NKyWypciKq5Yz7K8bejKbOlISWJ9rjQnENvROmk7zT7ZWB0tto9OE9sq/2elvN3cdPE9lHXqMTzcHDFvwgPIOHFCqlyGYRiGYWqO0aIkLyUBeUjAH9SFI+YVm0ntELKp9GaZslAFBa4YuzAEvvlF0mJmQbH0KZePQKgQL5WXc6RtXRE12E9aNcC9CGNIpJC4KZCPczxf7KfZB4gYEiDUhgug/J/tezOlT8BFs85HKWEYhmEYxnTUuPtm6II8jMxZjFOjJqC3sq4qquu+ST54BB29HTFmSLBSYl289vGP6NbOH+YIp2YYS4W7bxoO3H3D1BZDu2+MFiVAAv7b/1lsEXNd3kjGglH+cvFtqE6U/JJ+CK7OdnigdwelxLr4aH0K7u3SmUUJ06BgUdJwYFHC1BYziJIsbJzQH4sPKIuEiRxd2VLCMNYHi5KGA4sSpraYwdHVH48tVhxcTezoyjAMwzAMY7SjK8MwDMMwjDkwWpTkrV2sibhR5/9ISZALzEjSSjkMWA3llUOC5bBdCuvVlCshvBQGTCHCSWpIsTRfcX9CLs/GarHfalGmhg1T+VxlvkIoMcMwDMMwZqEGlpJYzOrviYfE9EI80FaU9O5HwbTmhMJ7ge3LhQDZKofqygTgXSX8N1cJ8dWG8BKZmDFxPZaIfVXU7dSQYp9wP+REZ8E3MgS++5Zil3sQfIRwGbN5D7aLiUKIY+DHYcAMwzAMY2aMcHStOezoyjB3Huzo2nBgR1emtpjB0TULf6SIfVKmSFYSaZqwGHnK2vojG3Opu4YmnWyrKkkrd8jdNgqVlxmGYRiGsQyMECX+6N2v+pwkdY8fpi8cgahhYUiYHASQj0hBmibVvK+Hq7SV6l+ya6/cfaMuR03cgFyxPfmTMAzDMAxTfxjvU9LvPxYYEuyCiHA5lbxPeBAGuAdhycLxWBLuIi+r5WK76QuH6ywDoV5FGDNvDxLUtPUMwzAMw9QLRosSSjNvWd03tUGImcnjkaAIGIZhGIZh6g+jRYnngH9g9jd5mP24WOjQgZOnMQzDMAxjEozvvvEORW9voPfUPGyaappQ4L5dOiA25Qjyz11SSqyH+L3HYWtjz5E3DMMwDFNLjAgJNt/YNyolV6/h6Kl8XL52TSmxbFq3aIGObd2VJYZpWHBIcMOBQ4KZ2mLGUYKNx1BRwjCM9cCipOHAooSpLWbIU8IwDMMwDGM+WJQwDMMwDGMRsChhGIZhGKaeKFc+ZbTdg7NmNX7KdWQPONi2hp3tTaW01pTdvGljW15eXmZbfgG2jawvvIZhGL3Yltva2peV2V9rZHPDpqy84pOFuaOg3/pm+bVGZTY2N+xs7MuUYoYxGHpWlJWW2pQ1bnxDKUL5zRs2NjfFs6Ok5NS6Sf3PKcUMwzAMwzD1DfD/NPAHkdgTITgAAAAASUVORK5CYII=">
            <a:extLst>
              <a:ext uri="{FF2B5EF4-FFF2-40B4-BE49-F238E27FC236}">
                <a16:creationId xmlns:a16="http://schemas.microsoft.com/office/drawing/2014/main" id="{D628E906-1495-4EC9-A4D4-CBC81624640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77E364AF-EAAA-42F6-A2D6-22094C48582B}"/>
              </a:ext>
            </a:extLst>
          </p:cNvPr>
          <p:cNvSpPr/>
          <p:nvPr/>
        </p:nvSpPr>
        <p:spPr>
          <a:xfrm>
            <a:off x="4454820" y="2417862"/>
            <a:ext cx="234360" cy="307777"/>
          </a:xfrm>
          <a:prstGeom prst="rect">
            <a:avLst/>
          </a:prstGeom>
        </p:spPr>
        <p:txBody>
          <a:bodyPr wrap="none">
            <a:spAutoFit/>
          </a:bodyPr>
          <a:lstStyle/>
          <a:p>
            <a:r>
              <a:rPr lang="en-US"/>
              <a:t> </a:t>
            </a:r>
          </a:p>
        </p:txBody>
      </p:sp>
      <p:pic>
        <p:nvPicPr>
          <p:cNvPr id="12" name="Picture 11">
            <a:extLst>
              <a:ext uri="{FF2B5EF4-FFF2-40B4-BE49-F238E27FC236}">
                <a16:creationId xmlns:a16="http://schemas.microsoft.com/office/drawing/2014/main" id="{7FB2A466-267B-4F27-BAD5-4F1C71FB37E8}"/>
              </a:ext>
            </a:extLst>
          </p:cNvPr>
          <p:cNvPicPr>
            <a:picLocks noChangeAspect="1"/>
          </p:cNvPicPr>
          <p:nvPr/>
        </p:nvPicPr>
        <p:blipFill>
          <a:blip r:embed="rId4"/>
          <a:stretch>
            <a:fillRect/>
          </a:stretch>
        </p:blipFill>
        <p:spPr>
          <a:xfrm>
            <a:off x="4689180" y="73723"/>
            <a:ext cx="4269498" cy="2592424"/>
          </a:xfrm>
          <a:prstGeom prst="rect">
            <a:avLst/>
          </a:prstGeom>
        </p:spPr>
      </p:pic>
      <p:sp>
        <p:nvSpPr>
          <p:cNvPr id="15" name="TextBox 14">
            <a:extLst>
              <a:ext uri="{FF2B5EF4-FFF2-40B4-BE49-F238E27FC236}">
                <a16:creationId xmlns:a16="http://schemas.microsoft.com/office/drawing/2014/main" id="{035AB46C-D721-4782-B4CD-D4C6F5ECA33E}"/>
              </a:ext>
            </a:extLst>
          </p:cNvPr>
          <p:cNvSpPr txBox="1"/>
          <p:nvPr/>
        </p:nvSpPr>
        <p:spPr>
          <a:xfrm>
            <a:off x="4724400" y="2776842"/>
            <a:ext cx="4358792" cy="2292935"/>
          </a:xfrm>
          <a:prstGeom prst="rect">
            <a:avLst/>
          </a:prstGeom>
          <a:noFill/>
        </p:spPr>
        <p:txBody>
          <a:bodyPr wrap="square" rtlCol="0">
            <a:spAutoFit/>
          </a:bodyPr>
          <a:lstStyle/>
          <a:p>
            <a:pPr>
              <a:spcAft>
                <a:spcPts val="600"/>
              </a:spcAft>
            </a:pPr>
            <a:r>
              <a:rPr lang="en-US" sz="2400"/>
              <a:t>“Stories create community, enable us to see through the eyes of other people, and open us to the claims of others.”</a:t>
            </a:r>
          </a:p>
          <a:p>
            <a:pPr algn="r"/>
            <a:r>
              <a:rPr lang="en-US" sz="1800"/>
              <a:t>– </a:t>
            </a:r>
            <a:r>
              <a:rPr lang="en-US" sz="1800">
                <a:hlinkClick r:id="rId5"/>
              </a:rPr>
              <a:t>Peter Forbes</a:t>
            </a:r>
            <a:r>
              <a:rPr lang="en-US" sz="1800"/>
              <a:t>, photographer and author</a:t>
            </a:r>
          </a:p>
        </p:txBody>
      </p:sp>
      <p:pic>
        <p:nvPicPr>
          <p:cNvPr id="3" name="Picture 2">
            <a:extLst>
              <a:ext uri="{FF2B5EF4-FFF2-40B4-BE49-F238E27FC236}">
                <a16:creationId xmlns:a16="http://schemas.microsoft.com/office/drawing/2014/main" id="{B8D4A048-DBEF-4ED6-8224-8E26F7E1195E}"/>
              </a:ext>
            </a:extLst>
          </p:cNvPr>
          <p:cNvPicPr>
            <a:picLocks noChangeAspect="1"/>
          </p:cNvPicPr>
          <p:nvPr/>
        </p:nvPicPr>
        <p:blipFill>
          <a:blip r:embed="rId6"/>
          <a:stretch>
            <a:fillRect/>
          </a:stretch>
        </p:blipFill>
        <p:spPr>
          <a:xfrm>
            <a:off x="523874" y="2776842"/>
            <a:ext cx="3419475" cy="227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640267" y="2433421"/>
            <a:ext cx="4126928" cy="2302500"/>
          </a:xfrm>
          <a:prstGeom prst="rect">
            <a:avLst/>
          </a:prstGeom>
        </p:spPr>
        <p:txBody>
          <a:bodyPr spcFirstLastPara="1" wrap="square" lIns="91425" tIns="91425" rIns="91425" bIns="91425" anchor="t" anchorCtr="0">
            <a:noAutofit/>
          </a:bodyPr>
          <a:lstStyle/>
          <a:p>
            <a:pPr lvl="0">
              <a:spcBef>
                <a:spcPts val="0"/>
              </a:spcBef>
            </a:pPr>
            <a:r>
              <a:rPr lang="en" sz="3600">
                <a:solidFill>
                  <a:schemeClr val="bg1"/>
                </a:solidFill>
                <a:latin typeface="Times New Roman"/>
                <a:ea typeface="Times New Roman"/>
                <a:cs typeface="Times New Roman"/>
                <a:sym typeface="Times New Roman"/>
              </a:rPr>
              <a:t>	Tech Trifecta</a:t>
            </a:r>
            <a:br>
              <a:rPr lang="en" sz="3600">
                <a:solidFill>
                  <a:schemeClr val="bg1"/>
                </a:solidFill>
                <a:latin typeface="Times New Roman"/>
                <a:ea typeface="Times New Roman"/>
                <a:cs typeface="Times New Roman"/>
                <a:sym typeface="Times New Roman"/>
              </a:rPr>
            </a:br>
            <a:r>
              <a:rPr lang="en" sz="3600">
                <a:solidFill>
                  <a:schemeClr val="bg1"/>
                </a:solidFill>
                <a:latin typeface="Times New Roman"/>
                <a:ea typeface="Times New Roman"/>
                <a:cs typeface="Times New Roman"/>
                <a:sym typeface="Times New Roman"/>
              </a:rPr>
              <a:t>	</a:t>
            </a:r>
            <a:r>
              <a:rPr lang="en" sz="3000">
                <a:solidFill>
                  <a:schemeClr val="bg1"/>
                </a:solidFill>
              </a:rPr>
              <a:t>1st: 	Mindset </a:t>
            </a:r>
            <a:br>
              <a:rPr lang="en" sz="3000">
                <a:solidFill>
                  <a:schemeClr val="bg1"/>
                </a:solidFill>
              </a:rPr>
            </a:br>
            <a:r>
              <a:rPr lang="en" sz="3000">
                <a:solidFill>
                  <a:schemeClr val="bg1"/>
                </a:solidFill>
              </a:rPr>
              <a:t>	2nd: 	Skillset</a:t>
            </a:r>
            <a:br>
              <a:rPr lang="en" sz="3000">
                <a:solidFill>
                  <a:schemeClr val="bg1"/>
                </a:solidFill>
              </a:rPr>
            </a:br>
            <a:r>
              <a:rPr lang="en" sz="3000">
                <a:solidFill>
                  <a:schemeClr val="bg1"/>
                </a:solidFill>
              </a:rPr>
              <a:t>	3rd: 	Toolset</a:t>
            </a:r>
            <a:endParaRPr sz="3000">
              <a:solidFill>
                <a:schemeClr val="bg1"/>
              </a:solidFill>
            </a:endParaRPr>
          </a:p>
        </p:txBody>
      </p:sp>
      <p:pic>
        <p:nvPicPr>
          <p:cNvPr id="266" name="Shape 266"/>
          <p:cNvPicPr preferRelativeResize="0"/>
          <p:nvPr/>
        </p:nvPicPr>
        <p:blipFill>
          <a:blip r:embed="rId3">
            <a:alphaModFix/>
          </a:blip>
          <a:stretch>
            <a:fillRect/>
          </a:stretch>
        </p:blipFill>
        <p:spPr>
          <a:xfrm>
            <a:off x="599297" y="220074"/>
            <a:ext cx="4167898" cy="2117477"/>
          </a:xfrm>
          <a:prstGeom prst="rect">
            <a:avLst/>
          </a:prstGeom>
          <a:noFill/>
          <a:ln>
            <a:noFill/>
          </a:ln>
        </p:spPr>
      </p:pic>
      <p:pic>
        <p:nvPicPr>
          <p:cNvPr id="267" name="Shape 267"/>
          <p:cNvPicPr preferRelativeResize="0"/>
          <p:nvPr/>
        </p:nvPicPr>
        <p:blipFill>
          <a:blip r:embed="rId4">
            <a:alphaModFix/>
          </a:blip>
          <a:stretch>
            <a:fillRect/>
          </a:stretch>
        </p:blipFill>
        <p:spPr>
          <a:xfrm>
            <a:off x="5898755" y="220074"/>
            <a:ext cx="3058299" cy="4703351"/>
          </a:xfrm>
          <a:prstGeom prst="rect">
            <a:avLst/>
          </a:prstGeom>
          <a:noFill/>
          <a:ln>
            <a:noFill/>
          </a:ln>
        </p:spPr>
      </p:pic>
      <p:sp>
        <p:nvSpPr>
          <p:cNvPr id="268" name="Shape 268"/>
          <p:cNvSpPr txBox="1"/>
          <p:nvPr/>
        </p:nvSpPr>
        <p:spPr>
          <a:xfrm>
            <a:off x="6905950" y="2787550"/>
            <a:ext cx="5179500" cy="60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7" name="Picture 6">
            <a:extLst>
              <a:ext uri="{FF2B5EF4-FFF2-40B4-BE49-F238E27FC236}">
                <a16:creationId xmlns:a16="http://schemas.microsoft.com/office/drawing/2014/main" id="{D2977231-454F-47D2-B861-4CF806E7CC5A}"/>
              </a:ext>
            </a:extLst>
          </p:cNvPr>
          <p:cNvPicPr>
            <a:picLocks noChangeAspect="1"/>
          </p:cNvPicPr>
          <p:nvPr/>
        </p:nvPicPr>
        <p:blipFill>
          <a:blip r:embed="rId3"/>
          <a:stretch>
            <a:fillRect/>
          </a:stretch>
        </p:blipFill>
        <p:spPr>
          <a:xfrm>
            <a:off x="249813" y="183096"/>
            <a:ext cx="2520596" cy="3107360"/>
          </a:xfrm>
          <a:prstGeom prst="rect">
            <a:avLst/>
          </a:prstGeom>
        </p:spPr>
      </p:pic>
      <p:pic>
        <p:nvPicPr>
          <p:cNvPr id="9" name="Picture 8">
            <a:extLst>
              <a:ext uri="{FF2B5EF4-FFF2-40B4-BE49-F238E27FC236}">
                <a16:creationId xmlns:a16="http://schemas.microsoft.com/office/drawing/2014/main" id="{962421ED-5D95-4097-AE3C-992F29974FA1}"/>
              </a:ext>
            </a:extLst>
          </p:cNvPr>
          <p:cNvPicPr>
            <a:picLocks noChangeAspect="1"/>
          </p:cNvPicPr>
          <p:nvPr/>
        </p:nvPicPr>
        <p:blipFill>
          <a:blip r:embed="rId4"/>
          <a:stretch>
            <a:fillRect/>
          </a:stretch>
        </p:blipFill>
        <p:spPr>
          <a:xfrm>
            <a:off x="2909223" y="131619"/>
            <a:ext cx="2714620" cy="3513038"/>
          </a:xfrm>
          <a:prstGeom prst="rect">
            <a:avLst/>
          </a:prstGeom>
        </p:spPr>
      </p:pic>
      <p:pic>
        <p:nvPicPr>
          <p:cNvPr id="13" name="Picture 12">
            <a:extLst>
              <a:ext uri="{FF2B5EF4-FFF2-40B4-BE49-F238E27FC236}">
                <a16:creationId xmlns:a16="http://schemas.microsoft.com/office/drawing/2014/main" id="{D4B5A68B-FD32-4351-95E4-6588E402EB53}"/>
              </a:ext>
            </a:extLst>
          </p:cNvPr>
          <p:cNvPicPr>
            <a:picLocks noChangeAspect="1"/>
          </p:cNvPicPr>
          <p:nvPr/>
        </p:nvPicPr>
        <p:blipFill>
          <a:blip r:embed="rId5"/>
          <a:stretch>
            <a:fillRect/>
          </a:stretch>
        </p:blipFill>
        <p:spPr>
          <a:xfrm>
            <a:off x="6030050" y="236439"/>
            <a:ext cx="2441581" cy="3054017"/>
          </a:xfrm>
          <a:prstGeom prst="rect">
            <a:avLst/>
          </a:prstGeom>
        </p:spPr>
      </p:pic>
      <p:grpSp>
        <p:nvGrpSpPr>
          <p:cNvPr id="21" name="Group 20">
            <a:extLst>
              <a:ext uri="{FF2B5EF4-FFF2-40B4-BE49-F238E27FC236}">
                <a16:creationId xmlns:a16="http://schemas.microsoft.com/office/drawing/2014/main" id="{0BB37719-381E-48C0-8535-1F3860DBA172}"/>
              </a:ext>
            </a:extLst>
          </p:cNvPr>
          <p:cNvGrpSpPr/>
          <p:nvPr/>
        </p:nvGrpSpPr>
        <p:grpSpPr>
          <a:xfrm>
            <a:off x="3054927" y="3340685"/>
            <a:ext cx="2353581" cy="1754326"/>
            <a:chOff x="3054927" y="3340685"/>
            <a:chExt cx="2353581" cy="1754326"/>
          </a:xfrm>
        </p:grpSpPr>
        <p:pic>
          <p:nvPicPr>
            <p:cNvPr id="15" name="Picture 14">
              <a:extLst>
                <a:ext uri="{FF2B5EF4-FFF2-40B4-BE49-F238E27FC236}">
                  <a16:creationId xmlns:a16="http://schemas.microsoft.com/office/drawing/2014/main" id="{B5B0FC36-3CDD-47D4-B337-BD867FDF1256}"/>
                </a:ext>
              </a:extLst>
            </p:cNvPr>
            <p:cNvPicPr>
              <a:picLocks noChangeAspect="1"/>
            </p:cNvPicPr>
            <p:nvPr/>
          </p:nvPicPr>
          <p:blipFill rotWithShape="1">
            <a:blip r:embed="rId6"/>
            <a:srcRect l="20929" t="4418" r="14002" b="2374"/>
            <a:stretch/>
          </p:blipFill>
          <p:spPr>
            <a:xfrm>
              <a:off x="3054927" y="3340685"/>
              <a:ext cx="2353581" cy="1754326"/>
            </a:xfrm>
            <a:prstGeom prst="rect">
              <a:avLst/>
            </a:prstGeom>
            <a:effectLst>
              <a:reflection endPos="0" dist="50800" dir="5400000" sy="-100000" algn="bl" rotWithShape="0"/>
            </a:effectLst>
          </p:spPr>
        </p:pic>
        <p:sp>
          <p:nvSpPr>
            <p:cNvPr id="16" name="TextBox 15">
              <a:extLst>
                <a:ext uri="{FF2B5EF4-FFF2-40B4-BE49-F238E27FC236}">
                  <a16:creationId xmlns:a16="http://schemas.microsoft.com/office/drawing/2014/main" id="{75B74375-C25F-48B3-AD15-559DF30AC833}"/>
                </a:ext>
              </a:extLst>
            </p:cNvPr>
            <p:cNvSpPr txBox="1"/>
            <p:nvPr/>
          </p:nvSpPr>
          <p:spPr>
            <a:xfrm rot="20778751">
              <a:off x="3550780" y="3774309"/>
              <a:ext cx="1431506" cy="738664"/>
            </a:xfrm>
            <a:prstGeom prst="rect">
              <a:avLst/>
            </a:prstGeom>
            <a:noFill/>
          </p:spPr>
          <p:txBody>
            <a:bodyPr wrap="square" rtlCol="0">
              <a:spAutoFit/>
            </a:bodyPr>
            <a:lstStyle/>
            <a:p>
              <a:r>
                <a:rPr lang="en-US">
                  <a:latin typeface="Courgette" panose="02000603070400060004" pitchFamily="2" charset="0"/>
                </a:rPr>
                <a:t>What 3 </a:t>
              </a:r>
              <a:r>
                <a:rPr lang="en-US" b="1">
                  <a:latin typeface="Courgette" panose="02000603070400060004" pitchFamily="2" charset="0"/>
                </a:rPr>
                <a:t>things</a:t>
              </a:r>
              <a:r>
                <a:rPr lang="en-US">
                  <a:latin typeface="Courgette" panose="02000603070400060004" pitchFamily="2" charset="0"/>
                </a:rPr>
                <a:t> do I do to get back on track?</a:t>
              </a:r>
            </a:p>
          </p:txBody>
        </p:sp>
      </p:grpSp>
      <p:grpSp>
        <p:nvGrpSpPr>
          <p:cNvPr id="18" name="Group 17">
            <a:extLst>
              <a:ext uri="{FF2B5EF4-FFF2-40B4-BE49-F238E27FC236}">
                <a16:creationId xmlns:a16="http://schemas.microsoft.com/office/drawing/2014/main" id="{64A85FEB-B986-4A08-BD28-773B34FF30DD}"/>
              </a:ext>
            </a:extLst>
          </p:cNvPr>
          <p:cNvGrpSpPr/>
          <p:nvPr/>
        </p:nvGrpSpPr>
        <p:grpSpPr>
          <a:xfrm>
            <a:off x="335878" y="2112319"/>
            <a:ext cx="1088420" cy="1029337"/>
            <a:chOff x="335878" y="2112319"/>
            <a:chExt cx="1088420" cy="1029337"/>
          </a:xfrm>
        </p:grpSpPr>
        <p:pic>
          <p:nvPicPr>
            <p:cNvPr id="19" name="Picture 18">
              <a:extLst>
                <a:ext uri="{FF2B5EF4-FFF2-40B4-BE49-F238E27FC236}">
                  <a16:creationId xmlns:a16="http://schemas.microsoft.com/office/drawing/2014/main" id="{63D99E75-4BB9-4AB1-B003-7DE201D73413}"/>
                </a:ext>
              </a:extLst>
            </p:cNvPr>
            <p:cNvPicPr>
              <a:picLocks noChangeAspect="1"/>
            </p:cNvPicPr>
            <p:nvPr/>
          </p:nvPicPr>
          <p:blipFill rotWithShape="1">
            <a:blip r:embed="rId6"/>
            <a:srcRect l="20929" t="4418" r="14002" b="2374"/>
            <a:stretch/>
          </p:blipFill>
          <p:spPr>
            <a:xfrm>
              <a:off x="335878" y="2112319"/>
              <a:ext cx="1082999" cy="1029337"/>
            </a:xfrm>
            <a:prstGeom prst="rect">
              <a:avLst/>
            </a:prstGeom>
            <a:effectLst>
              <a:reflection endPos="0" dist="50800" dir="5400000" sy="-100000" algn="bl" rotWithShape="0"/>
            </a:effectLst>
          </p:spPr>
        </p:pic>
        <p:sp>
          <p:nvSpPr>
            <p:cNvPr id="20" name="TextBox 19">
              <a:extLst>
                <a:ext uri="{FF2B5EF4-FFF2-40B4-BE49-F238E27FC236}">
                  <a16:creationId xmlns:a16="http://schemas.microsoft.com/office/drawing/2014/main" id="{B122FC88-E688-494E-956D-141D3638634B}"/>
                </a:ext>
              </a:extLst>
            </p:cNvPr>
            <p:cNvSpPr txBox="1"/>
            <p:nvPr/>
          </p:nvSpPr>
          <p:spPr>
            <a:xfrm rot="20597285">
              <a:off x="458731" y="2202417"/>
              <a:ext cx="965567" cy="738664"/>
            </a:xfrm>
            <a:prstGeom prst="rect">
              <a:avLst/>
            </a:prstGeom>
            <a:noFill/>
          </p:spPr>
          <p:txBody>
            <a:bodyPr wrap="square" rtlCol="0">
              <a:spAutoFit/>
            </a:bodyPr>
            <a:lstStyle/>
            <a:p>
              <a:r>
                <a:rPr lang="en-US">
                  <a:latin typeface="Courgette" panose="02000603070400060004" pitchFamily="2" charset="0"/>
                </a:rPr>
                <a:t>Just one more thing</a:t>
              </a:r>
            </a:p>
          </p:txBody>
        </p:sp>
      </p:grpSp>
      <p:sp>
        <p:nvSpPr>
          <p:cNvPr id="17" name="TextBox 16">
            <a:extLst>
              <a:ext uri="{FF2B5EF4-FFF2-40B4-BE49-F238E27FC236}">
                <a16:creationId xmlns:a16="http://schemas.microsoft.com/office/drawing/2014/main" id="{B9DA10C7-14A0-4CA4-87EC-21E146070F7C}"/>
              </a:ext>
            </a:extLst>
          </p:cNvPr>
          <p:cNvSpPr txBox="1"/>
          <p:nvPr/>
        </p:nvSpPr>
        <p:spPr>
          <a:xfrm>
            <a:off x="5623843" y="3340685"/>
            <a:ext cx="3374453" cy="1661993"/>
          </a:xfrm>
          <a:prstGeom prst="rect">
            <a:avLst/>
          </a:prstGeom>
          <a:noFill/>
        </p:spPr>
        <p:txBody>
          <a:bodyPr wrap="square" rtlCol="0">
            <a:spAutoFit/>
          </a:bodyPr>
          <a:lstStyle/>
          <a:p>
            <a:pPr marL="285750" indent="-285750">
              <a:buFont typeface="Arial" panose="020B0604020202020204" pitchFamily="34" charset="0"/>
              <a:buChar char="•"/>
            </a:pPr>
            <a:r>
              <a:rPr lang="en-US" sz="1700">
                <a:solidFill>
                  <a:schemeClr val="bg1"/>
                </a:solidFill>
              </a:rPr>
              <a:t>Objectives &amp; Success Criteria</a:t>
            </a:r>
          </a:p>
          <a:p>
            <a:pPr marL="285750" indent="-285750">
              <a:buFont typeface="Arial" panose="020B0604020202020204" pitchFamily="34" charset="0"/>
              <a:buChar char="•"/>
            </a:pPr>
            <a:r>
              <a:rPr lang="en-US" sz="1700">
                <a:solidFill>
                  <a:schemeClr val="bg1"/>
                </a:solidFill>
              </a:rPr>
              <a:t>Key Deliverables</a:t>
            </a:r>
          </a:p>
          <a:p>
            <a:pPr marL="285750" indent="-285750">
              <a:buFont typeface="Arial" panose="020B0604020202020204" pitchFamily="34" charset="0"/>
              <a:buChar char="•"/>
            </a:pPr>
            <a:r>
              <a:rPr lang="en-US" sz="1700">
                <a:solidFill>
                  <a:schemeClr val="bg1"/>
                </a:solidFill>
              </a:rPr>
              <a:t>High-Level Requirements</a:t>
            </a:r>
          </a:p>
          <a:p>
            <a:pPr marL="285750" indent="-285750">
              <a:buFont typeface="Arial" panose="020B0604020202020204" pitchFamily="34" charset="0"/>
              <a:buChar char="•"/>
            </a:pPr>
            <a:r>
              <a:rPr lang="en-US" sz="1700">
                <a:solidFill>
                  <a:schemeClr val="bg1"/>
                </a:solidFill>
              </a:rPr>
              <a:t>Agreement on Scope</a:t>
            </a:r>
          </a:p>
          <a:p>
            <a:pPr marL="285750" indent="-285750">
              <a:buFont typeface="Arial" panose="020B0604020202020204" pitchFamily="34" charset="0"/>
              <a:buChar char="•"/>
            </a:pPr>
            <a:r>
              <a:rPr lang="en-US" sz="1700">
                <a:solidFill>
                  <a:schemeClr val="bg1"/>
                </a:solidFill>
              </a:rPr>
              <a:t>Constraints</a:t>
            </a:r>
          </a:p>
          <a:p>
            <a:pPr marL="285750" indent="-285750">
              <a:buFont typeface="Arial" panose="020B0604020202020204" pitchFamily="34" charset="0"/>
              <a:buChar char="•"/>
            </a:pPr>
            <a:r>
              <a:rPr lang="en-US" sz="1700">
                <a:solidFill>
                  <a:schemeClr val="bg1"/>
                </a:solidFill>
              </a:rPr>
              <a:t>Assumptions</a:t>
            </a:r>
          </a:p>
        </p:txBody>
      </p:sp>
      <p:pic>
        <p:nvPicPr>
          <p:cNvPr id="23" name="Picture 22">
            <a:extLst>
              <a:ext uri="{FF2B5EF4-FFF2-40B4-BE49-F238E27FC236}">
                <a16:creationId xmlns:a16="http://schemas.microsoft.com/office/drawing/2014/main" id="{194C9E6B-6C44-46A4-B7BA-4764D08241B1}"/>
              </a:ext>
            </a:extLst>
          </p:cNvPr>
          <p:cNvPicPr>
            <a:picLocks noChangeAspect="1"/>
          </p:cNvPicPr>
          <p:nvPr/>
        </p:nvPicPr>
        <p:blipFill>
          <a:blip r:embed="rId7"/>
          <a:stretch>
            <a:fillRect/>
          </a:stretch>
        </p:blipFill>
        <p:spPr>
          <a:xfrm>
            <a:off x="1504942" y="2678976"/>
            <a:ext cx="1188946" cy="1825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ir-of-dimes-shift1.jpg">
            <a:extLst>
              <a:ext uri="{FF2B5EF4-FFF2-40B4-BE49-F238E27FC236}">
                <a16:creationId xmlns:a16="http://schemas.microsoft.com/office/drawing/2014/main" id="{2DE74015-CE6A-44FD-9E06-3ADD2897C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067" y="589755"/>
            <a:ext cx="3727778" cy="33093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CF3AC3F-426A-4C70-B925-45AFB2963F63}"/>
              </a:ext>
            </a:extLst>
          </p:cNvPr>
          <p:cNvSpPr/>
          <p:nvPr/>
        </p:nvSpPr>
        <p:spPr>
          <a:xfrm>
            <a:off x="2388067" y="4138246"/>
            <a:ext cx="6524625" cy="830997"/>
          </a:xfrm>
          <a:prstGeom prst="rect">
            <a:avLst/>
          </a:prstGeom>
        </p:spPr>
        <p:txBody>
          <a:bodyPr wrap="square">
            <a:spAutoFit/>
          </a:bodyPr>
          <a:lstStyle/>
          <a:p>
            <a:r>
              <a:rPr lang="en-US" sz="2400" i="1">
                <a:solidFill>
                  <a:srgbClr val="666666"/>
                </a:solidFill>
                <a:latin typeface="Arial" panose="020B0604020202020204" pitchFamily="34" charset="0"/>
                <a:cs typeface="Arial" panose="020B0604020202020204" pitchFamily="34" charset="0"/>
              </a:rPr>
              <a:t>“We live out the mission of helping people, organizations, and communities THRIVE!”</a:t>
            </a:r>
          </a:p>
        </p:txBody>
      </p:sp>
    </p:spTree>
    <p:extLst>
      <p:ext uri="{BB962C8B-B14F-4D97-AF65-F5344CB8AC3E}">
        <p14:creationId xmlns:p14="http://schemas.microsoft.com/office/powerpoint/2010/main" val="261233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2685263" y="3628408"/>
            <a:ext cx="6091023" cy="649877"/>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4000" b="1" i="1">
                <a:solidFill>
                  <a:schemeClr val="bg1"/>
                </a:solidFill>
              </a:rPr>
              <a:t>Overcoming our legacy</a:t>
            </a:r>
            <a:endParaRPr sz="4000" b="1" i="1">
              <a:solidFill>
                <a:schemeClr val="bg1"/>
              </a:solidFill>
            </a:endParaRPr>
          </a:p>
        </p:txBody>
      </p:sp>
      <p:sp>
        <p:nvSpPr>
          <p:cNvPr id="254" name="Shape 254"/>
          <p:cNvSpPr txBox="1">
            <a:spLocks noGrp="1"/>
          </p:cNvSpPr>
          <p:nvPr>
            <p:ph type="body" idx="1"/>
          </p:nvPr>
        </p:nvSpPr>
        <p:spPr>
          <a:xfrm>
            <a:off x="3081632" y="324705"/>
            <a:ext cx="5558529" cy="3097619"/>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200">
                <a:solidFill>
                  <a:srgbClr val="222222"/>
                </a:solidFill>
                <a:highlight>
                  <a:srgbClr val="FFFFFF"/>
                </a:highlight>
              </a:rPr>
              <a:t>If I have not seen as far as others, it is because giants were standing on my shoulders.</a:t>
            </a:r>
            <a:endParaRPr sz="3200">
              <a:solidFill>
                <a:srgbClr val="222222"/>
              </a:solidFill>
              <a:highlight>
                <a:srgbClr val="FFFFFF"/>
              </a:highlight>
            </a:endParaRPr>
          </a:p>
          <a:p>
            <a:pPr marL="1828800" lvl="0" indent="0" rtl="0">
              <a:spcBef>
                <a:spcPts val="1600"/>
              </a:spcBef>
              <a:spcAft>
                <a:spcPts val="0"/>
              </a:spcAft>
              <a:buNone/>
            </a:pPr>
            <a:r>
              <a:rPr lang="en" sz="1600" i="1">
                <a:solidFill>
                  <a:srgbClr val="222222"/>
                </a:solidFill>
              </a:rPr>
              <a:t>Source: </a:t>
            </a:r>
            <a:r>
              <a:rPr lang="en" sz="1600" i="1" u="sng">
                <a:solidFill>
                  <a:srgbClr val="663366"/>
                </a:solidFill>
              </a:rPr>
              <a:t>Public Knowledge - Hal Abelson</a:t>
            </a:r>
            <a:r>
              <a:rPr lang="en" sz="1600" i="1">
                <a:solidFill>
                  <a:srgbClr val="222222"/>
                </a:solidFill>
              </a:rPr>
              <a:t>; also quoted in Vortex dynamics in thin films of amorphous Mo77Ge23, 1998, p. 6</a:t>
            </a:r>
            <a:endParaRPr sz="1600" i="1">
              <a:solidFill>
                <a:srgbClr val="222222"/>
              </a:solidFill>
            </a:endParaRPr>
          </a:p>
        </p:txBody>
      </p:sp>
      <p:pic>
        <p:nvPicPr>
          <p:cNvPr id="3" name="Picture 2">
            <a:extLst>
              <a:ext uri="{FF2B5EF4-FFF2-40B4-BE49-F238E27FC236}">
                <a16:creationId xmlns:a16="http://schemas.microsoft.com/office/drawing/2014/main" id="{70F0B1E2-ABF2-4F7A-8618-D69B7409B376}"/>
              </a:ext>
            </a:extLst>
          </p:cNvPr>
          <p:cNvPicPr>
            <a:picLocks noChangeAspect="1"/>
          </p:cNvPicPr>
          <p:nvPr/>
        </p:nvPicPr>
        <p:blipFill>
          <a:blip r:embed="rId3"/>
          <a:stretch>
            <a:fillRect/>
          </a:stretch>
        </p:blipFill>
        <p:spPr>
          <a:xfrm>
            <a:off x="302612" y="220625"/>
            <a:ext cx="2044052" cy="40576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77275" y="85875"/>
            <a:ext cx="8746500" cy="2533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F04A23"/>
                </a:solidFill>
              </a:rPr>
              <a:t>Cornerstone Project: Windows 10 Upgrade</a:t>
            </a:r>
            <a:r>
              <a:rPr lang="en" sz="2400">
                <a:solidFill>
                  <a:srgbClr val="2E74B5"/>
                </a:solidFill>
              </a:rPr>
              <a:t> </a:t>
            </a:r>
            <a:endParaRPr sz="2400">
              <a:solidFill>
                <a:srgbClr val="2E74B5"/>
              </a:solidFill>
            </a:endParaRPr>
          </a:p>
          <a:p>
            <a:pPr marL="0" lvl="0" indent="0" rtl="0">
              <a:lnSpc>
                <a:spcPct val="115000"/>
              </a:lnSpc>
              <a:spcBef>
                <a:spcPts val="0"/>
              </a:spcBef>
              <a:spcAft>
                <a:spcPts val="0"/>
              </a:spcAft>
              <a:buNone/>
            </a:pPr>
            <a:r>
              <a:rPr lang="en" sz="1700">
                <a:solidFill>
                  <a:schemeClr val="dk1"/>
                </a:solidFill>
              </a:rPr>
              <a:t>In spring of 2016, Microsoft announced an upgrade from previous OSs with no licensing cost if installed before July 29, 2016. This initiated a project to upgrade Lexington-Fayette Urban County Government’s desktop environment to Windows 10. LFUCG contracted with Solarity to provide project business consulting to ensure successful completion of the project by the deadline set by Microsoft. Through this project, 1,604 machines were updated by the deadline, resulting in significant license savings.   (&gt; $300</a:t>
            </a:r>
            <a:r>
              <a:rPr lang="en-US" sz="1700">
                <a:solidFill>
                  <a:schemeClr val="dk1"/>
                </a:solidFill>
              </a:rPr>
              <a:t>k)</a:t>
            </a:r>
            <a:endParaRPr sz="1700">
              <a:solidFill>
                <a:schemeClr val="dk1"/>
              </a:solidFill>
            </a:endParaRPr>
          </a:p>
          <a:p>
            <a:pPr marL="0" lvl="0" indent="0" rtl="0">
              <a:lnSpc>
                <a:spcPct val="115000"/>
              </a:lnSpc>
              <a:spcBef>
                <a:spcPts val="0"/>
              </a:spcBef>
              <a:spcAft>
                <a:spcPts val="0"/>
              </a:spcAft>
              <a:buNone/>
            </a:pPr>
            <a:r>
              <a:rPr lang="en" sz="800">
                <a:solidFill>
                  <a:schemeClr val="dk1"/>
                </a:solidFill>
              </a:rPr>
              <a:t> </a:t>
            </a:r>
            <a:endParaRPr sz="1700">
              <a:solidFill>
                <a:schemeClr val="dk1"/>
              </a:solidFill>
            </a:endParaRPr>
          </a:p>
        </p:txBody>
      </p:sp>
      <p:pic>
        <p:nvPicPr>
          <p:cNvPr id="191" name="Shape 191"/>
          <p:cNvPicPr preferRelativeResize="0"/>
          <p:nvPr/>
        </p:nvPicPr>
        <p:blipFill>
          <a:blip r:embed="rId3">
            <a:alphaModFix/>
          </a:blip>
          <a:stretch>
            <a:fillRect/>
          </a:stretch>
        </p:blipFill>
        <p:spPr>
          <a:xfrm>
            <a:off x="6554975" y="50450"/>
            <a:ext cx="2254200" cy="483050"/>
          </a:xfrm>
          <a:prstGeom prst="rect">
            <a:avLst/>
          </a:prstGeom>
          <a:noFill/>
          <a:ln>
            <a:noFill/>
          </a:ln>
        </p:spPr>
      </p:pic>
      <p:sp>
        <p:nvSpPr>
          <p:cNvPr id="192" name="Shape 192"/>
          <p:cNvSpPr txBox="1"/>
          <p:nvPr/>
        </p:nvSpPr>
        <p:spPr>
          <a:xfrm>
            <a:off x="206075" y="2455825"/>
            <a:ext cx="8746500" cy="2533200"/>
          </a:xfrm>
          <a:prstGeom prst="rect">
            <a:avLst/>
          </a:prstGeom>
          <a:solidFill>
            <a:schemeClr val="tx1"/>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700" b="1">
                <a:solidFill>
                  <a:schemeClr val="dk1"/>
                </a:solidFill>
              </a:rPr>
              <a:t>This project allowed the organization to prioritize, scope, schedule, and provide budget for:</a:t>
            </a:r>
            <a:r>
              <a:rPr lang="en" sz="1700">
                <a:solidFill>
                  <a:schemeClr val="dk1"/>
                </a:solidFill>
              </a:rPr>
              <a:t>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Purchase and Implementation of a new </a:t>
            </a:r>
            <a:r>
              <a:rPr lang="en" sz="1700" b="1">
                <a:solidFill>
                  <a:schemeClr val="dk1"/>
                </a:solidFill>
              </a:rPr>
              <a:t>Service Desk Ticketing System </a:t>
            </a:r>
            <a:endParaRPr sz="1700" b="1">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Identification &amp; Remediation of existing </a:t>
            </a:r>
            <a:r>
              <a:rPr lang="en" sz="1700" b="1">
                <a:solidFill>
                  <a:schemeClr val="dk1"/>
                </a:solidFill>
              </a:rPr>
              <a:t>Access Databases </a:t>
            </a:r>
            <a:r>
              <a:rPr lang="en" sz="1700">
                <a:solidFill>
                  <a:schemeClr val="dk1"/>
                </a:solidFill>
              </a:rPr>
              <a:t>in the Enterprise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Document and Improve the </a:t>
            </a:r>
            <a:r>
              <a:rPr lang="en" sz="1700" b="1">
                <a:solidFill>
                  <a:schemeClr val="dk1"/>
                </a:solidFill>
              </a:rPr>
              <a:t>Annual Lease Computer Project </a:t>
            </a:r>
            <a:r>
              <a:rPr lang="en" sz="1700">
                <a:solidFill>
                  <a:schemeClr val="dk1"/>
                </a:solidFill>
              </a:rPr>
              <a:t>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Facilitate the move of on premise </a:t>
            </a:r>
            <a:r>
              <a:rPr lang="en" sz="1700" b="1">
                <a:solidFill>
                  <a:schemeClr val="dk1"/>
                </a:solidFill>
              </a:rPr>
              <a:t>Exchange to the Microsoft Cloud </a:t>
            </a:r>
            <a:endParaRPr sz="1700" b="1">
              <a:solidFill>
                <a:schemeClr val="dk1"/>
              </a:solidFill>
            </a:endParaRPr>
          </a:p>
          <a:p>
            <a:pPr marL="685800" lvl="0" indent="-336550">
              <a:lnSpc>
                <a:spcPct val="115000"/>
              </a:lnSpc>
              <a:buClr>
                <a:schemeClr val="dk1"/>
              </a:buClr>
              <a:buSzPts val="1700"/>
              <a:buFont typeface="Arial"/>
              <a:buChar char="●"/>
            </a:pPr>
            <a:r>
              <a:rPr lang="en" sz="1700">
                <a:solidFill>
                  <a:schemeClr val="dk1"/>
                </a:solidFill>
              </a:rPr>
              <a:t>Provide assistance identifying opportunities for </a:t>
            </a:r>
            <a:r>
              <a:rPr lang="en" sz="1700" b="1">
                <a:solidFill>
                  <a:schemeClr val="dk1"/>
                </a:solidFill>
              </a:rPr>
              <a:t>Leadership Development</a:t>
            </a:r>
            <a:r>
              <a:rPr lang="en" sz="1700">
                <a:solidFill>
                  <a:schemeClr val="dk1"/>
                </a:solidFill>
              </a:rPr>
              <a:t>, </a:t>
            </a:r>
            <a:r>
              <a:rPr lang="en" sz="1700" b="1">
                <a:solidFill>
                  <a:schemeClr val="dk1"/>
                </a:solidFill>
              </a:rPr>
              <a:t>Process Improvement</a:t>
            </a:r>
            <a:r>
              <a:rPr lang="en" sz="1700">
                <a:solidFill>
                  <a:schemeClr val="dk1"/>
                </a:solidFill>
              </a:rPr>
              <a:t>, and </a:t>
            </a:r>
            <a:r>
              <a:rPr lang="en" sz="1700" b="1">
                <a:solidFill>
                  <a:schemeClr val="dk1"/>
                </a:solidFill>
              </a:rPr>
              <a:t>Professional Development</a:t>
            </a:r>
            <a:r>
              <a:rPr lang="en" sz="1700">
                <a:solidFill>
                  <a:schemeClr val="dk1"/>
                </a:solidFill>
              </a:rPr>
              <a:t>  </a:t>
            </a:r>
            <a:endParaRPr/>
          </a:p>
        </p:txBody>
      </p:sp>
    </p:spTree>
    <p:extLst>
      <p:ext uri="{BB962C8B-B14F-4D97-AF65-F5344CB8AC3E}">
        <p14:creationId xmlns:p14="http://schemas.microsoft.com/office/powerpoint/2010/main" val="117388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a:blip r:embed="rId3">
            <a:alphaModFix/>
          </a:blip>
          <a:stretch>
            <a:fillRect/>
          </a:stretch>
        </p:blipFill>
        <p:spPr>
          <a:xfrm>
            <a:off x="146452" y="141043"/>
            <a:ext cx="6198364" cy="3830066"/>
          </a:xfrm>
          <a:prstGeom prst="rect">
            <a:avLst/>
          </a:prstGeom>
          <a:noFill/>
          <a:ln>
            <a:noFill/>
          </a:ln>
        </p:spPr>
      </p:pic>
      <p:sp>
        <p:nvSpPr>
          <p:cNvPr id="244" name="Shape 244"/>
          <p:cNvSpPr txBox="1">
            <a:spLocks noGrp="1"/>
          </p:cNvSpPr>
          <p:nvPr>
            <p:ph type="ctrTitle"/>
          </p:nvPr>
        </p:nvSpPr>
        <p:spPr>
          <a:xfrm>
            <a:off x="1399592" y="391915"/>
            <a:ext cx="7761940" cy="1315503"/>
          </a:xfrm>
          <a:prstGeom prst="rect">
            <a:avLst/>
          </a:prstGeom>
          <a:solidFill>
            <a:srgbClr val="000000"/>
          </a:solidFill>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t>           	</a:t>
            </a:r>
            <a:r>
              <a:rPr lang="en" sz="5400">
                <a:solidFill>
                  <a:srgbClr val="00FF00"/>
                </a:solidFill>
                <a:latin typeface="Times New Roman" panose="02020603050405020304" pitchFamily="18" charset="0"/>
                <a:cs typeface="Times New Roman" panose="02020603050405020304" pitchFamily="18" charset="0"/>
              </a:rPr>
              <a:t>Success</a:t>
            </a:r>
            <a:endParaRPr sz="5400">
              <a:solidFill>
                <a:srgbClr val="00FF00"/>
              </a:solidFill>
              <a:latin typeface="Times New Roman" panose="02020603050405020304" pitchFamily="18" charset="0"/>
              <a:cs typeface="Times New Roman" panose="02020603050405020304" pitchFamily="18" charset="0"/>
            </a:endParaRPr>
          </a:p>
        </p:txBody>
      </p:sp>
      <p:sp>
        <p:nvSpPr>
          <p:cNvPr id="245" name="Shape 245"/>
          <p:cNvSpPr txBox="1">
            <a:spLocks noGrp="1"/>
          </p:cNvSpPr>
          <p:nvPr>
            <p:ph type="subTitle" idx="1"/>
          </p:nvPr>
        </p:nvSpPr>
        <p:spPr>
          <a:xfrm>
            <a:off x="1399592" y="1826392"/>
            <a:ext cx="7761940" cy="838265"/>
          </a:xfrm>
          <a:prstGeom prst="rect">
            <a:avLst/>
          </a:prstGeom>
          <a:solidFill>
            <a:srgbClr val="000000"/>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600" b="1">
                <a:solidFill>
                  <a:srgbClr val="00FF00"/>
                </a:solidFill>
                <a:latin typeface="Arial" panose="020B0604020202020204" pitchFamily="34" charset="0"/>
                <a:cs typeface="Arial" panose="020B0604020202020204" pitchFamily="34" charset="0"/>
              </a:rPr>
              <a:t> </a:t>
            </a:r>
            <a:r>
              <a:rPr lang="en" sz="3600" b="1" i="1">
                <a:solidFill>
                  <a:srgbClr val="00FF00"/>
                </a:solidFill>
                <a:latin typeface="Arial" panose="020B0604020202020204" pitchFamily="34" charset="0"/>
                <a:cs typeface="Arial" panose="020B0604020202020204" pitchFamily="34" charset="0"/>
              </a:rPr>
              <a:t>Making IT look too easy</a:t>
            </a:r>
            <a:endParaRPr sz="3600" b="1" i="1">
              <a:solidFill>
                <a:srgbClr val="00FF00"/>
              </a:solidFill>
              <a:latin typeface="Arial" panose="020B0604020202020204" pitchFamily="34" charset="0"/>
              <a:cs typeface="Arial" panose="020B0604020202020204" pitchFamily="34" charset="0"/>
            </a:endParaRPr>
          </a:p>
        </p:txBody>
      </p:sp>
      <p:pic>
        <p:nvPicPr>
          <p:cNvPr id="246" name="Shape 246"/>
          <p:cNvPicPr preferRelativeResize="0"/>
          <p:nvPr/>
        </p:nvPicPr>
        <p:blipFill>
          <a:blip r:embed="rId4">
            <a:alphaModFix/>
          </a:blip>
          <a:stretch>
            <a:fillRect/>
          </a:stretch>
        </p:blipFill>
        <p:spPr>
          <a:xfrm>
            <a:off x="2174707" y="498212"/>
            <a:ext cx="1352488" cy="1084357"/>
          </a:xfrm>
          <a:prstGeom prst="rect">
            <a:avLst/>
          </a:prstGeom>
          <a:noFill/>
          <a:ln>
            <a:noFill/>
          </a:ln>
        </p:spPr>
      </p:pic>
      <p:pic>
        <p:nvPicPr>
          <p:cNvPr id="247" name="Shape 247"/>
          <p:cNvPicPr preferRelativeResize="0"/>
          <p:nvPr/>
        </p:nvPicPr>
        <p:blipFill>
          <a:blip r:embed="rId5">
            <a:alphaModFix/>
          </a:blip>
          <a:stretch>
            <a:fillRect/>
          </a:stretch>
        </p:blipFill>
        <p:spPr>
          <a:xfrm>
            <a:off x="146452" y="2786589"/>
            <a:ext cx="2802575" cy="2263691"/>
          </a:xfrm>
          <a:prstGeom prst="rect">
            <a:avLst/>
          </a:prstGeom>
          <a:noFill/>
          <a:ln>
            <a:noFill/>
          </a:ln>
        </p:spPr>
      </p:pic>
      <p:sp>
        <p:nvSpPr>
          <p:cNvPr id="248" name="Shape 248"/>
          <p:cNvSpPr txBox="1"/>
          <p:nvPr/>
        </p:nvSpPr>
        <p:spPr>
          <a:xfrm>
            <a:off x="3375399" y="4087804"/>
            <a:ext cx="5496000" cy="1055695"/>
          </a:xfrm>
          <a:prstGeom prst="rect">
            <a:avLst/>
          </a:prstGeom>
          <a:solidFill>
            <a:schemeClr val="tx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sz="2900" b="1">
                <a:solidFill>
                  <a:srgbClr val="FF0000"/>
                </a:solidFill>
              </a:rPr>
              <a:t>Success by personal heroism</a:t>
            </a:r>
          </a:p>
          <a:p>
            <a:pPr marL="0" lvl="0" indent="0">
              <a:spcBef>
                <a:spcPts val="0"/>
              </a:spcBef>
              <a:spcAft>
                <a:spcPts val="0"/>
              </a:spcAft>
              <a:buNone/>
            </a:pPr>
            <a:r>
              <a:rPr lang="en" sz="2900" b="1">
                <a:solidFill>
                  <a:srgbClr val="FF0000"/>
                </a:solidFill>
              </a:rPr>
              <a:t>Superhero Syndrome </a:t>
            </a:r>
            <a:endParaRPr sz="2900" b="1">
              <a:solidFill>
                <a:srgbClr val="FF0000"/>
              </a:solidFill>
            </a:endParaRPr>
          </a:p>
        </p:txBody>
      </p:sp>
    </p:spTree>
    <p:extLst>
      <p:ext uri="{BB962C8B-B14F-4D97-AF65-F5344CB8AC3E}">
        <p14:creationId xmlns:p14="http://schemas.microsoft.com/office/powerpoint/2010/main" val="170733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8501A-0ECB-4FB1-BF6A-AE9B14B22254}"/>
              </a:ext>
            </a:extLst>
          </p:cNvPr>
          <p:cNvPicPr>
            <a:picLocks noChangeAspect="1"/>
          </p:cNvPicPr>
          <p:nvPr/>
        </p:nvPicPr>
        <p:blipFill>
          <a:blip r:embed="rId3"/>
          <a:stretch>
            <a:fillRect/>
          </a:stretch>
        </p:blipFill>
        <p:spPr>
          <a:xfrm>
            <a:off x="1537582" y="30179"/>
            <a:ext cx="6068836" cy="4504703"/>
          </a:xfrm>
          <a:prstGeom prst="rect">
            <a:avLst/>
          </a:prstGeom>
        </p:spPr>
      </p:pic>
    </p:spTree>
    <p:extLst>
      <p:ext uri="{BB962C8B-B14F-4D97-AF65-F5344CB8AC3E}">
        <p14:creationId xmlns:p14="http://schemas.microsoft.com/office/powerpoint/2010/main" val="288568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127595" y="47352"/>
            <a:ext cx="8721558" cy="88944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b="1">
                <a:solidFill>
                  <a:srgbClr val="000000"/>
                </a:solidFill>
              </a:rPr>
              <a:t>If we are not carefu</a:t>
            </a:r>
            <a:r>
              <a:rPr lang="en-US" sz="2800" b="1">
                <a:solidFill>
                  <a:srgbClr val="000000"/>
                </a:solidFill>
              </a:rPr>
              <a:t>l…</a:t>
            </a:r>
            <a:br>
              <a:rPr lang="en-US" sz="2800" b="1">
                <a:solidFill>
                  <a:srgbClr val="000000"/>
                </a:solidFill>
              </a:rPr>
            </a:br>
            <a:r>
              <a:rPr lang="en-US" sz="2800" b="1">
                <a:solidFill>
                  <a:srgbClr val="000000"/>
                </a:solidFill>
              </a:rPr>
              <a:t>			</a:t>
            </a:r>
            <a:r>
              <a:rPr lang="en" sz="2800" b="1">
                <a:solidFill>
                  <a:srgbClr val="000000"/>
                </a:solidFill>
              </a:rPr>
              <a:t>we could </a:t>
            </a:r>
            <a:r>
              <a:rPr lang="en" sz="3200" b="1" i="1">
                <a:solidFill>
                  <a:srgbClr val="000000"/>
                </a:solidFill>
                <a:latin typeface="Times New Roman"/>
                <a:ea typeface="Times New Roman"/>
                <a:cs typeface="Times New Roman"/>
                <a:sym typeface="Times New Roman"/>
              </a:rPr>
              <a:t>should</a:t>
            </a:r>
            <a:r>
              <a:rPr lang="en" sz="2800" b="1">
                <a:solidFill>
                  <a:srgbClr val="000000"/>
                </a:solidFill>
              </a:rPr>
              <a:t> all over ourselves</a:t>
            </a:r>
            <a:endParaRPr sz="2800" b="1">
              <a:solidFill>
                <a:srgbClr val="000000"/>
              </a:solidFill>
            </a:endParaRPr>
          </a:p>
        </p:txBody>
      </p:sp>
      <p:pic>
        <p:nvPicPr>
          <p:cNvPr id="3074" name="Picture 2" descr="should-must-have-to-2-638.jpg">
            <a:extLst>
              <a:ext uri="{FF2B5EF4-FFF2-40B4-BE49-F238E27FC236}">
                <a16:creationId xmlns:a16="http://schemas.microsoft.com/office/drawing/2014/main" id="{7E5EE327-3580-4870-93DF-5B34BED1B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774" y="1532663"/>
            <a:ext cx="3198208" cy="24011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A66885F-E182-486E-B69C-CECCD5B71E7C}"/>
              </a:ext>
            </a:extLst>
          </p:cNvPr>
          <p:cNvSpPr/>
          <p:nvPr/>
        </p:nvSpPr>
        <p:spPr>
          <a:xfrm>
            <a:off x="222844" y="1055795"/>
            <a:ext cx="5501681" cy="33542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a:solidFill>
                  <a:srgbClr val="222222"/>
                </a:solidFill>
              </a:rPr>
              <a:t>What’s important is not just to implement the technology; </a:t>
            </a:r>
            <a:r>
              <a:rPr lang="en-US" sz="3000" b="1">
                <a:solidFill>
                  <a:srgbClr val="222222"/>
                </a:solidFill>
              </a:rPr>
              <a:t>what is important is to develop the processes, integrations, and support necessary to improve business </a:t>
            </a:r>
            <a:r>
              <a:rPr lang="en-US" sz="3000">
                <a:solidFill>
                  <a:srgbClr val="222222"/>
                </a:solidFill>
              </a:rPr>
              <a:t>the through the technology implementation.</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0000"/>
                </a:solidFill>
              </a:rPr>
              <a:t>Lessons Learned: </a:t>
            </a:r>
            <a:r>
              <a:rPr lang="en" b="0">
                <a:solidFill>
                  <a:srgbClr val="FF0000"/>
                </a:solidFill>
              </a:rPr>
              <a:t>Life Lesson #19</a:t>
            </a:r>
            <a:endParaRPr b="0">
              <a:solidFill>
                <a:srgbClr val="FF0000"/>
              </a:solidFill>
            </a:endParaRPr>
          </a:p>
        </p:txBody>
      </p:sp>
      <p:pic>
        <p:nvPicPr>
          <p:cNvPr id="158" name="Shape 158" descr="root-beer-float-federico-arce.jpg"/>
          <p:cNvPicPr preferRelativeResize="0"/>
          <p:nvPr/>
        </p:nvPicPr>
        <p:blipFill>
          <a:blip r:embed="rId3">
            <a:alphaModFix/>
          </a:blip>
          <a:stretch>
            <a:fillRect/>
          </a:stretch>
        </p:blipFill>
        <p:spPr>
          <a:xfrm>
            <a:off x="1419251" y="1066175"/>
            <a:ext cx="2365426" cy="3011150"/>
          </a:xfrm>
          <a:prstGeom prst="rect">
            <a:avLst/>
          </a:prstGeom>
          <a:noFill/>
          <a:ln>
            <a:noFill/>
          </a:ln>
        </p:spPr>
      </p:pic>
      <p:pic>
        <p:nvPicPr>
          <p:cNvPr id="159" name="Shape 159" descr="258s.jpg"/>
          <p:cNvPicPr preferRelativeResize="0"/>
          <p:nvPr/>
        </p:nvPicPr>
        <p:blipFill>
          <a:blip r:embed="rId4">
            <a:alphaModFix/>
          </a:blip>
          <a:stretch>
            <a:fillRect/>
          </a:stretch>
        </p:blipFill>
        <p:spPr>
          <a:xfrm>
            <a:off x="5001727" y="1152425"/>
            <a:ext cx="2924900" cy="2924900"/>
          </a:xfrm>
          <a:prstGeom prst="rect">
            <a:avLst/>
          </a:prstGeom>
          <a:noFill/>
          <a:ln>
            <a:noFill/>
          </a:ln>
        </p:spPr>
      </p:pic>
      <p:sp>
        <p:nvSpPr>
          <p:cNvPr id="160" name="Shape 160"/>
          <p:cNvSpPr txBox="1"/>
          <p:nvPr/>
        </p:nvSpPr>
        <p:spPr>
          <a:xfrm>
            <a:off x="1304591" y="4077325"/>
            <a:ext cx="2707038" cy="420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a:solidFill>
                  <a:srgbClr val="FF0000"/>
                </a:solidFill>
                <a:latin typeface="PT Sans Narrow"/>
                <a:ea typeface="PT Sans Narrow"/>
                <a:cs typeface="PT Sans Narrow"/>
                <a:sym typeface="PT Sans Narrow"/>
              </a:rPr>
              <a:t>Root Beer + Ice Cream = Good!</a:t>
            </a:r>
            <a:endParaRPr sz="1800" b="1">
              <a:solidFill>
                <a:srgbClr val="FF0000"/>
              </a:solidFill>
              <a:latin typeface="PT Sans Narrow"/>
              <a:ea typeface="PT Sans Narrow"/>
              <a:cs typeface="PT Sans Narrow"/>
              <a:sym typeface="PT Sans Narrow"/>
            </a:endParaRPr>
          </a:p>
        </p:txBody>
      </p:sp>
      <p:sp>
        <p:nvSpPr>
          <p:cNvPr id="161" name="Shape 161"/>
          <p:cNvSpPr txBox="1"/>
          <p:nvPr/>
        </p:nvSpPr>
        <p:spPr>
          <a:xfrm>
            <a:off x="5001675" y="4077325"/>
            <a:ext cx="2925000" cy="42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0000"/>
                </a:solidFill>
                <a:latin typeface="PT Sans Narrow"/>
                <a:ea typeface="PT Sans Narrow"/>
                <a:cs typeface="PT Sans Narrow"/>
                <a:sym typeface="PT Sans Narrow"/>
              </a:rPr>
              <a:t>Beer + Ice Cream = BAD!</a:t>
            </a:r>
            <a:endParaRPr sz="1800" b="1">
              <a:solidFill>
                <a:srgbClr val="FF0000"/>
              </a:solidFill>
              <a:latin typeface="PT Sans Narrow"/>
              <a:ea typeface="PT Sans Narrow"/>
              <a:cs typeface="PT Sans Narrow"/>
              <a:sym typeface="PT Sans Narr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a:t>Questions?</a:t>
            </a:r>
          </a:p>
        </p:txBody>
      </p:sp>
      <p:pic>
        <p:nvPicPr>
          <p:cNvPr id="5" name="Content Placeholder 4" descr="preview_&lt;strong&gt;question&lt;/strong&gt;_&lt;strong&gt;and_answer&lt;/strong&gt;_sit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2508" y="1306116"/>
            <a:ext cx="3778745" cy="3022997"/>
          </a:xfrm>
        </p:spPr>
      </p:pic>
    </p:spTree>
    <p:extLst>
      <p:ext uri="{BB962C8B-B14F-4D97-AF65-F5344CB8AC3E}">
        <p14:creationId xmlns:p14="http://schemas.microsoft.com/office/powerpoint/2010/main" val="3135726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Books</a:t>
            </a:r>
            <a:endParaRPr lang="en-US" dirty="0">
              <a:solidFill>
                <a:schemeClr val="tx1"/>
              </a:solidFill>
            </a:endParaRPr>
          </a:p>
        </p:txBody>
      </p:sp>
      <p:sp>
        <p:nvSpPr>
          <p:cNvPr id="4" name="Content Placeholder 3">
            <a:extLst>
              <a:ext uri="{FF2B5EF4-FFF2-40B4-BE49-F238E27FC236}">
                <a16:creationId xmlns:a16="http://schemas.microsoft.com/office/drawing/2014/main" id="{98C9B3AE-B368-4982-A2F6-B8C0F3889FE1}"/>
              </a:ext>
            </a:extLst>
          </p:cNvPr>
          <p:cNvSpPr>
            <a:spLocks noGrp="1"/>
          </p:cNvSpPr>
          <p:nvPr>
            <p:ph idx="1"/>
          </p:nvPr>
        </p:nvSpPr>
        <p:spPr/>
        <p:txBody>
          <a:bodyPr vert="horz" lIns="91440" tIns="45720" rIns="91440" bIns="45720" rtlCol="0" anchor="t">
            <a:normAutofit fontScale="62500" lnSpcReduction="20000"/>
          </a:bodyPr>
          <a:lstStyle/>
          <a:p>
            <a:pPr marL="0" indent="0">
              <a:lnSpc>
                <a:spcPct val="120000"/>
              </a:lnSpc>
              <a:buNone/>
            </a:pPr>
            <a:r>
              <a:rPr lang="en-US" b="1" dirty="0">
                <a:solidFill>
                  <a:srgbClr val="000000"/>
                </a:solidFill>
                <a:ea typeface="Tahoma"/>
              </a:rPr>
              <a:t>Zapp! The Lightning of Empowerment: How to Improve Quality, Productivity, and Employee Satisfaction</a:t>
            </a:r>
            <a:r>
              <a:rPr lang="en-US" dirty="0">
                <a:solidFill>
                  <a:srgbClr val="000000"/>
                </a:solidFill>
                <a:ea typeface="Tahoma"/>
              </a:rPr>
              <a:t> by William Byham</a:t>
            </a:r>
            <a:endParaRPr lang="en-US" dirty="0">
              <a:ea typeface="Tahoma"/>
            </a:endParaRPr>
          </a:p>
          <a:p>
            <a:pPr marL="0" indent="0">
              <a:lnSpc>
                <a:spcPct val="120000"/>
              </a:lnSpc>
              <a:spcBef>
                <a:spcPts val="700"/>
              </a:spcBef>
              <a:buNone/>
            </a:pPr>
            <a:r>
              <a:rPr lang="en-US" b="1" dirty="0">
                <a:solidFill>
                  <a:srgbClr val="000000"/>
                </a:solidFill>
                <a:ea typeface="Tahoma"/>
              </a:rPr>
              <a:t>The Contrarian's Guide to Leadership</a:t>
            </a:r>
            <a:r>
              <a:rPr lang="en-US" dirty="0">
                <a:solidFill>
                  <a:srgbClr val="000000"/>
                </a:solidFill>
                <a:ea typeface="Tahoma"/>
              </a:rPr>
              <a:t> by Steven B. Sample</a:t>
            </a:r>
          </a:p>
          <a:p>
            <a:pPr marL="0" indent="0">
              <a:lnSpc>
                <a:spcPct val="120000"/>
              </a:lnSpc>
              <a:spcBef>
                <a:spcPts val="700"/>
              </a:spcBef>
              <a:buNone/>
            </a:pPr>
            <a:r>
              <a:rPr lang="en-US" b="1" dirty="0">
                <a:solidFill>
                  <a:srgbClr val="000000"/>
                </a:solidFill>
                <a:ea typeface="Tahoma"/>
              </a:rPr>
              <a:t>THE PERSONAL MBA MASTER THE ART OF BUSINESS</a:t>
            </a:r>
            <a:r>
              <a:rPr lang="en-US" dirty="0">
                <a:solidFill>
                  <a:srgbClr val="000000"/>
                </a:solidFill>
                <a:ea typeface="Tahoma"/>
              </a:rPr>
              <a:t> by Josh Kaufman</a:t>
            </a:r>
            <a:endParaRPr lang="en-US" dirty="0">
              <a:solidFill>
                <a:schemeClr val="tx1"/>
              </a:solidFill>
              <a:ea typeface="Tahoma"/>
            </a:endParaRPr>
          </a:p>
          <a:p>
            <a:pPr marL="0" indent="0">
              <a:lnSpc>
                <a:spcPct val="120000"/>
              </a:lnSpc>
              <a:spcBef>
                <a:spcPts val="700"/>
              </a:spcBef>
              <a:buNone/>
            </a:pPr>
            <a:r>
              <a:rPr lang="en-US" dirty="0">
                <a:solidFill>
                  <a:srgbClr val="000000"/>
                </a:solidFill>
                <a:ea typeface="Tahoma"/>
              </a:rPr>
              <a:t>Patrick Lencioni Books (</a:t>
            </a:r>
            <a:r>
              <a:rPr lang="en-US" u="sng" dirty="0">
                <a:solidFill>
                  <a:srgbClr val="000000"/>
                </a:solidFill>
                <a:ea typeface="Tahoma"/>
                <a:hlinkClick r:id="rId2"/>
              </a:rPr>
              <a:t>https://www.tablegroup.com/books</a:t>
            </a:r>
            <a:endParaRPr lang="en-US">
              <a:solidFill>
                <a:schemeClr val="tx1"/>
              </a:solidFill>
            </a:endParaRPr>
          </a:p>
          <a:p>
            <a:pPr>
              <a:lnSpc>
                <a:spcPct val="120000"/>
              </a:lnSpc>
            </a:pPr>
            <a:r>
              <a:rPr lang="en-US" b="1" dirty="0">
                <a:solidFill>
                  <a:srgbClr val="000000"/>
                </a:solidFill>
                <a:ea typeface="Tahoma"/>
              </a:rPr>
              <a:t>The Five Dysfunctions of a Team</a:t>
            </a:r>
          </a:p>
          <a:p>
            <a:pPr>
              <a:lnSpc>
                <a:spcPct val="120000"/>
              </a:lnSpc>
            </a:pPr>
            <a:r>
              <a:rPr lang="en-US" b="1" dirty="0">
                <a:solidFill>
                  <a:srgbClr val="000000"/>
                </a:solidFill>
                <a:ea typeface="Tahoma"/>
              </a:rPr>
              <a:t>The Five Temptations of a CEO: A Leadership Fable</a:t>
            </a:r>
          </a:p>
          <a:p>
            <a:pPr>
              <a:lnSpc>
                <a:spcPct val="120000"/>
              </a:lnSpc>
            </a:pPr>
            <a:r>
              <a:rPr lang="en-US" b="1" dirty="0">
                <a:solidFill>
                  <a:srgbClr val="000000"/>
                </a:solidFill>
                <a:ea typeface="Tahoma"/>
              </a:rPr>
              <a:t>Death by Meeting: A Leadership Fable...About Solving the Most Painful Problem in Business</a:t>
            </a:r>
          </a:p>
          <a:p>
            <a:pPr>
              <a:lnSpc>
                <a:spcPct val="120000"/>
              </a:lnSpc>
            </a:pPr>
            <a:r>
              <a:rPr lang="en-US" b="1" dirty="0">
                <a:solidFill>
                  <a:srgbClr val="000000"/>
                </a:solidFill>
                <a:ea typeface="Tahoma"/>
              </a:rPr>
              <a:t>The Four Obsessions of an Extraordinary Executive: A Leadership Fable</a:t>
            </a:r>
          </a:p>
          <a:p>
            <a:pPr>
              <a:lnSpc>
                <a:spcPct val="120000"/>
              </a:lnSpc>
            </a:pPr>
            <a:r>
              <a:rPr lang="en-US" b="1" dirty="0">
                <a:solidFill>
                  <a:srgbClr val="000000"/>
                </a:solidFill>
                <a:ea typeface="Tahoma"/>
              </a:rPr>
              <a:t>Silos, Politics and Turf Wars: A Leadership Fable About Destroying the Barriers That Turn Colleagues Into Competitors</a:t>
            </a:r>
          </a:p>
          <a:p>
            <a:pPr marL="0" indent="0">
              <a:lnSpc>
                <a:spcPct val="120000"/>
              </a:lnSpc>
              <a:buNone/>
            </a:pPr>
            <a:endParaRPr lang="en-US" dirty="0">
              <a:solidFill>
                <a:srgbClr val="000000"/>
              </a:solidFill>
              <a:ea typeface="Tahoma"/>
            </a:endParaRPr>
          </a:p>
          <a:p>
            <a:pPr>
              <a:lnSpc>
                <a:spcPct val="120000"/>
              </a:lnSpc>
            </a:pPr>
            <a:endParaRPr lang="en-US" dirty="0">
              <a:solidFill>
                <a:srgbClr val="000000"/>
              </a:solidFill>
              <a:ea typeface="Tahoma"/>
            </a:endParaRPr>
          </a:p>
          <a:p>
            <a:pPr>
              <a:spcBef>
                <a:spcPts val="700"/>
              </a:spcBef>
            </a:pPr>
            <a:endParaRPr lang="en-US" dirty="0">
              <a:solidFill>
                <a:srgbClr val="000000"/>
              </a:solidFill>
              <a:ea typeface="Tahoma"/>
            </a:endParaRPr>
          </a:p>
        </p:txBody>
      </p:sp>
    </p:spTree>
    <p:extLst>
      <p:ext uri="{BB962C8B-B14F-4D97-AF65-F5344CB8AC3E}">
        <p14:creationId xmlns:p14="http://schemas.microsoft.com/office/powerpoint/2010/main" val="144659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 name="TextBox 1">
            <a:extLst>
              <a:ext uri="{FF2B5EF4-FFF2-40B4-BE49-F238E27FC236}">
                <a16:creationId xmlns:a16="http://schemas.microsoft.com/office/drawing/2014/main" id="{AFD9205E-4F41-4B9E-BAD8-2725F2F60C9E}"/>
              </a:ext>
            </a:extLst>
          </p:cNvPr>
          <p:cNvSpPr txBox="1"/>
          <p:nvPr/>
        </p:nvSpPr>
        <p:spPr>
          <a:xfrm>
            <a:off x="1646526" y="957869"/>
            <a:ext cx="5850947" cy="1323439"/>
          </a:xfrm>
          <a:prstGeom prst="rect">
            <a:avLst/>
          </a:prstGeom>
          <a:noFill/>
        </p:spPr>
        <p:txBody>
          <a:bodyPr wrap="square" rtlCol="0">
            <a:spAutoFit/>
          </a:bodyPr>
          <a:lstStyle/>
          <a:p>
            <a:r>
              <a:rPr lang="en-US" sz="8000"/>
              <a:t>Thank you!</a:t>
            </a:r>
          </a:p>
        </p:txBody>
      </p:sp>
      <p:sp>
        <p:nvSpPr>
          <p:cNvPr id="3" name="Rectangle 2">
            <a:extLst>
              <a:ext uri="{FF2B5EF4-FFF2-40B4-BE49-F238E27FC236}">
                <a16:creationId xmlns:a16="http://schemas.microsoft.com/office/drawing/2014/main" id="{19100537-87BD-4289-8B15-8CAF7EBA847E}"/>
              </a:ext>
            </a:extLst>
          </p:cNvPr>
          <p:cNvSpPr/>
          <p:nvPr/>
        </p:nvSpPr>
        <p:spPr>
          <a:xfrm>
            <a:off x="4457225" y="2417862"/>
            <a:ext cx="229550" cy="307777"/>
          </a:xfrm>
          <a:prstGeom prst="rect">
            <a:avLst/>
          </a:prstGeom>
        </p:spPr>
        <p:txBody>
          <a:bodyPr wrap="none">
            <a:spAutoFit/>
          </a:bodyPr>
          <a:lstStyle/>
          <a:p>
            <a:r>
              <a:rPr lang="en-US">
                <a:latin typeface="Times New Roman" panose="02020603050405020304" pitchFamily="18" charset="0"/>
              </a:rPr>
              <a:t> </a:t>
            </a:r>
            <a:endParaRPr lang="en-US"/>
          </a:p>
        </p:txBody>
      </p:sp>
      <p:sp>
        <p:nvSpPr>
          <p:cNvPr id="5" name="Rectangle 4">
            <a:extLst>
              <a:ext uri="{FF2B5EF4-FFF2-40B4-BE49-F238E27FC236}">
                <a16:creationId xmlns:a16="http://schemas.microsoft.com/office/drawing/2014/main" id="{855747C2-B4DC-4889-B6FB-083D573580C4}"/>
              </a:ext>
            </a:extLst>
          </p:cNvPr>
          <p:cNvSpPr/>
          <p:nvPr/>
        </p:nvSpPr>
        <p:spPr>
          <a:xfrm>
            <a:off x="4572000" y="3322536"/>
            <a:ext cx="3903480" cy="1569660"/>
          </a:xfrm>
          <a:prstGeom prst="rect">
            <a:avLst/>
          </a:prstGeom>
        </p:spPr>
        <p:txBody>
          <a:bodyPr wrap="square">
            <a:spAutoFit/>
          </a:bodyPr>
          <a:lstStyle/>
          <a:p>
            <a:pPr fontAlgn="base"/>
            <a:r>
              <a:rPr lang="en-US" sz="2400" b="1">
                <a:latin typeface="Arial" panose="020B0604020202020204" pitchFamily="34" charset="0"/>
                <a:ea typeface="Times New Roman" panose="02020603050405020304" pitchFamily="18" charset="0"/>
                <a:cs typeface="Times New Roman" panose="02020603050405020304" pitchFamily="18" charset="0"/>
              </a:rPr>
              <a:t>Bert Walther, PMP</a:t>
            </a:r>
            <a:r>
              <a:rPr lang="en-US" sz="2400" b="1">
                <a:solidFill>
                  <a:srgbClr val="222222"/>
                </a:solidFill>
                <a:latin typeface="Calibri" panose="020F0502020204030204" pitchFamily="34" charset="0"/>
                <a:ea typeface="Times New Roman" panose="02020603050405020304" pitchFamily="18" charset="0"/>
                <a:cs typeface="Times New Roman" panose="02020603050405020304" pitchFamily="18" charset="0"/>
              </a:rPr>
              <a:t>®</a:t>
            </a:r>
            <a:r>
              <a:rPr lang="en-US" sz="2400">
                <a:latin typeface="Arial" panose="020B0604020202020204" pitchFamily="34" charset="0"/>
                <a:ea typeface="Times New Roman" panose="02020603050405020304" pitchFamily="18" charset="0"/>
                <a:cs typeface="Times New Roman" panose="02020603050405020304" pitchFamily="18" charset="0"/>
              </a:rPr>
              <a:t> </a:t>
            </a:r>
            <a:endParaRPr lang="en-US" sz="2400">
              <a:latin typeface="Calibri" panose="020F0502020204030204" pitchFamily="34" charset="0"/>
              <a:ea typeface="Calibri" panose="020F0502020204030204" pitchFamily="34" charset="0"/>
              <a:cs typeface="Times New Roman" panose="02020603050405020304" pitchFamily="18" charset="0"/>
            </a:endParaRPr>
          </a:p>
          <a:p>
            <a:pPr fontAlgn="base"/>
            <a:r>
              <a:rPr lang="en-US" sz="2400" i="1">
                <a:latin typeface="Arial" panose="020B0604020202020204" pitchFamily="34" charset="0"/>
                <a:ea typeface="Times New Roman" panose="02020603050405020304" pitchFamily="18" charset="0"/>
                <a:cs typeface="Times New Roman" panose="02020603050405020304" pitchFamily="18" charset="0"/>
              </a:rPr>
              <a:t>Executive Project Manager</a:t>
            </a:r>
            <a:endParaRPr lang="en-US" sz="2400">
              <a:latin typeface="Calibri" panose="020F0502020204030204" pitchFamily="34" charset="0"/>
              <a:ea typeface="Calibri" panose="020F0502020204030204" pitchFamily="34" charset="0"/>
              <a:cs typeface="Times New Roman" panose="02020603050405020304" pitchFamily="18" charset="0"/>
            </a:endParaRPr>
          </a:p>
          <a:p>
            <a:pPr fontAlgn="base"/>
            <a:r>
              <a:rPr lang="en-US" sz="2400">
                <a:latin typeface="Arial" panose="020B0604020202020204" pitchFamily="34" charset="0"/>
                <a:ea typeface="Times New Roman" panose="02020603050405020304" pitchFamily="18" charset="0"/>
                <a:cs typeface="Times New Roman" panose="02020603050405020304" pitchFamily="18" charset="0"/>
              </a:rPr>
              <a:t>m: 859-553-5915</a:t>
            </a:r>
            <a:endParaRPr lang="en-US" sz="2400">
              <a:latin typeface="Calibri" panose="020F0502020204030204" pitchFamily="34" charset="0"/>
              <a:ea typeface="Calibri" panose="020F0502020204030204" pitchFamily="34" charset="0"/>
              <a:cs typeface="Times New Roman" panose="02020603050405020304" pitchFamily="18" charset="0"/>
            </a:endParaRPr>
          </a:p>
          <a:p>
            <a:pPr fontAlgn="base"/>
            <a:r>
              <a:rPr lang="en-US" sz="2400">
                <a:latin typeface="Arial" panose="020B0604020202020204" pitchFamily="34" charset="0"/>
                <a:ea typeface="Times New Roman" panose="02020603050405020304" pitchFamily="18" charset="0"/>
                <a:cs typeface="Times New Roman" panose="02020603050405020304" pitchFamily="18" charset="0"/>
              </a:rPr>
              <a:t>e:  bert@solarity.com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39" name="Shape 139"/>
          <p:cNvGrpSpPr/>
          <p:nvPr/>
        </p:nvGrpSpPr>
        <p:grpSpPr>
          <a:xfrm>
            <a:off x="3233689" y="51725"/>
            <a:ext cx="3348399" cy="1437124"/>
            <a:chOff x="2577151" y="127925"/>
            <a:chExt cx="3348399" cy="1437124"/>
          </a:xfrm>
        </p:grpSpPr>
        <p:pic>
          <p:nvPicPr>
            <p:cNvPr id="140" name="Shape 140"/>
            <p:cNvPicPr preferRelativeResize="0"/>
            <p:nvPr/>
          </p:nvPicPr>
          <p:blipFill>
            <a:blip r:embed="rId3">
              <a:alphaModFix/>
            </a:blip>
            <a:stretch>
              <a:fillRect/>
            </a:stretch>
          </p:blipFill>
          <p:spPr>
            <a:xfrm>
              <a:off x="2577151" y="127925"/>
              <a:ext cx="1906251" cy="1437124"/>
            </a:xfrm>
            <a:prstGeom prst="rect">
              <a:avLst/>
            </a:prstGeom>
            <a:noFill/>
            <a:ln>
              <a:noFill/>
            </a:ln>
          </p:spPr>
        </p:pic>
        <p:pic>
          <p:nvPicPr>
            <p:cNvPr id="141" name="Shape 141"/>
            <p:cNvPicPr preferRelativeResize="0"/>
            <p:nvPr/>
          </p:nvPicPr>
          <p:blipFill>
            <a:blip r:embed="rId4">
              <a:alphaModFix/>
            </a:blip>
            <a:stretch>
              <a:fillRect/>
            </a:stretch>
          </p:blipFill>
          <p:spPr>
            <a:xfrm>
              <a:off x="4503275" y="135350"/>
              <a:ext cx="1422275" cy="1422275"/>
            </a:xfrm>
            <a:prstGeom prst="rect">
              <a:avLst/>
            </a:prstGeom>
            <a:noFill/>
            <a:ln>
              <a:noFill/>
            </a:ln>
          </p:spPr>
        </p:pic>
      </p:grpSp>
      <p:pic>
        <p:nvPicPr>
          <p:cNvPr id="142" name="Shape 142"/>
          <p:cNvPicPr preferRelativeResize="0"/>
          <p:nvPr/>
        </p:nvPicPr>
        <p:blipFill>
          <a:blip r:embed="rId5">
            <a:alphaModFix/>
          </a:blip>
          <a:stretch>
            <a:fillRect/>
          </a:stretch>
        </p:blipFill>
        <p:spPr>
          <a:xfrm>
            <a:off x="246800" y="51724"/>
            <a:ext cx="2209800" cy="2066925"/>
          </a:xfrm>
          <a:prstGeom prst="rect">
            <a:avLst/>
          </a:prstGeom>
          <a:noFill/>
          <a:ln>
            <a:noFill/>
          </a:ln>
        </p:spPr>
      </p:pic>
      <p:pic>
        <p:nvPicPr>
          <p:cNvPr id="143" name="Shape 143"/>
          <p:cNvPicPr preferRelativeResize="0"/>
          <p:nvPr/>
        </p:nvPicPr>
        <p:blipFill>
          <a:blip r:embed="rId6">
            <a:alphaModFix/>
          </a:blip>
          <a:stretch>
            <a:fillRect/>
          </a:stretch>
        </p:blipFill>
        <p:spPr>
          <a:xfrm>
            <a:off x="7378551" y="51725"/>
            <a:ext cx="1659326" cy="1325100"/>
          </a:xfrm>
          <a:prstGeom prst="rect">
            <a:avLst/>
          </a:prstGeom>
          <a:noFill/>
          <a:ln>
            <a:noFill/>
          </a:ln>
        </p:spPr>
      </p:pic>
      <p:pic>
        <p:nvPicPr>
          <p:cNvPr id="144" name="Shape 144"/>
          <p:cNvPicPr preferRelativeResize="0"/>
          <p:nvPr/>
        </p:nvPicPr>
        <p:blipFill>
          <a:blip r:embed="rId7">
            <a:alphaModFix/>
          </a:blip>
          <a:stretch>
            <a:fillRect/>
          </a:stretch>
        </p:blipFill>
        <p:spPr>
          <a:xfrm>
            <a:off x="7378550" y="1452100"/>
            <a:ext cx="1659325" cy="2243932"/>
          </a:xfrm>
          <a:prstGeom prst="rect">
            <a:avLst/>
          </a:prstGeom>
          <a:noFill/>
          <a:ln>
            <a:noFill/>
          </a:ln>
        </p:spPr>
      </p:pic>
      <p:pic>
        <p:nvPicPr>
          <p:cNvPr id="145" name="Shape 145"/>
          <p:cNvPicPr preferRelativeResize="0"/>
          <p:nvPr/>
        </p:nvPicPr>
        <p:blipFill>
          <a:blip r:embed="rId8">
            <a:alphaModFix/>
          </a:blip>
          <a:stretch>
            <a:fillRect/>
          </a:stretch>
        </p:blipFill>
        <p:spPr>
          <a:xfrm>
            <a:off x="7323673" y="3771300"/>
            <a:ext cx="1769077" cy="1325100"/>
          </a:xfrm>
          <a:prstGeom prst="rect">
            <a:avLst/>
          </a:prstGeom>
          <a:noFill/>
          <a:ln>
            <a:noFill/>
          </a:ln>
        </p:spPr>
      </p:pic>
      <p:grpSp>
        <p:nvGrpSpPr>
          <p:cNvPr id="146" name="Shape 146"/>
          <p:cNvGrpSpPr/>
          <p:nvPr/>
        </p:nvGrpSpPr>
        <p:grpSpPr>
          <a:xfrm>
            <a:off x="1152962" y="2328604"/>
            <a:ext cx="2607275" cy="1101325"/>
            <a:chOff x="475400" y="2309950"/>
            <a:chExt cx="2607275" cy="1101325"/>
          </a:xfrm>
        </p:grpSpPr>
        <p:pic>
          <p:nvPicPr>
            <p:cNvPr id="147" name="Shape 147"/>
            <p:cNvPicPr preferRelativeResize="0"/>
            <p:nvPr/>
          </p:nvPicPr>
          <p:blipFill>
            <a:blip r:embed="rId9">
              <a:alphaModFix/>
            </a:blip>
            <a:stretch>
              <a:fillRect/>
            </a:stretch>
          </p:blipFill>
          <p:spPr>
            <a:xfrm>
              <a:off x="1630925" y="2325175"/>
              <a:ext cx="1451750" cy="1041725"/>
            </a:xfrm>
            <a:prstGeom prst="rect">
              <a:avLst/>
            </a:prstGeom>
            <a:noFill/>
            <a:ln>
              <a:noFill/>
            </a:ln>
          </p:spPr>
        </p:pic>
        <p:pic>
          <p:nvPicPr>
            <p:cNvPr id="148" name="Shape 148"/>
            <p:cNvPicPr preferRelativeResize="0"/>
            <p:nvPr/>
          </p:nvPicPr>
          <p:blipFill>
            <a:blip r:embed="rId10">
              <a:alphaModFix/>
            </a:blip>
            <a:stretch>
              <a:fillRect/>
            </a:stretch>
          </p:blipFill>
          <p:spPr>
            <a:xfrm>
              <a:off x="475400" y="2309950"/>
              <a:ext cx="1101325" cy="1101325"/>
            </a:xfrm>
            <a:prstGeom prst="rect">
              <a:avLst/>
            </a:prstGeom>
            <a:noFill/>
            <a:ln>
              <a:noFill/>
            </a:ln>
          </p:spPr>
        </p:pic>
      </p:grpSp>
      <p:pic>
        <p:nvPicPr>
          <p:cNvPr id="149" name="Shape 149"/>
          <p:cNvPicPr preferRelativeResize="0"/>
          <p:nvPr/>
        </p:nvPicPr>
        <p:blipFill>
          <a:blip r:embed="rId11">
            <a:alphaModFix/>
          </a:blip>
          <a:stretch>
            <a:fillRect/>
          </a:stretch>
        </p:blipFill>
        <p:spPr>
          <a:xfrm>
            <a:off x="4050719" y="1700835"/>
            <a:ext cx="1659323" cy="291041"/>
          </a:xfrm>
          <a:prstGeom prst="rect">
            <a:avLst/>
          </a:prstGeom>
          <a:noFill/>
          <a:ln>
            <a:noFill/>
          </a:ln>
        </p:spPr>
      </p:pic>
      <p:pic>
        <p:nvPicPr>
          <p:cNvPr id="150" name="Shape 150"/>
          <p:cNvPicPr preferRelativeResize="0"/>
          <p:nvPr/>
        </p:nvPicPr>
        <p:blipFill>
          <a:blip r:embed="rId12">
            <a:alphaModFix/>
          </a:blip>
          <a:stretch>
            <a:fillRect/>
          </a:stretch>
        </p:blipFill>
        <p:spPr>
          <a:xfrm>
            <a:off x="4856378" y="2104351"/>
            <a:ext cx="1615830" cy="1458690"/>
          </a:xfrm>
          <a:prstGeom prst="rect">
            <a:avLst/>
          </a:prstGeom>
          <a:noFill/>
          <a:ln>
            <a:noFill/>
          </a:ln>
        </p:spPr>
      </p:pic>
      <p:pic>
        <p:nvPicPr>
          <p:cNvPr id="3" name="Picture 2">
            <a:extLst>
              <a:ext uri="{FF2B5EF4-FFF2-40B4-BE49-F238E27FC236}">
                <a16:creationId xmlns:a16="http://schemas.microsoft.com/office/drawing/2014/main" id="{F744FB09-FEDD-400C-8350-46CB97F1B6AE}"/>
              </a:ext>
            </a:extLst>
          </p:cNvPr>
          <p:cNvPicPr>
            <a:picLocks noChangeAspect="1"/>
          </p:cNvPicPr>
          <p:nvPr/>
        </p:nvPicPr>
        <p:blipFill>
          <a:blip r:embed="rId13"/>
          <a:stretch>
            <a:fillRect/>
          </a:stretch>
        </p:blipFill>
        <p:spPr>
          <a:xfrm>
            <a:off x="515679" y="3832003"/>
            <a:ext cx="5639144" cy="665718"/>
          </a:xfrm>
          <a:prstGeom prst="rect">
            <a:avLst/>
          </a:prstGeom>
        </p:spPr>
      </p:pic>
      <p:sp>
        <p:nvSpPr>
          <p:cNvPr id="4" name="TextBox 3">
            <a:extLst>
              <a:ext uri="{FF2B5EF4-FFF2-40B4-BE49-F238E27FC236}">
                <a16:creationId xmlns:a16="http://schemas.microsoft.com/office/drawing/2014/main" id="{30E9F7B8-5C64-4066-9BF3-92EC4300CDCD}"/>
              </a:ext>
            </a:extLst>
          </p:cNvPr>
          <p:cNvSpPr txBox="1"/>
          <p:nvPr/>
        </p:nvSpPr>
        <p:spPr>
          <a:xfrm>
            <a:off x="415697" y="4571856"/>
            <a:ext cx="6804253" cy="369332"/>
          </a:xfrm>
          <a:prstGeom prst="rect">
            <a:avLst/>
          </a:prstGeom>
          <a:solidFill>
            <a:schemeClr val="tx1"/>
          </a:solidFill>
        </p:spPr>
        <p:txBody>
          <a:bodyPr wrap="square" rtlCol="0">
            <a:spAutoFit/>
          </a:bodyPr>
          <a:lstStyle/>
          <a:p>
            <a:r>
              <a:rPr lang="en-US" sz="1800" i="1">
                <a:solidFill>
                  <a:srgbClr val="666666"/>
                </a:solidFill>
                <a:latin typeface="Arial" panose="020B0604020202020204" pitchFamily="34" charset="0"/>
                <a:cs typeface="Arial" panose="020B0604020202020204" pitchFamily="34" charset="0"/>
              </a:rPr>
              <a:t>Helping people, organizations, and communities THRIVE!”</a:t>
            </a:r>
            <a:endParaRPr lang="en-US"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998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a:solidFill>
                  <a:schemeClr val="bg1"/>
                </a:solidFill>
              </a:rPr>
              <a:t>Personal Guiding Principles: </a:t>
            </a:r>
            <a:r>
              <a:rPr lang="en-US" sz="3200">
                <a:solidFill>
                  <a:schemeClr val="bg1"/>
                </a:solidFill>
              </a:rPr>
              <a:t>Cultivating</a:t>
            </a:r>
            <a:endParaRPr sz="3200">
              <a:solidFill>
                <a:schemeClr val="bg1"/>
              </a:solidFill>
            </a:endParaRPr>
          </a:p>
        </p:txBody>
      </p:sp>
      <p:sp>
        <p:nvSpPr>
          <p:cNvPr id="167" name="Shape 167"/>
          <p:cNvSpPr txBox="1">
            <a:spLocks noGrp="1"/>
          </p:cNvSpPr>
          <p:nvPr>
            <p:ph type="body" idx="1"/>
          </p:nvPr>
        </p:nvSpPr>
        <p:spPr>
          <a:xfrm>
            <a:off x="311700" y="672525"/>
            <a:ext cx="8661600" cy="4376400"/>
          </a:xfrm>
          <a:prstGeom prst="rect">
            <a:avLst/>
          </a:prstGeom>
        </p:spPr>
        <p:txBody>
          <a:bodyPr spcFirstLastPara="1" wrap="square" lIns="91425" tIns="91425" rIns="91425" bIns="91425" anchor="t" anchorCtr="0">
            <a:noAutofit/>
          </a:bodyPr>
          <a:lstStyle/>
          <a:p>
            <a:pPr>
              <a:spcBef>
                <a:spcPts val="0"/>
              </a:spcBef>
            </a:pPr>
            <a:r>
              <a:rPr lang="en" sz="1600">
                <a:solidFill>
                  <a:srgbClr val="000000"/>
                </a:solidFill>
                <a:latin typeface="Cambria"/>
                <a:ea typeface="Cambria"/>
                <a:cs typeface="Cambria"/>
                <a:sym typeface="Cambria"/>
              </a:rPr>
              <a:t>The ability to conceive and articulate the appropriate questions </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quickly assimilate needed data from masses of irrelevant information...</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understand human nature and lead accordingly.</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conceptualize and reorganize information into new patterns.</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articulate and develop ideas with an eye toward application.</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think inductively, deductively and dialectically. Familiarity with the different modes of thought (including quantitative, historical, scientific, and aesthetic.)</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attack problems heuristically.</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see connections among disciplines, ideas and cultures.</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identify needed personal traits and turn them into habits.</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establish, maintain, and improve lasting relationships.</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pursue lifelong learning</a:t>
            </a:r>
            <a:endParaRPr sz="1600">
              <a:solidFill>
                <a:srgbClr val="000000"/>
              </a:solidFill>
              <a:latin typeface="Cambria"/>
              <a:ea typeface="Cambria"/>
              <a:cs typeface="Cambria"/>
              <a:sym typeface="Cambria"/>
            </a:endParaRPr>
          </a:p>
          <a:p>
            <a:pPr>
              <a:spcBef>
                <a:spcPts val="0"/>
              </a:spcBef>
            </a:pPr>
            <a:r>
              <a:rPr lang="en" sz="1600">
                <a:solidFill>
                  <a:srgbClr val="000000"/>
                </a:solidFill>
              </a:rPr>
              <a:t>T</a:t>
            </a:r>
            <a:r>
              <a:rPr lang="en" sz="1600">
                <a:solidFill>
                  <a:srgbClr val="000000"/>
                </a:solidFill>
                <a:latin typeface="Cambria"/>
                <a:ea typeface="Cambria"/>
                <a:cs typeface="Cambria"/>
                <a:sym typeface="Cambria"/>
              </a:rPr>
              <a:t>he ability to discern truth and error regardless of the source or the delivery.</a:t>
            </a:r>
            <a:endParaRPr sz="1600">
              <a:solidFill>
                <a:srgbClr val="000000"/>
              </a:solidFill>
              <a:latin typeface="Cambria"/>
              <a:ea typeface="Cambria"/>
              <a:cs typeface="Cambria"/>
              <a:sym typeface="Cambria"/>
            </a:endParaRPr>
          </a:p>
          <a:p>
            <a:pPr>
              <a:spcBef>
                <a:spcPts val="0"/>
              </a:spcBef>
            </a:pPr>
            <a:r>
              <a:rPr lang="en" sz="1600">
                <a:solidFill>
                  <a:srgbClr val="000000"/>
                </a:solidFill>
                <a:latin typeface="Cambria"/>
                <a:ea typeface="Cambria"/>
                <a:cs typeface="Cambria"/>
                <a:sym typeface="Cambria"/>
              </a:rPr>
              <a:t>The ability to discern true from right and the discipline to do right.</a:t>
            </a:r>
          </a:p>
          <a:p>
            <a:pPr marL="0" indent="0">
              <a:spcBef>
                <a:spcPts val="0"/>
              </a:spcBef>
              <a:buNone/>
            </a:pPr>
            <a:endParaRPr sz="1600">
              <a:solidFill>
                <a:srgbClr val="000000"/>
              </a:solidFill>
              <a:latin typeface="Cambria"/>
              <a:ea typeface="Cambria"/>
              <a:cs typeface="Cambria"/>
              <a:sym typeface="Cambria"/>
            </a:endParaRPr>
          </a:p>
          <a:p>
            <a:pPr marL="0" lvl="0" indent="0" algn="ctr" rtl="0">
              <a:spcBef>
                <a:spcPts val="0"/>
              </a:spcBef>
              <a:spcAft>
                <a:spcPts val="0"/>
              </a:spcAft>
              <a:buNone/>
            </a:pPr>
            <a:r>
              <a:rPr lang="en" sz="2000" u="sng">
                <a:solidFill>
                  <a:schemeClr val="hlink"/>
                </a:solidFill>
                <a:hlinkClick r:id="rId3"/>
              </a:rPr>
              <a:t>https://joshkaufman.net/what-must-an-educated-person-know/</a:t>
            </a:r>
            <a:endParaRPr sz="2000"/>
          </a:p>
          <a:p>
            <a:pPr marL="0" lvl="0" indent="0"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4" name="Text Placeholder 3">
            <a:extLst>
              <a:ext uri="{FF2B5EF4-FFF2-40B4-BE49-F238E27FC236}">
                <a16:creationId xmlns:a16="http://schemas.microsoft.com/office/drawing/2014/main" id="{21E4227A-FCE2-40BD-A46C-F6B3CC02066D}"/>
              </a:ext>
            </a:extLst>
          </p:cNvPr>
          <p:cNvSpPr>
            <a:spLocks noGrp="1"/>
          </p:cNvSpPr>
          <p:nvPr>
            <p:ph type="body" idx="1"/>
          </p:nvPr>
        </p:nvSpPr>
        <p:spPr>
          <a:xfrm>
            <a:off x="335760" y="113733"/>
            <a:ext cx="8558031" cy="4394578"/>
          </a:xfrm>
        </p:spPr>
        <p:txBody>
          <a:bodyPr vert="horz" lIns="91440" tIns="45720" rIns="91440" bIns="45720" rtlCol="0" anchor="t">
            <a:normAutofit fontScale="70000" lnSpcReduction="20000"/>
          </a:bodyPr>
          <a:lstStyle/>
          <a:p>
            <a:pPr marL="0" indent="0">
              <a:lnSpc>
                <a:spcPct val="120000"/>
              </a:lnSpc>
              <a:buNone/>
            </a:pPr>
            <a:r>
              <a:rPr lang="en-US" sz="1700">
                <a:solidFill>
                  <a:schemeClr val="bg1"/>
                </a:solidFill>
              </a:rPr>
              <a:t>At </a:t>
            </a:r>
            <a:r>
              <a:rPr lang="en-US" sz="1700" err="1">
                <a:solidFill>
                  <a:schemeClr val="bg1"/>
                </a:solidFill>
              </a:rPr>
              <a:t>Solarity</a:t>
            </a:r>
            <a:r>
              <a:rPr lang="en-US" sz="1700">
                <a:solidFill>
                  <a:schemeClr val="bg1"/>
                </a:solidFill>
              </a:rPr>
              <a:t>, we’ve developed an integrated approach to our business consulting and training services which we call our “Integrated Practices Management Model.”  The </a:t>
            </a:r>
            <a:r>
              <a:rPr lang="en-US" sz="1700" err="1">
                <a:solidFill>
                  <a:schemeClr val="bg1"/>
                </a:solidFill>
              </a:rPr>
              <a:t>Solarity</a:t>
            </a:r>
            <a:r>
              <a:rPr lang="en-US" sz="1700">
                <a:solidFill>
                  <a:schemeClr val="bg1"/>
                </a:solidFill>
              </a:rPr>
              <a:t> Project Management Practice was used in various capacities over these LFUCG projects as we discussed in the presentation.  </a:t>
            </a:r>
            <a:endParaRPr lang="en-US" sz="1000">
              <a:solidFill>
                <a:srgbClr val="FFFFFF"/>
              </a:solidFill>
            </a:endParaRPr>
          </a:p>
          <a:p>
            <a:pPr marL="0" indent="0">
              <a:lnSpc>
                <a:spcPct val="120000"/>
              </a:lnSpc>
              <a:spcBef>
                <a:spcPts val="700"/>
              </a:spcBef>
              <a:buNone/>
            </a:pPr>
            <a:r>
              <a:rPr lang="en-US" sz="1700" b="1">
                <a:solidFill>
                  <a:schemeClr val="bg1"/>
                </a:solidFill>
              </a:rPr>
              <a:t>What is a </a:t>
            </a:r>
            <a:r>
              <a:rPr lang="en-US" sz="1700" b="1">
                <a:solidFill>
                  <a:schemeClr val="bg1"/>
                </a:solidFill>
                <a:hlinkClick r:id="rId3"/>
              </a:rPr>
              <a:t>Solarity Practice</a:t>
            </a:r>
            <a:r>
              <a:rPr lang="en-US" sz="1700" b="1">
                <a:solidFill>
                  <a:schemeClr val="bg1"/>
                </a:solidFill>
              </a:rPr>
              <a:t>? </a:t>
            </a:r>
            <a:endParaRPr lang="en-US" sz="1000">
              <a:solidFill>
                <a:srgbClr val="FFFFFF"/>
              </a:solidFill>
            </a:endParaRPr>
          </a:p>
          <a:p>
            <a:pPr marL="0" indent="0">
              <a:lnSpc>
                <a:spcPct val="120000"/>
              </a:lnSpc>
              <a:buNone/>
            </a:pPr>
            <a:r>
              <a:rPr lang="en-US" sz="1700">
                <a:solidFill>
                  <a:schemeClr val="bg1"/>
                </a:solidFill>
              </a:rPr>
              <a:t>A </a:t>
            </a:r>
            <a:r>
              <a:rPr lang="en-US" sz="1700" err="1">
                <a:solidFill>
                  <a:schemeClr val="bg1"/>
                </a:solidFill>
              </a:rPr>
              <a:t>Solarity</a:t>
            </a:r>
            <a:r>
              <a:rPr lang="en-US" sz="1700">
                <a:solidFill>
                  <a:schemeClr val="bg1"/>
                </a:solidFill>
              </a:rPr>
              <a:t> practice is a consistent, quality delivery of a </a:t>
            </a:r>
            <a:r>
              <a:rPr lang="en-US" sz="1700" err="1">
                <a:solidFill>
                  <a:schemeClr val="bg1"/>
                </a:solidFill>
              </a:rPr>
              <a:t>Solarity</a:t>
            </a:r>
            <a:r>
              <a:rPr lang="en-US" sz="1700">
                <a:solidFill>
                  <a:schemeClr val="bg1"/>
                </a:solidFill>
              </a:rPr>
              <a:t> service or business operations.  Our model is designed to integrate these quality practices to achieve our mission while aligning with our values.</a:t>
            </a:r>
          </a:p>
          <a:p>
            <a:pPr marL="0" indent="0">
              <a:lnSpc>
                <a:spcPct val="120000"/>
              </a:lnSpc>
              <a:buNone/>
            </a:pPr>
            <a:r>
              <a:rPr lang="en-US" sz="1700" b="1" err="1">
                <a:solidFill>
                  <a:schemeClr val="bg1"/>
                </a:solidFill>
              </a:rPr>
              <a:t>Solarity</a:t>
            </a:r>
            <a:r>
              <a:rPr lang="en-US" sz="1700" b="1">
                <a:solidFill>
                  <a:schemeClr val="bg1"/>
                </a:solidFill>
              </a:rPr>
              <a:t> Practice Components</a:t>
            </a:r>
          </a:p>
          <a:p>
            <a:pPr lvl="1">
              <a:lnSpc>
                <a:spcPct val="120000"/>
              </a:lnSpc>
              <a:spcBef>
                <a:spcPts val="0"/>
              </a:spcBef>
            </a:pPr>
            <a:r>
              <a:rPr lang="en-US" sz="1700">
                <a:solidFill>
                  <a:schemeClr val="bg1"/>
                </a:solidFill>
              </a:rPr>
              <a:t>Guiding Principles </a:t>
            </a:r>
          </a:p>
          <a:p>
            <a:pPr lvl="1">
              <a:lnSpc>
                <a:spcPct val="120000"/>
              </a:lnSpc>
              <a:spcBef>
                <a:spcPts val="0"/>
              </a:spcBef>
            </a:pPr>
            <a:r>
              <a:rPr lang="en-US" sz="1700">
                <a:solidFill>
                  <a:schemeClr val="bg1"/>
                </a:solidFill>
              </a:rPr>
              <a:t>Processes </a:t>
            </a:r>
          </a:p>
          <a:p>
            <a:pPr lvl="1">
              <a:lnSpc>
                <a:spcPct val="120000"/>
              </a:lnSpc>
              <a:spcBef>
                <a:spcPts val="0"/>
              </a:spcBef>
            </a:pPr>
            <a:r>
              <a:rPr lang="en-US" sz="1700">
                <a:solidFill>
                  <a:schemeClr val="bg1"/>
                </a:solidFill>
              </a:rPr>
              <a:t>Templates </a:t>
            </a:r>
          </a:p>
          <a:p>
            <a:pPr lvl="1">
              <a:lnSpc>
                <a:spcPct val="120000"/>
              </a:lnSpc>
              <a:spcBef>
                <a:spcPts val="0"/>
              </a:spcBef>
            </a:pPr>
            <a:r>
              <a:rPr lang="en-US" sz="1700">
                <a:solidFill>
                  <a:schemeClr val="bg1"/>
                </a:solidFill>
              </a:rPr>
              <a:t>Tools</a:t>
            </a:r>
          </a:p>
          <a:p>
            <a:pPr lvl="1">
              <a:lnSpc>
                <a:spcPct val="120000"/>
              </a:lnSpc>
              <a:spcBef>
                <a:spcPts val="0"/>
              </a:spcBef>
            </a:pPr>
            <a:r>
              <a:rPr lang="en-US" sz="1700">
                <a:solidFill>
                  <a:schemeClr val="bg1"/>
                </a:solidFill>
              </a:rPr>
              <a:t>Metrics</a:t>
            </a:r>
          </a:p>
          <a:p>
            <a:pPr lvl="1">
              <a:lnSpc>
                <a:spcPct val="120000"/>
              </a:lnSpc>
              <a:spcBef>
                <a:spcPts val="0"/>
              </a:spcBef>
            </a:pPr>
            <a:r>
              <a:rPr lang="en-US" sz="1700">
                <a:solidFill>
                  <a:schemeClr val="bg1"/>
                </a:solidFill>
              </a:rPr>
              <a:t>Wellness Checks </a:t>
            </a:r>
          </a:p>
          <a:p>
            <a:pPr lvl="1">
              <a:lnSpc>
                <a:spcPct val="120000"/>
              </a:lnSpc>
              <a:spcBef>
                <a:spcPts val="0"/>
              </a:spcBef>
            </a:pPr>
            <a:r>
              <a:rPr lang="en-US" sz="1700">
                <a:solidFill>
                  <a:schemeClr val="bg1"/>
                </a:solidFill>
              </a:rPr>
              <a:t>Continuous Improvement </a:t>
            </a:r>
          </a:p>
          <a:p>
            <a:pPr marL="0" indent="0">
              <a:lnSpc>
                <a:spcPct val="120000"/>
              </a:lnSpc>
              <a:buNone/>
            </a:pPr>
            <a:r>
              <a:rPr lang="en-US" sz="1700">
                <a:solidFill>
                  <a:schemeClr val="bg1"/>
                </a:solidFill>
              </a:rPr>
              <a:t>We’ve established an operational platform through our </a:t>
            </a:r>
            <a:r>
              <a:rPr lang="en-US" sz="1700" b="1">
                <a:solidFill>
                  <a:schemeClr val="bg1"/>
                </a:solidFill>
              </a:rPr>
              <a:t>Practices Management Office (PMO) </a:t>
            </a:r>
            <a:r>
              <a:rPr lang="en-US" sz="1700">
                <a:solidFill>
                  <a:schemeClr val="bg1"/>
                </a:solidFill>
              </a:rPr>
              <a:t>not to be confused with what is normally associated with a conventional Project Management Office (PMO). </a:t>
            </a:r>
            <a:r>
              <a:rPr lang="en-US" sz="1700" err="1">
                <a:solidFill>
                  <a:schemeClr val="bg1"/>
                </a:solidFill>
              </a:rPr>
              <a:t>Solarity’s</a:t>
            </a:r>
            <a:r>
              <a:rPr lang="en-US" sz="1700">
                <a:solidFill>
                  <a:schemeClr val="bg1"/>
                </a:solidFill>
              </a:rPr>
              <a:t> PMO assures the quality delivery of our business consulting and training services in line with our Integrated Practices Management Model.</a:t>
            </a:r>
          </a:p>
          <a:p>
            <a:pPr marL="0" indent="0">
              <a:lnSpc>
                <a:spcPct val="120000"/>
              </a:lnSpc>
              <a:buNone/>
            </a:pPr>
            <a:r>
              <a:rPr lang="en-US" sz="1700" b="1">
                <a:solidFill>
                  <a:schemeClr val="bg1"/>
                </a:solidFill>
              </a:rPr>
              <a:t>Learn more about </a:t>
            </a:r>
            <a:r>
              <a:rPr lang="en-US" sz="1700" b="1" err="1">
                <a:solidFill>
                  <a:schemeClr val="bg1"/>
                </a:solidFill>
              </a:rPr>
              <a:t>Solarity’s</a:t>
            </a:r>
            <a:r>
              <a:rPr lang="en-US" sz="1700" b="1">
                <a:solidFill>
                  <a:schemeClr val="bg1"/>
                </a:solidFill>
              </a:rPr>
              <a:t> services in </a:t>
            </a:r>
            <a:r>
              <a:rPr lang="en-US" sz="1700">
                <a:solidFill>
                  <a:schemeClr val="bg1"/>
                </a:solidFill>
                <a:hlinkClick r:id="rId4" tooltip="Consulting"/>
              </a:rPr>
              <a:t>Consulting</a:t>
            </a:r>
            <a:r>
              <a:rPr lang="en-US" sz="1700">
                <a:solidFill>
                  <a:schemeClr val="bg1"/>
                </a:solidFill>
              </a:rPr>
              <a:t> – </a:t>
            </a:r>
            <a:r>
              <a:rPr lang="en-US" sz="1700">
                <a:solidFill>
                  <a:schemeClr val="bg1"/>
                </a:solidFill>
                <a:hlinkClick r:id="rId5" tooltip="Training"/>
              </a:rPr>
              <a:t>Training</a:t>
            </a:r>
            <a:r>
              <a:rPr lang="en-US" sz="1700">
                <a:solidFill>
                  <a:schemeClr val="bg1"/>
                </a:solidFill>
              </a:rPr>
              <a:t> – </a:t>
            </a:r>
            <a:r>
              <a:rPr lang="en-US" sz="1700" u="sng">
                <a:solidFill>
                  <a:schemeClr val="bg1"/>
                </a:solidFill>
                <a:hlinkClick r:id="rId6"/>
              </a:rPr>
              <a:t>Community Broadband</a:t>
            </a:r>
            <a:r>
              <a:rPr lang="en-US" sz="1700">
                <a:solidFill>
                  <a:schemeClr val="bg1"/>
                </a:solidFill>
              </a:rPr>
              <a:t> or email us at info@solarity.com</a:t>
            </a:r>
          </a:p>
          <a:p>
            <a:pPr marL="0" indent="0">
              <a:buNone/>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152400" y="152400"/>
            <a:ext cx="3467100" cy="742950"/>
          </a:xfrm>
          <a:prstGeom prst="rect">
            <a:avLst/>
          </a:prstGeom>
          <a:noFill/>
          <a:ln>
            <a:noFill/>
          </a:ln>
        </p:spPr>
      </p:pic>
      <p:sp>
        <p:nvSpPr>
          <p:cNvPr id="178" name="Shape 178"/>
          <p:cNvSpPr txBox="1"/>
          <p:nvPr/>
        </p:nvSpPr>
        <p:spPr>
          <a:xfrm>
            <a:off x="224700" y="1087075"/>
            <a:ext cx="8694600" cy="3745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200"/>
              <a:t>Since 2014, Solarity has partnered with the City of Lexington, to ensure successful outcomes for over 15 projects, from implementing new systems and upgrading critical business software to directing work on high-profile, public-facing projects like GigforLex, all the while working to promote organizational maturity.  </a:t>
            </a:r>
            <a:endParaRPr sz="2200"/>
          </a:p>
          <a:p>
            <a:pPr marL="0" lvl="0" indent="0" rtl="0">
              <a:spcBef>
                <a:spcPts val="0"/>
              </a:spcBef>
              <a:spcAft>
                <a:spcPts val="0"/>
              </a:spcAft>
              <a:buNone/>
            </a:pPr>
            <a:r>
              <a:rPr lang="en" sz="2200">
                <a:solidFill>
                  <a:srgbClr val="1F4D78"/>
                </a:solidFill>
              </a:rPr>
              <a:t> </a:t>
            </a:r>
            <a:endParaRPr sz="900">
              <a:solidFill>
                <a:srgbClr val="1F4D78"/>
              </a:solidFill>
            </a:endParaRPr>
          </a:p>
          <a:p>
            <a:pPr marL="914400" lvl="0" indent="0" rtl="0">
              <a:spcBef>
                <a:spcPts val="0"/>
              </a:spcBef>
              <a:spcAft>
                <a:spcPts val="0"/>
              </a:spcAft>
              <a:buNone/>
            </a:pPr>
            <a:r>
              <a:rPr lang="en" sz="2200" i="1">
                <a:latin typeface="Times New Roman"/>
                <a:ea typeface="Times New Roman"/>
                <a:cs typeface="Times New Roman"/>
                <a:sym typeface="Times New Roman"/>
              </a:rPr>
              <a:t>We needed to instill Project Management best practices into our core IT team.</a:t>
            </a:r>
            <a:r>
              <a:rPr lang="en" sz="2200">
                <a:latin typeface="Calibri"/>
                <a:ea typeface="Calibri"/>
                <a:cs typeface="Calibri"/>
                <a:sym typeface="Calibri"/>
              </a:rPr>
              <a:t>  </a:t>
            </a:r>
            <a:endParaRPr sz="2200">
              <a:latin typeface="Calibri"/>
              <a:ea typeface="Calibri"/>
              <a:cs typeface="Calibri"/>
              <a:sym typeface="Calibri"/>
            </a:endParaRPr>
          </a:p>
          <a:p>
            <a:pPr marL="2286000" lvl="0" indent="457200" rtl="0">
              <a:lnSpc>
                <a:spcPct val="115000"/>
              </a:lnSpc>
              <a:spcBef>
                <a:spcPts val="0"/>
              </a:spcBef>
              <a:spcAft>
                <a:spcPts val="0"/>
              </a:spcAft>
              <a:buNone/>
            </a:pPr>
            <a:r>
              <a:rPr lang="en" sz="2200">
                <a:latin typeface="Calibri"/>
                <a:ea typeface="Calibri"/>
                <a:cs typeface="Calibri"/>
                <a:sym typeface="Calibri"/>
              </a:rPr>
              <a:t>- </a:t>
            </a:r>
            <a:r>
              <a:rPr lang="en" sz="2200" b="1">
                <a:latin typeface="Calibri"/>
                <a:ea typeface="Calibri"/>
                <a:cs typeface="Calibri"/>
                <a:sym typeface="Calibri"/>
              </a:rPr>
              <a:t>Aldona Valicenti, Chief Information Officer</a:t>
            </a:r>
            <a:r>
              <a:rPr lang="en" sz="2200">
                <a:latin typeface="Calibri"/>
                <a:ea typeface="Calibri"/>
                <a:cs typeface="Calibri"/>
                <a:sym typeface="Calibri"/>
              </a:rPr>
              <a:t> </a:t>
            </a:r>
            <a:endParaRPr sz="2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a:alphaModFix/>
          </a:blip>
          <a:stretch>
            <a:fillRect/>
          </a:stretch>
        </p:blipFill>
        <p:spPr>
          <a:xfrm>
            <a:off x="873700" y="547400"/>
            <a:ext cx="3467100" cy="742950"/>
          </a:xfrm>
          <a:prstGeom prst="rect">
            <a:avLst/>
          </a:prstGeom>
          <a:noFill/>
          <a:ln>
            <a:noFill/>
          </a:ln>
        </p:spPr>
      </p:pic>
      <p:pic>
        <p:nvPicPr>
          <p:cNvPr id="184" name="Shape 184"/>
          <p:cNvPicPr preferRelativeResize="0"/>
          <p:nvPr/>
        </p:nvPicPr>
        <p:blipFill>
          <a:blip r:embed="rId4">
            <a:alphaModFix/>
          </a:blip>
          <a:stretch>
            <a:fillRect/>
          </a:stretch>
        </p:blipFill>
        <p:spPr>
          <a:xfrm>
            <a:off x="6176377" y="238250"/>
            <a:ext cx="1989725" cy="1810376"/>
          </a:xfrm>
          <a:prstGeom prst="rect">
            <a:avLst/>
          </a:prstGeom>
          <a:noFill/>
          <a:ln>
            <a:noFill/>
          </a:ln>
        </p:spPr>
      </p:pic>
      <p:sp>
        <p:nvSpPr>
          <p:cNvPr id="185" name="Shape 185"/>
          <p:cNvSpPr txBox="1"/>
          <p:nvPr/>
        </p:nvSpPr>
        <p:spPr>
          <a:xfrm>
            <a:off x="806567" y="1641715"/>
            <a:ext cx="7292400" cy="2730259"/>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2E74B5"/>
                </a:solidFill>
              </a:rPr>
              <a:t>Objectives and Success Criteria </a:t>
            </a:r>
            <a:endParaRPr sz="2400">
              <a:solidFill>
                <a:srgbClr val="2E74B5"/>
              </a:solidFill>
            </a:endParaRPr>
          </a:p>
          <a:p>
            <a:pPr marL="914400" lvl="0" indent="-342900" rtl="0">
              <a:lnSpc>
                <a:spcPct val="115000"/>
              </a:lnSpc>
              <a:spcBef>
                <a:spcPts val="0"/>
              </a:spcBef>
              <a:spcAft>
                <a:spcPts val="0"/>
              </a:spcAft>
              <a:buSzPts val="1800"/>
              <a:buFont typeface="Arial"/>
              <a:buChar char="●"/>
            </a:pPr>
            <a:r>
              <a:rPr lang="en" sz="2000"/>
              <a:t>Ensure IT Infrastructure is Reliable and Secure </a:t>
            </a:r>
            <a:endParaRPr sz="2000"/>
          </a:p>
          <a:p>
            <a:pPr marL="914400" lvl="0" indent="-342900" rtl="0">
              <a:lnSpc>
                <a:spcPct val="115000"/>
              </a:lnSpc>
              <a:spcBef>
                <a:spcPts val="0"/>
              </a:spcBef>
              <a:spcAft>
                <a:spcPts val="0"/>
              </a:spcAft>
              <a:buSzPts val="1800"/>
              <a:buFont typeface="Arial"/>
              <a:buChar char="●"/>
            </a:pPr>
            <a:r>
              <a:rPr lang="en" sz="2000"/>
              <a:t>Improve IT Efficiency and Effectiveness </a:t>
            </a:r>
            <a:endParaRPr sz="2000"/>
          </a:p>
          <a:p>
            <a:pPr marL="914400" lvl="0" indent="-342900" rtl="0">
              <a:lnSpc>
                <a:spcPct val="115000"/>
              </a:lnSpc>
              <a:spcBef>
                <a:spcPts val="0"/>
              </a:spcBef>
              <a:spcAft>
                <a:spcPts val="0"/>
              </a:spcAft>
              <a:buSzPts val="1800"/>
              <a:buFont typeface="Arial"/>
              <a:buChar char="●"/>
            </a:pPr>
            <a:r>
              <a:rPr lang="en" sz="2000"/>
              <a:t>Increase Enterprise Security </a:t>
            </a:r>
            <a:endParaRPr sz="2000"/>
          </a:p>
          <a:p>
            <a:pPr marL="914400" lvl="0" indent="-342900" rtl="0">
              <a:lnSpc>
                <a:spcPct val="115000"/>
              </a:lnSpc>
              <a:spcBef>
                <a:spcPts val="0"/>
              </a:spcBef>
              <a:spcAft>
                <a:spcPts val="0"/>
              </a:spcAft>
              <a:buSzPts val="1800"/>
              <a:buFont typeface="Arial"/>
              <a:buChar char="●"/>
            </a:pPr>
            <a:r>
              <a:rPr lang="en" sz="2000"/>
              <a:t>Increase System and Solution Standardization </a:t>
            </a:r>
            <a:endParaRPr sz="2000"/>
          </a:p>
          <a:p>
            <a:pPr marL="914400" lvl="0" indent="-342900" rtl="0">
              <a:lnSpc>
                <a:spcPct val="115000"/>
              </a:lnSpc>
              <a:spcBef>
                <a:spcPts val="0"/>
              </a:spcBef>
              <a:spcAft>
                <a:spcPts val="0"/>
              </a:spcAft>
              <a:buSzPts val="1800"/>
              <a:buFont typeface="Arial"/>
              <a:buChar char="●"/>
            </a:pPr>
            <a:r>
              <a:rPr lang="en" sz="2000"/>
              <a:t>Increase Process Automation  </a:t>
            </a:r>
            <a:endParaRPr sz="2000"/>
          </a:p>
          <a:p>
            <a:pPr marL="914400" lvl="0" indent="-342900" rtl="0">
              <a:lnSpc>
                <a:spcPct val="115000"/>
              </a:lnSpc>
              <a:spcBef>
                <a:spcPts val="0"/>
              </a:spcBef>
              <a:spcAft>
                <a:spcPts val="0"/>
              </a:spcAft>
              <a:buSzPts val="1800"/>
              <a:buFont typeface="Arial"/>
              <a:buChar char="●"/>
            </a:pPr>
            <a:r>
              <a:rPr lang="en" sz="2000"/>
              <a:t>Enhance IT Customer Service &amp; Outcomes </a:t>
            </a:r>
            <a:endParaRPr sz="2000"/>
          </a:p>
          <a:p>
            <a:pPr marL="0" lvl="0" indent="0" rtl="0">
              <a:lnSpc>
                <a:spcPct val="115000"/>
              </a:lnSpc>
              <a:spcBef>
                <a:spcPts val="0"/>
              </a:spcBef>
              <a:spcAft>
                <a:spcPts val="0"/>
              </a:spcAft>
              <a:buNone/>
            </a:pPr>
            <a:r>
              <a:rPr lang="en" sz="1100"/>
              <a:t> </a:t>
            </a:r>
            <a:endParaRPr sz="1100"/>
          </a:p>
          <a:p>
            <a:pPr marL="0" lvl="0" indent="0"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77275" y="85875"/>
            <a:ext cx="8746500" cy="2533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F04A23"/>
                </a:solidFill>
              </a:rPr>
              <a:t>Cornerstone Project: Windows 10 Upgrade</a:t>
            </a:r>
            <a:r>
              <a:rPr lang="en" sz="2400">
                <a:solidFill>
                  <a:srgbClr val="2E74B5"/>
                </a:solidFill>
              </a:rPr>
              <a:t> </a:t>
            </a:r>
            <a:endParaRPr sz="2400">
              <a:solidFill>
                <a:srgbClr val="2E74B5"/>
              </a:solidFill>
            </a:endParaRPr>
          </a:p>
          <a:p>
            <a:pPr marL="0" lvl="0" indent="0" rtl="0">
              <a:lnSpc>
                <a:spcPct val="115000"/>
              </a:lnSpc>
              <a:spcBef>
                <a:spcPts val="0"/>
              </a:spcBef>
              <a:spcAft>
                <a:spcPts val="0"/>
              </a:spcAft>
              <a:buNone/>
            </a:pPr>
            <a:r>
              <a:rPr lang="en" sz="1700">
                <a:solidFill>
                  <a:schemeClr val="dk1"/>
                </a:solidFill>
              </a:rPr>
              <a:t>In spring of 2016, Microsoft announced an upgrade from previous OSs with no licensing cost if installed before July 29, 2016. This initiated a project to upgrade Lexington-Fayette Urban County Government’s desktop environment to Windows 10. LFUCG contracted with Solarity to provide project business consulting to ensure successful completion of the project by the deadline set by Microsoft. Through this project, 1,604 machines were updated by the deadline, resulting in significant license savings.   (&gt; $300</a:t>
            </a:r>
            <a:r>
              <a:rPr lang="en-US" sz="1700">
                <a:solidFill>
                  <a:schemeClr val="dk1"/>
                </a:solidFill>
              </a:rPr>
              <a:t>k)</a:t>
            </a:r>
            <a:endParaRPr sz="1700">
              <a:solidFill>
                <a:schemeClr val="dk1"/>
              </a:solidFill>
            </a:endParaRPr>
          </a:p>
          <a:p>
            <a:pPr marL="0" lvl="0" indent="0" rtl="0">
              <a:lnSpc>
                <a:spcPct val="115000"/>
              </a:lnSpc>
              <a:spcBef>
                <a:spcPts val="0"/>
              </a:spcBef>
              <a:spcAft>
                <a:spcPts val="0"/>
              </a:spcAft>
              <a:buNone/>
            </a:pPr>
            <a:r>
              <a:rPr lang="en" sz="800">
                <a:solidFill>
                  <a:schemeClr val="dk1"/>
                </a:solidFill>
              </a:rPr>
              <a:t> </a:t>
            </a:r>
            <a:endParaRPr sz="1700">
              <a:solidFill>
                <a:schemeClr val="dk1"/>
              </a:solidFill>
            </a:endParaRPr>
          </a:p>
        </p:txBody>
      </p:sp>
      <p:pic>
        <p:nvPicPr>
          <p:cNvPr id="191" name="Shape 191"/>
          <p:cNvPicPr preferRelativeResize="0"/>
          <p:nvPr/>
        </p:nvPicPr>
        <p:blipFill>
          <a:blip r:embed="rId3">
            <a:alphaModFix/>
          </a:blip>
          <a:stretch>
            <a:fillRect/>
          </a:stretch>
        </p:blipFill>
        <p:spPr>
          <a:xfrm>
            <a:off x="6554975" y="50450"/>
            <a:ext cx="2254200" cy="483050"/>
          </a:xfrm>
          <a:prstGeom prst="rect">
            <a:avLst/>
          </a:prstGeom>
          <a:noFill/>
          <a:ln>
            <a:noFill/>
          </a:ln>
        </p:spPr>
      </p:pic>
      <p:sp>
        <p:nvSpPr>
          <p:cNvPr id="192" name="Shape 192"/>
          <p:cNvSpPr txBox="1"/>
          <p:nvPr/>
        </p:nvSpPr>
        <p:spPr>
          <a:xfrm>
            <a:off x="206075" y="2455825"/>
            <a:ext cx="8746500" cy="2533200"/>
          </a:xfrm>
          <a:prstGeom prst="rect">
            <a:avLst/>
          </a:prstGeom>
          <a:solidFill>
            <a:schemeClr val="tx1"/>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700" b="1">
                <a:solidFill>
                  <a:schemeClr val="dk1"/>
                </a:solidFill>
              </a:rPr>
              <a:t>This project allowed the organization to prioritize, scope, schedule, and provide budget for:</a:t>
            </a:r>
            <a:r>
              <a:rPr lang="en" sz="1700">
                <a:solidFill>
                  <a:schemeClr val="dk1"/>
                </a:solidFill>
              </a:rPr>
              <a:t>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Purchase and Implementation of a new </a:t>
            </a:r>
            <a:r>
              <a:rPr lang="en" sz="1700" b="1">
                <a:solidFill>
                  <a:schemeClr val="dk1"/>
                </a:solidFill>
              </a:rPr>
              <a:t>Service Desk Ticketing System </a:t>
            </a:r>
            <a:endParaRPr sz="1700" b="1">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Identification &amp; Remediation of existing </a:t>
            </a:r>
            <a:r>
              <a:rPr lang="en" sz="1700" b="1">
                <a:solidFill>
                  <a:schemeClr val="dk1"/>
                </a:solidFill>
              </a:rPr>
              <a:t>Access Databases </a:t>
            </a:r>
            <a:r>
              <a:rPr lang="en" sz="1700">
                <a:solidFill>
                  <a:schemeClr val="dk1"/>
                </a:solidFill>
              </a:rPr>
              <a:t>in the Enterprise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Document and Improve the </a:t>
            </a:r>
            <a:r>
              <a:rPr lang="en" sz="1700" b="1">
                <a:solidFill>
                  <a:schemeClr val="dk1"/>
                </a:solidFill>
              </a:rPr>
              <a:t>Annual Lease Computer Project </a:t>
            </a:r>
            <a:r>
              <a:rPr lang="en" sz="1700">
                <a:solidFill>
                  <a:schemeClr val="dk1"/>
                </a:solidFill>
              </a:rPr>
              <a:t> </a:t>
            </a:r>
            <a:endParaRPr sz="1700">
              <a:solidFill>
                <a:schemeClr val="dk1"/>
              </a:solidFill>
            </a:endParaRPr>
          </a:p>
          <a:p>
            <a:pPr marL="685800" lvl="0" indent="-336550" rtl="0">
              <a:lnSpc>
                <a:spcPct val="115000"/>
              </a:lnSpc>
              <a:spcBef>
                <a:spcPts val="0"/>
              </a:spcBef>
              <a:spcAft>
                <a:spcPts val="0"/>
              </a:spcAft>
              <a:buClr>
                <a:schemeClr val="dk1"/>
              </a:buClr>
              <a:buSzPts val="1700"/>
              <a:buFont typeface="Arial"/>
              <a:buChar char="●"/>
            </a:pPr>
            <a:r>
              <a:rPr lang="en" sz="1700">
                <a:solidFill>
                  <a:schemeClr val="dk1"/>
                </a:solidFill>
              </a:rPr>
              <a:t>Facilitate the move of on premise </a:t>
            </a:r>
            <a:r>
              <a:rPr lang="en" sz="1700" b="1">
                <a:solidFill>
                  <a:schemeClr val="dk1"/>
                </a:solidFill>
              </a:rPr>
              <a:t>Exchange to the Microsoft Cloud </a:t>
            </a:r>
            <a:endParaRPr sz="1700" b="1">
              <a:solidFill>
                <a:schemeClr val="dk1"/>
              </a:solidFill>
            </a:endParaRPr>
          </a:p>
          <a:p>
            <a:pPr marL="685800" lvl="0" indent="-336550">
              <a:lnSpc>
                <a:spcPct val="115000"/>
              </a:lnSpc>
              <a:buClr>
                <a:schemeClr val="dk1"/>
              </a:buClr>
              <a:buSzPts val="1700"/>
              <a:buFont typeface="Arial"/>
              <a:buChar char="●"/>
            </a:pPr>
            <a:r>
              <a:rPr lang="en" sz="1700">
                <a:solidFill>
                  <a:schemeClr val="dk1"/>
                </a:solidFill>
              </a:rPr>
              <a:t>Provide assistance identifying opportunities for </a:t>
            </a:r>
            <a:r>
              <a:rPr lang="en" sz="1700" b="1">
                <a:solidFill>
                  <a:schemeClr val="dk1"/>
                </a:solidFill>
              </a:rPr>
              <a:t>Leadership Development</a:t>
            </a:r>
            <a:r>
              <a:rPr lang="en" sz="1700">
                <a:solidFill>
                  <a:schemeClr val="dk1"/>
                </a:solidFill>
              </a:rPr>
              <a:t>, </a:t>
            </a:r>
            <a:r>
              <a:rPr lang="en" sz="1700" b="1">
                <a:solidFill>
                  <a:schemeClr val="dk1"/>
                </a:solidFill>
              </a:rPr>
              <a:t>Process Improvement</a:t>
            </a:r>
            <a:r>
              <a:rPr lang="en" sz="1700">
                <a:solidFill>
                  <a:schemeClr val="dk1"/>
                </a:solidFill>
              </a:rPr>
              <a:t>, and </a:t>
            </a:r>
            <a:r>
              <a:rPr lang="en" sz="1700" b="1">
                <a:solidFill>
                  <a:schemeClr val="dk1"/>
                </a:solidFill>
              </a:rPr>
              <a:t>Professional Development</a:t>
            </a:r>
            <a:r>
              <a:rPr lang="en" sz="1700">
                <a:solidFill>
                  <a:schemeClr val="dk1"/>
                </a:solidFil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120200" y="566725"/>
            <a:ext cx="8746500" cy="4396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FF0000"/>
                </a:solidFill>
              </a:rPr>
              <a:t>Capstone Program</a:t>
            </a:r>
            <a:r>
              <a:rPr lang="en" sz="2400">
                <a:solidFill>
                  <a:srgbClr val="FF0000"/>
                </a:solidFill>
                <a:latin typeface="Times New Roman"/>
                <a:ea typeface="Times New Roman"/>
                <a:cs typeface="Times New Roman"/>
                <a:sym typeface="Times New Roman"/>
              </a:rPr>
              <a:t>: </a:t>
            </a:r>
            <a:r>
              <a:rPr lang="en" sz="2400">
                <a:solidFill>
                  <a:srgbClr val="FF0000"/>
                </a:solidFill>
              </a:rPr>
              <a:t>Information Security </a:t>
            </a:r>
            <a:endParaRPr sz="2400">
              <a:solidFill>
                <a:srgbClr val="FF0000"/>
              </a:solidFill>
            </a:endParaRPr>
          </a:p>
          <a:p>
            <a:pPr marL="0" lvl="0" indent="0" rtl="0">
              <a:lnSpc>
                <a:spcPct val="115000"/>
              </a:lnSpc>
              <a:spcBef>
                <a:spcPts val="0"/>
              </a:spcBef>
              <a:spcAft>
                <a:spcPts val="0"/>
              </a:spcAft>
              <a:buNone/>
            </a:pPr>
            <a:r>
              <a:rPr lang="en" sz="1700">
                <a:solidFill>
                  <a:schemeClr val="dk1"/>
                </a:solidFill>
              </a:rPr>
              <a:t>Lexington’s city leaders wished to make IT and Security a priority and contracted with Solarity to provide program management business consulting services to manage the various projects and investment needed to modernize the city’s information security platform. The effort has provided benefits in:</a:t>
            </a:r>
            <a:endParaRPr sz="1700">
              <a:solidFill>
                <a:schemeClr val="dk1"/>
              </a:solidFill>
            </a:endParaRPr>
          </a:p>
          <a:p>
            <a:pPr marL="0" lvl="0" indent="0" rtl="0">
              <a:lnSpc>
                <a:spcPct val="115000"/>
              </a:lnSpc>
              <a:spcBef>
                <a:spcPts val="0"/>
              </a:spcBef>
              <a:spcAft>
                <a:spcPts val="0"/>
              </a:spcAft>
              <a:buNone/>
            </a:pPr>
            <a:endParaRPr sz="1700">
              <a:solidFill>
                <a:schemeClr val="dk1"/>
              </a:solidFill>
            </a:endParaRPr>
          </a:p>
          <a:p>
            <a:pPr marL="1371600" lvl="0" indent="-336550" rtl="0">
              <a:lnSpc>
                <a:spcPct val="115000"/>
              </a:lnSpc>
              <a:spcBef>
                <a:spcPts val="0"/>
              </a:spcBef>
              <a:spcAft>
                <a:spcPts val="0"/>
              </a:spcAft>
              <a:buClr>
                <a:schemeClr val="dk1"/>
              </a:buClr>
              <a:buSzPts val="1700"/>
              <a:buAutoNum type="arabicPeriod"/>
            </a:pPr>
            <a:r>
              <a:rPr lang="en" sz="1700">
                <a:solidFill>
                  <a:schemeClr val="dk1"/>
                </a:solidFill>
              </a:rPr>
              <a:t>Security and Risk Management  </a:t>
            </a:r>
            <a:endParaRPr sz="1700">
              <a:solidFill>
                <a:schemeClr val="dk1"/>
              </a:solidFill>
            </a:endParaRPr>
          </a:p>
          <a:p>
            <a:pPr marL="1371600" lvl="0" indent="-336550" rtl="0">
              <a:lnSpc>
                <a:spcPct val="115000"/>
              </a:lnSpc>
              <a:spcBef>
                <a:spcPts val="0"/>
              </a:spcBef>
              <a:spcAft>
                <a:spcPts val="0"/>
              </a:spcAft>
              <a:buClr>
                <a:schemeClr val="dk1"/>
              </a:buClr>
              <a:buSzPts val="1700"/>
              <a:buAutoNum type="arabicPeriod"/>
            </a:pPr>
            <a:r>
              <a:rPr lang="en" sz="1700">
                <a:solidFill>
                  <a:schemeClr val="dk1"/>
                </a:solidFill>
              </a:rPr>
              <a:t>Legacy System Modernization </a:t>
            </a:r>
            <a:endParaRPr sz="1700">
              <a:solidFill>
                <a:schemeClr val="dk1"/>
              </a:solidFill>
            </a:endParaRPr>
          </a:p>
          <a:p>
            <a:pPr marL="1371600" lvl="0" indent="-336550" rtl="0">
              <a:lnSpc>
                <a:spcPct val="115000"/>
              </a:lnSpc>
              <a:spcBef>
                <a:spcPts val="0"/>
              </a:spcBef>
              <a:spcAft>
                <a:spcPts val="0"/>
              </a:spcAft>
              <a:buClr>
                <a:schemeClr val="dk1"/>
              </a:buClr>
              <a:buSzPts val="1700"/>
              <a:buAutoNum type="arabicPeriod"/>
            </a:pPr>
            <a:r>
              <a:rPr lang="en" sz="1700">
                <a:solidFill>
                  <a:schemeClr val="dk1"/>
                </a:solidFill>
              </a:rPr>
              <a:t>Elimination of Technical Debt </a:t>
            </a:r>
            <a:endParaRPr sz="1700">
              <a:solidFill>
                <a:schemeClr val="dk1"/>
              </a:solidFill>
            </a:endParaRPr>
          </a:p>
          <a:p>
            <a:pPr marL="1371600" lvl="0" indent="-336550" rtl="0">
              <a:lnSpc>
                <a:spcPct val="115000"/>
              </a:lnSpc>
              <a:spcBef>
                <a:spcPts val="0"/>
              </a:spcBef>
              <a:spcAft>
                <a:spcPts val="0"/>
              </a:spcAft>
              <a:buClr>
                <a:schemeClr val="dk1"/>
              </a:buClr>
              <a:buSzPts val="1700"/>
              <a:buAutoNum type="arabicPeriod"/>
            </a:pPr>
            <a:r>
              <a:rPr lang="en" sz="1700">
                <a:solidFill>
                  <a:schemeClr val="dk1"/>
                </a:solidFill>
              </a:rPr>
              <a:t>Data Management and Analytics  </a:t>
            </a:r>
            <a:endParaRPr sz="1700">
              <a:solidFill>
                <a:schemeClr val="dk1"/>
              </a:solidFill>
            </a:endParaRPr>
          </a:p>
          <a:p>
            <a:pPr marL="1371600" lvl="0" indent="-336550" rtl="0">
              <a:lnSpc>
                <a:spcPct val="115000"/>
              </a:lnSpc>
              <a:spcBef>
                <a:spcPts val="0"/>
              </a:spcBef>
              <a:spcAft>
                <a:spcPts val="0"/>
              </a:spcAft>
              <a:buClr>
                <a:schemeClr val="dk1"/>
              </a:buClr>
              <a:buSzPts val="1700"/>
              <a:buAutoNum type="arabicPeriod"/>
            </a:pPr>
            <a:r>
              <a:rPr lang="en" sz="1700">
                <a:solidFill>
                  <a:schemeClr val="dk1"/>
                </a:solidFill>
              </a:rPr>
              <a:t>Audit and Compliance Activities </a:t>
            </a:r>
            <a:endParaRPr sz="1700" b="1">
              <a:solidFill>
                <a:schemeClr val="dk1"/>
              </a:solidFill>
            </a:endParaRPr>
          </a:p>
        </p:txBody>
      </p:sp>
      <p:pic>
        <p:nvPicPr>
          <p:cNvPr id="198" name="Shape 198"/>
          <p:cNvPicPr preferRelativeResize="0"/>
          <p:nvPr/>
        </p:nvPicPr>
        <p:blipFill>
          <a:blip r:embed="rId3">
            <a:alphaModFix/>
          </a:blip>
          <a:stretch>
            <a:fillRect/>
          </a:stretch>
        </p:blipFill>
        <p:spPr>
          <a:xfrm>
            <a:off x="6503450" y="535450"/>
            <a:ext cx="2254200" cy="48305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arity PowerPoint Theme">
  <a:themeElements>
    <a:clrScheme name="Custom 3">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CB19D"/>
      </a:hlink>
      <a:folHlink>
        <a:srgbClr val="F73C09"/>
      </a:folHlink>
    </a:clrScheme>
    <a:fontScheme name="Custom 1">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Solarity PowerPoint Theme" id="{2029B879-E4FD-4A73-A9BE-5E1BCB500287}" vid="{8C32201F-4640-47EA-B895-42DEE6EAC523}"/>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8065C70F73AD4B9CD3C650E1E0B302" ma:contentTypeVersion="7" ma:contentTypeDescription="Create a new document." ma:contentTypeScope="" ma:versionID="3a9a7d5533240732cdf380e99e9d38bd">
  <xsd:schema xmlns:xsd="http://www.w3.org/2001/XMLSchema" xmlns:xs="http://www.w3.org/2001/XMLSchema" xmlns:p="http://schemas.microsoft.com/office/2006/metadata/properties" xmlns:ns2="f07ad8a1-90cf-4c5f-bfb6-80af4bc9327c" xmlns:ns3="a5604a45-3ced-4a10-a610-f9f638216f3e" targetNamespace="http://schemas.microsoft.com/office/2006/metadata/properties" ma:root="true" ma:fieldsID="7ba73607c96f2598e6801b5cb0947c5d" ns2:_="" ns3:_="">
    <xsd:import namespace="f07ad8a1-90cf-4c5f-bfb6-80af4bc9327c"/>
    <xsd:import namespace="a5604a45-3ced-4a10-a610-f9f638216f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7ad8a1-90cf-4c5f-bfb6-80af4bc9327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604a45-3ced-4a10-a610-f9f638216f3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CE7569-B08D-4F09-8E86-B3312561923D}">
  <ds:schemaRefs>
    <ds:schemaRef ds:uri="http://schemas.microsoft.com/sharepoint/v3/contenttype/forms"/>
  </ds:schemaRefs>
</ds:datastoreItem>
</file>

<file path=customXml/itemProps2.xml><?xml version="1.0" encoding="utf-8"?>
<ds:datastoreItem xmlns:ds="http://schemas.openxmlformats.org/officeDocument/2006/customXml" ds:itemID="{003916B2-2671-4AAA-ACA8-FEC3ECA8AB41}">
  <ds:schemaRefs>
    <ds:schemaRef ds:uri="a5604a45-3ced-4a10-a610-f9f638216f3e"/>
    <ds:schemaRef ds:uri="f07ad8a1-90cf-4c5f-bfb6-80af4bc932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BB89C7-F0FF-4532-8161-92FAD7AC6467}">
  <ds:schemaRefs>
    <ds:schemaRef ds:uri="f07ad8a1-90cf-4c5f-bfb6-80af4bc9327c"/>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5604a45-3ced-4a10-a610-f9f638216f3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1549</Words>
  <Application>Microsoft Office PowerPoint</Application>
  <PresentationFormat>On-screen Show (16:9)</PresentationFormat>
  <Paragraphs>232</Paragraphs>
  <Slides>24</Slides>
  <Notes>22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PT Sans Narrow</vt:lpstr>
      <vt:lpstr>Arial</vt:lpstr>
      <vt:lpstr>Segoe UI Semilight</vt:lpstr>
      <vt:lpstr>Tahoma</vt:lpstr>
      <vt:lpstr>Calibri</vt:lpstr>
      <vt:lpstr>Garamond</vt:lpstr>
      <vt:lpstr>Times New Roman</vt:lpstr>
      <vt:lpstr>Helvetica Neue</vt:lpstr>
      <vt:lpstr>Lemon</vt:lpstr>
      <vt:lpstr>Open Sans</vt:lpstr>
      <vt:lpstr>Century Gothic</vt:lpstr>
      <vt:lpstr>Courgette</vt:lpstr>
      <vt:lpstr>Cambria</vt:lpstr>
      <vt:lpstr>Tropic</vt:lpstr>
      <vt:lpstr>Solarity PowerPoint Theme</vt:lpstr>
      <vt:lpstr>Project Management:   Managing Expectations   Dealing with Delusions     One Stakeholder at a time</vt:lpstr>
      <vt:lpstr>PowerPoint Presentation</vt:lpstr>
      <vt:lpstr>PowerPoint Presentation</vt:lpstr>
      <vt:lpstr>Personal Guiding Principles: Cultivating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it turns out, a Murder Board, while effective for choosing projects, is not a tool or technique for Stakeholder Management.   Well, at least not officially…</vt:lpstr>
      <vt:lpstr>PowerPoint Presentation</vt:lpstr>
      <vt:lpstr> Tech Trifecta  1st:  Mindset   2nd:  Skillset  3rd:  Toolset</vt:lpstr>
      <vt:lpstr>PowerPoint Presentation</vt:lpstr>
      <vt:lpstr>PowerPoint Presentation</vt:lpstr>
      <vt:lpstr>Overcoming our legacy</vt:lpstr>
      <vt:lpstr>PowerPoint Presentation</vt:lpstr>
      <vt:lpstr>            Success</vt:lpstr>
      <vt:lpstr>If we are not careful…    we could should all over ourselves</vt:lpstr>
      <vt:lpstr>Lessons Learned: Life Lesson #19</vt:lpstr>
      <vt:lpstr>Questions?</vt:lpstr>
      <vt:lpstr>Books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Managing Expectations   Dealing with Delusions     One Stakeholder at a time</dc:title>
  <dc:creator>Cory Camic</dc:creator>
  <cp:lastModifiedBy>Cory Camic</cp:lastModifiedBy>
  <cp:revision>9</cp:revision>
  <dcterms:modified xsi:type="dcterms:W3CDTF">2018-05-04T15:02:39Z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0x010100678065C70F73AD4B9CD3C650E1E0B302</vt:lpwstr>
  </property>
</Properties>
</file>