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5"/>
  </p:sldMasterIdLst>
  <p:notesMasterIdLst>
    <p:notesMasterId r:id="rId29"/>
  </p:notesMasterIdLst>
  <p:sldIdLst>
    <p:sldId id="256" r:id="rId6"/>
    <p:sldId id="257" r:id="rId7"/>
    <p:sldId id="267" r:id="rId8"/>
    <p:sldId id="271" r:id="rId9"/>
    <p:sldId id="304" r:id="rId10"/>
    <p:sldId id="269" r:id="rId11"/>
    <p:sldId id="291" r:id="rId12"/>
    <p:sldId id="293" r:id="rId13"/>
    <p:sldId id="294" r:id="rId14"/>
    <p:sldId id="298" r:id="rId15"/>
    <p:sldId id="299" r:id="rId16"/>
    <p:sldId id="300" r:id="rId17"/>
    <p:sldId id="301" r:id="rId18"/>
    <p:sldId id="302" r:id="rId19"/>
    <p:sldId id="279" r:id="rId20"/>
    <p:sldId id="278" r:id="rId21"/>
    <p:sldId id="288" r:id="rId22"/>
    <p:sldId id="273" r:id="rId23"/>
    <p:sldId id="290" r:id="rId24"/>
    <p:sldId id="303" r:id="rId25"/>
    <p:sldId id="296" r:id="rId26"/>
    <p:sldId id="266" r:id="rId27"/>
    <p:sldId id="263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0" autoAdjust="0"/>
    <p:restoredTop sz="86350" autoAdjust="0"/>
  </p:normalViewPr>
  <p:slideViewPr>
    <p:cSldViewPr>
      <p:cViewPr varScale="1">
        <p:scale>
          <a:sx n="86" d="100"/>
          <a:sy n="86" d="100"/>
        </p:scale>
        <p:origin x="737" y="3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564"/>
    </p:cViewPr>
    <p:sldLst>
      <p:sld r:id="rId1" collapse="1"/>
      <p:sld r:id="rId2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microsoft.com/office/2015/10/relationships/revisionInfo" Target="revisionInfo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22.xml"/><Relationship Id="rId1" Type="http://schemas.openxmlformats.org/officeDocument/2006/relationships/slide" Target="slides/slide1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86CB74-5A9A-4261-A920-D793846D1113}" type="datetimeFigureOut">
              <a:rPr lang="en-US" smtClean="0"/>
              <a:t>12/15/17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A870D6-9E3C-48B1-B855-9E21867893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2192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A870D6-9E3C-48B1-B855-9E218678937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264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Open PowerShell from various</a:t>
            </a:r>
            <a:r>
              <a:rPr lang="en-US" baseline="0" dirty="0"/>
              <a:t> ways. Talk about versions…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A870D6-9E3C-48B1-B855-9E218678937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6086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Open the ISE and work with the script</a:t>
            </a:r>
            <a:r>
              <a:rPr lang="en-US" baseline="0" dirty="0"/>
              <a:t> file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A870D6-9E3C-48B1-B855-9E218678937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0731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A870D6-9E3C-48B1-B855-9E218678937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5565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1937D-C370-4180-B0EE-1672E0FAD18B}" type="datetimeFigureOut">
              <a:rPr lang="en-US" smtClean="0"/>
              <a:t>12/15/17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C43A7-679E-44A0-8DAE-8765FAB8D310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1937D-C370-4180-B0EE-1672E0FAD18B}" type="datetimeFigureOut">
              <a:rPr lang="en-US" smtClean="0"/>
              <a:t>12/15/17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C43A7-679E-44A0-8DAE-8765FAB8D3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1937D-C370-4180-B0EE-1672E0FAD18B}" type="datetimeFigureOut">
              <a:rPr lang="en-US" smtClean="0"/>
              <a:t>12/15/17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C43A7-679E-44A0-8DAE-8765FAB8D3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1937D-C370-4180-B0EE-1672E0FAD18B}" type="datetimeFigureOut">
              <a:rPr lang="en-US" smtClean="0"/>
              <a:t>12/15/17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C43A7-679E-44A0-8DAE-8765FAB8D3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1937D-C370-4180-B0EE-1672E0FAD18B}" type="datetimeFigureOut">
              <a:rPr lang="en-US" smtClean="0"/>
              <a:t>12/15/17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C43A7-679E-44A0-8DAE-8765FAB8D3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mma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2895600"/>
            <a:ext cx="8229600" cy="1828800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Courier New" panose="02070309020205020404" pitchFamily="49" charset="0"/>
                <a:cs typeface="Courier New" panose="02070309020205020404" pitchFamily="49" charset="0"/>
              </a:defRPr>
            </a:lvl1pPr>
            <a:lvl2pPr marL="274320" indent="0">
              <a:buNone/>
              <a:defRPr/>
            </a:lvl2pPr>
            <a:lvl3pPr marL="548640" indent="0">
              <a:buNone/>
              <a:defRPr/>
            </a:lvl3pPr>
            <a:lvl4pPr marL="822960" indent="0">
              <a:buNone/>
              <a:defRPr/>
            </a:lvl4pPr>
            <a:lvl5pPr marL="1051560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1937D-C370-4180-B0EE-1672E0FAD18B}" type="datetimeFigureOut">
              <a:rPr lang="en-US" smtClean="0"/>
              <a:t>12/15/17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C43A7-679E-44A0-8DAE-8765FAB8D3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624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1937D-C370-4180-B0EE-1672E0FAD18B}" type="datetimeFigureOut">
              <a:rPr lang="en-US" smtClean="0"/>
              <a:t>12/15/17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C43A7-679E-44A0-8DAE-8765FAB8D310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1937D-C370-4180-B0EE-1672E0FAD18B}" type="datetimeFigureOut">
              <a:rPr lang="en-US" smtClean="0"/>
              <a:t>12/15/17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C43A7-679E-44A0-8DAE-8765FAB8D3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1937D-C370-4180-B0EE-1672E0FAD18B}" type="datetimeFigureOut">
              <a:rPr lang="en-US" smtClean="0"/>
              <a:t>12/15/17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C43A7-679E-44A0-8DAE-8765FAB8D310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1937D-C370-4180-B0EE-1672E0FAD18B}" type="datetimeFigureOut">
              <a:rPr lang="en-US" smtClean="0"/>
              <a:t>12/15/17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C43A7-679E-44A0-8DAE-8765FAB8D3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1937D-C370-4180-B0EE-1672E0FAD18B}" type="datetimeFigureOut">
              <a:rPr lang="en-US" smtClean="0"/>
              <a:t>12/15/17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C43A7-679E-44A0-8DAE-8765FAB8D3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1937D-C370-4180-B0EE-1672E0FAD18B}" type="datetimeFigureOut">
              <a:rPr lang="en-US" smtClean="0"/>
              <a:t>12/15/17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C43A7-679E-44A0-8DAE-8765FAB8D310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9E31937D-C370-4180-B0EE-1672E0FAD18B}" type="datetimeFigureOut">
              <a:rPr lang="en-US" smtClean="0"/>
              <a:t>12/15/17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F4CC43A7-679E-44A0-8DAE-8765FAB8D31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8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1470025"/>
          </a:xfrm>
        </p:spPr>
        <p:txBody>
          <a:bodyPr/>
          <a:lstStyle/>
          <a:p>
            <a:r>
              <a:rPr lang="en-US" dirty="0"/>
              <a:t>PowerShell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PowerShell goodness 2017</a:t>
            </a:r>
          </a:p>
          <a:p>
            <a:endParaRPr lang="en-US" dirty="0"/>
          </a:p>
          <a:p>
            <a:r>
              <a:rPr lang="en-US" dirty="0"/>
              <a:t>Jeremy Sublett</a:t>
            </a:r>
          </a:p>
          <a:p>
            <a:r>
              <a:rPr lang="en-US" dirty="0"/>
              <a:t>Composable Systems, LLC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08" t="8805" r="5936"/>
          <a:stretch/>
        </p:blipFill>
        <p:spPr bwMode="auto">
          <a:xfrm>
            <a:off x="6065934" y="1066800"/>
            <a:ext cx="1843088" cy="1381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400" y="5484451"/>
            <a:ext cx="3222150" cy="830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60599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FB0FDD-A5D1-4C78-9887-7C0947B59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4DA63C-1DAF-46F8-B41B-D0857AB60E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Add-Computer –</a:t>
            </a:r>
            <a:r>
              <a:rPr lang="en-US" dirty="0" err="1"/>
              <a:t>DomainName</a:t>
            </a:r>
            <a:r>
              <a:rPr lang="en-US" dirty="0"/>
              <a:t> </a:t>
            </a:r>
            <a:r>
              <a:rPr lang="en-US" dirty="0" err="1"/>
              <a:t>MyCompany.corp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74730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561D58-67C3-40BF-AC80-7EDEB4F5F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0CAB95-F51F-4ED1-8325-56E3237275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895600"/>
            <a:ext cx="8229600" cy="18288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Get-</a:t>
            </a:r>
            <a:r>
              <a:rPr lang="en-US" dirty="0" err="1"/>
              <a:t>NetIPConfiguration</a:t>
            </a:r>
            <a:endParaRPr lang="en-US" dirty="0"/>
          </a:p>
          <a:p>
            <a:r>
              <a:rPr lang="en-US" dirty="0"/>
              <a:t>Get-</a:t>
            </a:r>
            <a:r>
              <a:rPr lang="en-US" dirty="0" err="1"/>
              <a:t>NetIPAddress</a:t>
            </a:r>
            <a:endParaRPr lang="en-US" dirty="0"/>
          </a:p>
          <a:p>
            <a:r>
              <a:rPr lang="en-US" dirty="0"/>
              <a:t>New-</a:t>
            </a:r>
            <a:r>
              <a:rPr lang="en-US" dirty="0" err="1"/>
              <a:t>NetIPConfiguration</a:t>
            </a:r>
            <a:endParaRPr lang="en-US" dirty="0"/>
          </a:p>
          <a:p>
            <a:r>
              <a:rPr lang="en-US" dirty="0"/>
              <a:t>Set-</a:t>
            </a:r>
            <a:r>
              <a:rPr lang="en-US" dirty="0" err="1"/>
              <a:t>DNSClientServerAddress</a:t>
            </a:r>
            <a:endParaRPr lang="en-US" dirty="0"/>
          </a:p>
          <a:p>
            <a:r>
              <a:rPr lang="en-US" dirty="0"/>
              <a:t>Test-</a:t>
            </a:r>
            <a:r>
              <a:rPr lang="en-US" dirty="0" err="1"/>
              <a:t>NetConnection</a:t>
            </a:r>
            <a:r>
              <a:rPr lang="en-US" dirty="0"/>
              <a:t> smtp.com -Port 25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85112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F80F2F-00BD-44DC-9FFD-C7D20438B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8875FC-8DA3-433A-B7D5-32B3F89011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Get-Service | Where-Object {$_.status -</a:t>
            </a:r>
            <a:r>
              <a:rPr lang="en-US" dirty="0" err="1"/>
              <a:t>eq</a:t>
            </a:r>
            <a:r>
              <a:rPr lang="en-US" dirty="0"/>
              <a:t> "Stopped"}</a:t>
            </a:r>
          </a:p>
        </p:txBody>
      </p:sp>
    </p:spTree>
    <p:extLst>
      <p:ext uri="{BB962C8B-B14F-4D97-AF65-F5344CB8AC3E}">
        <p14:creationId xmlns:p14="http://schemas.microsoft.com/office/powerpoint/2010/main" val="20048107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E1E17-A1E9-4CD8-AEE5-0839B5BE9D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EEA45E-1D0B-4CF3-933C-80C2F66193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895600"/>
            <a:ext cx="8229600" cy="1828800"/>
          </a:xfrm>
        </p:spPr>
        <p:txBody>
          <a:bodyPr/>
          <a:lstStyle/>
          <a:p>
            <a:r>
              <a:rPr lang="en-US" dirty="0"/>
              <a:t>Get-</a:t>
            </a:r>
            <a:r>
              <a:rPr lang="en-US" dirty="0" err="1"/>
              <a:t>HotFix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20373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7E59F4-9D9B-4FF8-AC5C-EBFD6AA6EF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D4D370-8568-4284-8F1D-7AE5BC4953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$pass = </a:t>
            </a:r>
            <a:r>
              <a:rPr lang="en-US" dirty="0" err="1"/>
              <a:t>ConvertTo-SecureString</a:t>
            </a:r>
            <a:r>
              <a:rPr lang="en-US" dirty="0"/>
              <a:t> –String "Pa55w0rd" –</a:t>
            </a:r>
            <a:r>
              <a:rPr lang="en-US" dirty="0" err="1"/>
              <a:t>AsPlainText</a:t>
            </a:r>
            <a:r>
              <a:rPr lang="en-US" dirty="0"/>
              <a:t> -Force</a:t>
            </a:r>
          </a:p>
          <a:p>
            <a:r>
              <a:rPr lang="en-US" dirty="0"/>
              <a:t>New-</a:t>
            </a:r>
            <a:r>
              <a:rPr lang="en-US" dirty="0" err="1"/>
              <a:t>ADUser</a:t>
            </a:r>
            <a:r>
              <a:rPr lang="en-US" dirty="0"/>
              <a:t> –Name </a:t>
            </a:r>
            <a:r>
              <a:rPr lang="en-US" dirty="0" err="1"/>
              <a:t>John.Doe</a:t>
            </a:r>
            <a:r>
              <a:rPr lang="en-US" dirty="0"/>
              <a:t> –</a:t>
            </a:r>
            <a:r>
              <a:rPr lang="en-US" dirty="0" err="1"/>
              <a:t>AccountPassword</a:t>
            </a:r>
            <a:r>
              <a:rPr lang="en-US" dirty="0"/>
              <a:t> $pass</a:t>
            </a:r>
          </a:p>
        </p:txBody>
      </p:sp>
    </p:spTree>
    <p:extLst>
      <p:ext uri="{BB962C8B-B14F-4D97-AF65-F5344CB8AC3E}">
        <p14:creationId xmlns:p14="http://schemas.microsoft.com/office/powerpoint/2010/main" val="28376294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Workflow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lvl="0" indent="-228600">
              <a:lnSpc>
                <a:spcPct val="90000"/>
              </a:lnSpc>
              <a:spcBef>
                <a:spcPts val="1000"/>
              </a:spcBef>
              <a:buClrTx/>
              <a:buSzTx/>
            </a:pPr>
            <a:r>
              <a:rPr lang="en-US" sz="2800" dirty="0">
                <a:solidFill>
                  <a:prstClr val="black"/>
                </a:solidFill>
                <a:latin typeface="Calibri" panose="020F0502020204030204"/>
              </a:rPr>
              <a:t>Multi-Server Management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ClrTx/>
              <a:buSzTx/>
            </a:pPr>
            <a:r>
              <a:rPr lang="en-US" sz="2800" dirty="0">
                <a:solidFill>
                  <a:prstClr val="black"/>
                </a:solidFill>
                <a:latin typeface="Calibri" panose="020F0502020204030204"/>
              </a:rPr>
              <a:t>Single task to manage complex processes, with status always available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ClrTx/>
              <a:buSzTx/>
            </a:pPr>
            <a:r>
              <a:rPr lang="en-US" sz="2800" dirty="0">
                <a:solidFill>
                  <a:prstClr val="black"/>
                </a:solidFill>
                <a:latin typeface="Calibri" panose="020F0502020204030204"/>
              </a:rPr>
              <a:t>Automated failure recovery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ClrTx/>
              <a:buSzTx/>
            </a:pPr>
            <a:r>
              <a:rPr lang="en-US" sz="2800" dirty="0">
                <a:solidFill>
                  <a:prstClr val="black"/>
                </a:solidFill>
                <a:latin typeface="Calibri" panose="020F0502020204030204"/>
              </a:rPr>
              <a:t>Connect/disconnect/restart – </a:t>
            </a:r>
            <a:r>
              <a:rPr lang="en-US" sz="2800" dirty="0" err="1">
                <a:solidFill>
                  <a:prstClr val="black"/>
                </a:solidFill>
                <a:latin typeface="Calibri" panose="020F0502020204030204"/>
              </a:rPr>
              <a:t>persistable</a:t>
            </a:r>
            <a:r>
              <a:rPr lang="en-US" sz="2800" dirty="0">
                <a:solidFill>
                  <a:prstClr val="black"/>
                </a:solidFill>
                <a:latin typeface="Calibri" panose="020F0502020204030204"/>
              </a:rPr>
              <a:t>, </a:t>
            </a:r>
            <a:r>
              <a:rPr lang="en-US" sz="2800" dirty="0" err="1">
                <a:solidFill>
                  <a:prstClr val="black"/>
                </a:solidFill>
                <a:latin typeface="Calibri" panose="020F0502020204030204"/>
              </a:rPr>
              <a:t>resumable</a:t>
            </a:r>
            <a:endParaRPr lang="en-US" sz="2800" dirty="0">
              <a:solidFill>
                <a:prstClr val="black"/>
              </a:solidFill>
              <a:latin typeface="Calibri" panose="020F0502020204030204"/>
            </a:endParaRP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ClrTx/>
              <a:buSzTx/>
            </a:pPr>
            <a:r>
              <a:rPr lang="en-US" sz="2800" dirty="0">
                <a:solidFill>
                  <a:prstClr val="black"/>
                </a:solidFill>
                <a:latin typeface="Calibri" panose="020F0502020204030204"/>
              </a:rPr>
              <a:t>Parallel or sequential execution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ClrTx/>
              <a:buSzTx/>
            </a:pPr>
            <a:r>
              <a:rPr lang="en-US" sz="2800" dirty="0">
                <a:solidFill>
                  <a:prstClr val="black"/>
                </a:solidFill>
                <a:latin typeface="Calibri" panose="020F0502020204030204"/>
              </a:rPr>
              <a:t>Can use Visual Studio declarative workflows (XAML)</a:t>
            </a:r>
          </a:p>
        </p:txBody>
      </p:sp>
      <p:sp>
        <p:nvSpPr>
          <p:cNvPr id="11" name="Flowchart: Process 10"/>
          <p:cNvSpPr/>
          <p:nvPr/>
        </p:nvSpPr>
        <p:spPr>
          <a:xfrm>
            <a:off x="6419850" y="1445013"/>
            <a:ext cx="914400" cy="598065"/>
          </a:xfrm>
          <a:prstGeom prst="flowChartProcess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lowchart: Process 11"/>
          <p:cNvSpPr/>
          <p:nvPr/>
        </p:nvSpPr>
        <p:spPr>
          <a:xfrm>
            <a:off x="7943850" y="1433478"/>
            <a:ext cx="914400" cy="598065"/>
          </a:xfrm>
          <a:prstGeom prst="flowChartProcess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lowchart: Decision 13"/>
          <p:cNvSpPr/>
          <p:nvPr/>
        </p:nvSpPr>
        <p:spPr>
          <a:xfrm>
            <a:off x="7086600" y="551935"/>
            <a:ext cx="1104900" cy="689295"/>
          </a:xfrm>
          <a:prstGeom prst="flowChartDecisi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Elbow Connector 24"/>
          <p:cNvCxnSpPr>
            <a:stCxn id="14" idx="1"/>
            <a:endCxn id="11" idx="0"/>
          </p:cNvCxnSpPr>
          <p:nvPr/>
        </p:nvCxnSpPr>
        <p:spPr>
          <a:xfrm rot="10800000" flipV="1">
            <a:off x="6877050" y="896583"/>
            <a:ext cx="209550" cy="548430"/>
          </a:xfrm>
          <a:prstGeom prst="bentConnector2">
            <a:avLst/>
          </a:prstGeom>
          <a:ln>
            <a:tailEnd type="triangle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17" name="Elbow Connector 26"/>
          <p:cNvCxnSpPr>
            <a:stCxn id="14" idx="3"/>
            <a:endCxn id="12" idx="0"/>
          </p:cNvCxnSpPr>
          <p:nvPr/>
        </p:nvCxnSpPr>
        <p:spPr>
          <a:xfrm>
            <a:off x="8191500" y="896583"/>
            <a:ext cx="209550" cy="536895"/>
          </a:xfrm>
          <a:prstGeom prst="bentConnector2">
            <a:avLst/>
          </a:prstGeom>
          <a:ln>
            <a:tailEnd type="triangle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</p:spTree>
    <p:extLst>
      <p:ext uri="{BB962C8B-B14F-4D97-AF65-F5344CB8AC3E}">
        <p14:creationId xmlns:p14="http://schemas.microsoft.com/office/powerpoint/2010/main" val="30674881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Office 365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24000"/>
            <a:ext cx="8229600" cy="4876800"/>
          </a:xfrm>
        </p:spPr>
        <p:txBody>
          <a:bodyPr>
            <a:normAutofit/>
          </a:bodyPr>
          <a:lstStyle/>
          <a:p>
            <a:pPr marL="228600" lvl="0" indent="-228600">
              <a:lnSpc>
                <a:spcPct val="90000"/>
              </a:lnSpc>
              <a:spcBef>
                <a:spcPts val="1000"/>
              </a:spcBef>
              <a:buClrTx/>
              <a:buSzTx/>
            </a:pPr>
            <a:r>
              <a:rPr lang="en-US" sz="2800" dirty="0">
                <a:solidFill>
                  <a:prstClr val="black"/>
                </a:solidFill>
                <a:latin typeface="Calibri" panose="020F0502020204030204"/>
              </a:rPr>
              <a:t>Install Windows Azure Active Directory Module 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ClrTx/>
              <a:buSzTx/>
            </a:pPr>
            <a:r>
              <a:rPr lang="en-US" sz="2800" dirty="0">
                <a:solidFill>
                  <a:prstClr val="black"/>
                </a:solidFill>
                <a:latin typeface="Calibri" panose="020F0502020204030204"/>
              </a:rPr>
              <a:t>Connect with your Office 365 credentials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99646" y="2590800"/>
            <a:ext cx="4039327" cy="1733503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772297" y="4250341"/>
            <a:ext cx="7214224" cy="2101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Connect-</a:t>
            </a:r>
            <a:r>
              <a:rPr lang="en-US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MsolService</a:t>
            </a:r>
            <a:endParaRPr lang="en-US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Get-MsolUser | Select-Object </a:t>
            </a:r>
            <a:r>
              <a:rPr lang="en-US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FirstName</a:t>
            </a:r>
            <a:r>
              <a:rPr lang="en-US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Title, </a:t>
            </a:r>
            <a:r>
              <a:rPr lang="en-US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IsLicensed</a:t>
            </a:r>
            <a:endParaRPr lang="en-US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Get-</a:t>
            </a:r>
            <a:r>
              <a:rPr lang="en-US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MsolCompanyInformation</a:t>
            </a:r>
            <a:endParaRPr lang="en-US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Get-</a:t>
            </a:r>
            <a:r>
              <a:rPr lang="en-US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MsolRole</a:t>
            </a:r>
            <a:endParaRPr lang="en-US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Get-</a:t>
            </a:r>
            <a:r>
              <a:rPr lang="en-US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MsolAccountSku</a:t>
            </a:r>
            <a:endParaRPr lang="en-US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47160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SharePoint and SQL Server</a:t>
            </a:r>
          </a:p>
        </p:txBody>
      </p:sp>
      <p:sp>
        <p:nvSpPr>
          <p:cNvPr id="4" name="Rectangle 3"/>
          <p:cNvSpPr/>
          <p:nvPr/>
        </p:nvSpPr>
        <p:spPr>
          <a:xfrm>
            <a:off x="419100" y="1752600"/>
            <a:ext cx="83058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 </a:t>
            </a:r>
            <a:r>
              <a:rPr lang="en-US" sz="1400" dirty="0">
                <a:solidFill>
                  <a:srgbClr val="006400"/>
                </a:solidFill>
                <a:latin typeface="Lucida Console" panose="020B0609040504020204" pitchFamily="49" charset="0"/>
              </a:rPr>
              <a:t>#adding a new site collection</a:t>
            </a:r>
            <a:endParaRPr lang="en-US" sz="1400" dirty="0">
              <a:solidFill>
                <a:prstClr val="black"/>
              </a:solidFill>
              <a:latin typeface="Lucida Console" panose="020B0609040504020204" pitchFamily="49" charset="0"/>
            </a:endParaRPr>
          </a:p>
          <a:p>
            <a:r>
              <a:rPr lang="en-US" sz="1400" dirty="0">
                <a:solidFill>
                  <a:srgbClr val="FF4500"/>
                </a:solidFill>
                <a:latin typeface="Lucida Console" panose="020B0609040504020204" pitchFamily="49" charset="0"/>
              </a:rPr>
              <a:t>$</a:t>
            </a:r>
            <a:r>
              <a:rPr lang="en-US" sz="1400" dirty="0" err="1">
                <a:solidFill>
                  <a:srgbClr val="FF4500"/>
                </a:solidFill>
                <a:latin typeface="Lucida Console" panose="020B0609040504020204" pitchFamily="49" charset="0"/>
              </a:rPr>
              <a:t>siteColl</a:t>
            </a:r>
            <a:r>
              <a:rPr lang="en-US" sz="14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A9A9A9"/>
                </a:solidFill>
                <a:latin typeface="Lucida Console" panose="020B0609040504020204" pitchFamily="49" charset="0"/>
              </a:rPr>
              <a:t>=</a:t>
            </a:r>
            <a:r>
              <a:rPr lang="en-US" sz="14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New-</a:t>
            </a:r>
            <a:r>
              <a:rPr lang="en-US" sz="1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SPSite</a:t>
            </a:r>
            <a:r>
              <a:rPr lang="en-US" sz="14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000080"/>
                </a:solidFill>
                <a:latin typeface="Lucida Console" panose="020B0609040504020204" pitchFamily="49" charset="0"/>
              </a:rPr>
              <a:t>-URL</a:t>
            </a:r>
            <a:r>
              <a:rPr lang="en-US" sz="14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8B0000"/>
                </a:solidFill>
                <a:latin typeface="Lucida Console" panose="020B0609040504020204" pitchFamily="49" charset="0"/>
              </a:rPr>
              <a:t>"http://csdev/sites/demo1"</a:t>
            </a:r>
            <a:r>
              <a:rPr lang="en-US" sz="14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000080"/>
                </a:solidFill>
                <a:latin typeface="Lucida Console" panose="020B0609040504020204" pitchFamily="49" charset="0"/>
              </a:rPr>
              <a:t>-</a:t>
            </a:r>
            <a:r>
              <a:rPr lang="en-US" sz="1400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OwnerAlias</a:t>
            </a:r>
            <a:r>
              <a:rPr lang="en-US" sz="14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8A2BE2"/>
                </a:solidFill>
                <a:latin typeface="Lucida Console" panose="020B0609040504020204" pitchFamily="49" charset="0"/>
              </a:rPr>
              <a:t>JSE6410\Jeremy</a:t>
            </a:r>
            <a:r>
              <a:rPr lang="en-US" sz="14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000080"/>
                </a:solidFill>
                <a:latin typeface="Lucida Console" panose="020B0609040504020204" pitchFamily="49" charset="0"/>
              </a:rPr>
              <a:t>-Template</a:t>
            </a:r>
            <a:r>
              <a:rPr lang="en-US" sz="14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8B0000"/>
                </a:solidFill>
                <a:latin typeface="Lucida Console" panose="020B0609040504020204" pitchFamily="49" charset="0"/>
              </a:rPr>
              <a:t>"STS#1"</a:t>
            </a:r>
            <a:r>
              <a:rPr lang="en-US" sz="14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000080"/>
                </a:solidFill>
                <a:latin typeface="Lucida Console" panose="020B0609040504020204" pitchFamily="49" charset="0"/>
              </a:rPr>
              <a:t>-Name</a:t>
            </a:r>
            <a:r>
              <a:rPr lang="en-US" sz="14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8B0000"/>
                </a:solidFill>
                <a:latin typeface="Lucida Console" panose="020B0609040504020204" pitchFamily="49" charset="0"/>
              </a:rPr>
              <a:t>"Demo 1"</a:t>
            </a:r>
            <a:endParaRPr lang="en-US" sz="1400" dirty="0">
              <a:solidFill>
                <a:prstClr val="black"/>
              </a:solidFill>
              <a:latin typeface="Lucida Console" panose="020B0609040504020204" pitchFamily="49" charset="0"/>
            </a:endParaRPr>
          </a:p>
          <a:p>
            <a:endParaRPr lang="en-US" sz="1400" dirty="0">
              <a:solidFill>
                <a:prstClr val="black"/>
              </a:solidFill>
              <a:latin typeface="Lucida Console" panose="020B0609040504020204" pitchFamily="49" charset="0"/>
            </a:endParaRPr>
          </a:p>
          <a:p>
            <a:r>
              <a:rPr lang="en-US" sz="1400" dirty="0">
                <a:solidFill>
                  <a:srgbClr val="006400"/>
                </a:solidFill>
                <a:latin typeface="Lucida Console" panose="020B0609040504020204" pitchFamily="49" charset="0"/>
              </a:rPr>
              <a:t>#creating a document library</a:t>
            </a:r>
            <a:endParaRPr lang="en-US" sz="1400" dirty="0">
              <a:solidFill>
                <a:prstClr val="black"/>
              </a:solidFill>
              <a:latin typeface="Lucida Console" panose="020B0609040504020204" pitchFamily="49" charset="0"/>
            </a:endParaRPr>
          </a:p>
          <a:p>
            <a:r>
              <a:rPr lang="en-US" sz="1400" dirty="0">
                <a:solidFill>
                  <a:srgbClr val="FF4500"/>
                </a:solidFill>
                <a:latin typeface="Lucida Console" panose="020B0609040504020204" pitchFamily="49" charset="0"/>
              </a:rPr>
              <a:t>$csv</a:t>
            </a:r>
            <a:r>
              <a:rPr lang="en-US" sz="14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A9A9A9"/>
                </a:solidFill>
                <a:latin typeface="Lucida Console" panose="020B0609040504020204" pitchFamily="49" charset="0"/>
              </a:rPr>
              <a:t>=</a:t>
            </a:r>
            <a:r>
              <a:rPr lang="en-US" sz="14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Import-Csv</a:t>
            </a:r>
            <a:r>
              <a:rPr lang="en-US" sz="14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8A2BE2"/>
                </a:solidFill>
                <a:latin typeface="Lucida Console" panose="020B0609040504020204" pitchFamily="49" charset="0"/>
              </a:rPr>
              <a:t>c:\PowerShellDemo\symbols.csv</a:t>
            </a:r>
            <a:endParaRPr lang="en-US" sz="1400" dirty="0">
              <a:solidFill>
                <a:prstClr val="black"/>
              </a:solidFill>
              <a:latin typeface="Lucida Console" panose="020B0609040504020204" pitchFamily="49" charset="0"/>
            </a:endParaRPr>
          </a:p>
          <a:p>
            <a:r>
              <a:rPr lang="en-US" sz="1400" dirty="0">
                <a:solidFill>
                  <a:srgbClr val="FF4500"/>
                </a:solidFill>
                <a:latin typeface="Lucida Console" panose="020B0609040504020204" pitchFamily="49" charset="0"/>
              </a:rPr>
              <a:t>$csv</a:t>
            </a:r>
            <a:r>
              <a:rPr lang="en-US" sz="14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A9A9A9"/>
                </a:solidFill>
                <a:latin typeface="Lucida Console" panose="020B0609040504020204" pitchFamily="49" charset="0"/>
              </a:rPr>
              <a:t>|</a:t>
            </a:r>
            <a:r>
              <a:rPr lang="en-US" sz="14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foreach</a:t>
            </a:r>
            <a:r>
              <a:rPr lang="en-US" sz="1400" dirty="0">
                <a:solidFill>
                  <a:prstClr val="black"/>
                </a:solidFill>
                <a:latin typeface="Lucida Console" panose="020B0609040504020204" pitchFamily="49" charset="0"/>
              </a:rPr>
              <a:t> { 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Get-Quote</a:t>
            </a:r>
            <a:r>
              <a:rPr lang="en-US" sz="14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FF4500"/>
                </a:solidFill>
                <a:latin typeface="Lucida Console" panose="020B0609040504020204" pitchFamily="49" charset="0"/>
              </a:rPr>
              <a:t>$_</a:t>
            </a:r>
            <a:r>
              <a:rPr lang="en-US" sz="1400" dirty="0">
                <a:solidFill>
                  <a:srgbClr val="A9A9A9"/>
                </a:solidFill>
                <a:latin typeface="Lucida Console" panose="020B0609040504020204" pitchFamily="49" charset="0"/>
              </a:rPr>
              <a:t>.</a:t>
            </a:r>
            <a:r>
              <a:rPr lang="en-US" sz="1400" dirty="0">
                <a:solidFill>
                  <a:prstClr val="black"/>
                </a:solidFill>
                <a:latin typeface="Lucida Console" panose="020B0609040504020204" pitchFamily="49" charset="0"/>
              </a:rPr>
              <a:t>Symbol }</a:t>
            </a:r>
          </a:p>
          <a:p>
            <a:endParaRPr lang="en-US" sz="1400" dirty="0">
              <a:solidFill>
                <a:prstClr val="black"/>
              </a:solidFill>
              <a:latin typeface="Lucida Console" panose="020B0609040504020204" pitchFamily="49" charset="0"/>
            </a:endParaRPr>
          </a:p>
          <a:p>
            <a:r>
              <a:rPr lang="en-US" sz="1400" dirty="0">
                <a:solidFill>
                  <a:srgbClr val="006400"/>
                </a:solidFill>
                <a:latin typeface="Lucida Console" panose="020B0609040504020204" pitchFamily="49" charset="0"/>
              </a:rPr>
              <a:t>#creating a bunch of doc libraries - based on data in SQL</a:t>
            </a:r>
            <a:endParaRPr lang="en-US" sz="1400" dirty="0">
              <a:solidFill>
                <a:prstClr val="black"/>
              </a:solidFill>
              <a:latin typeface="Lucida Console" panose="020B0609040504020204" pitchFamily="49" charset="0"/>
            </a:endParaRPr>
          </a:p>
          <a:p>
            <a:r>
              <a:rPr lang="en-US" sz="1400" dirty="0">
                <a:solidFill>
                  <a:srgbClr val="FF4500"/>
                </a:solidFill>
                <a:latin typeface="Lucida Console" panose="020B0609040504020204" pitchFamily="49" charset="0"/>
              </a:rPr>
              <a:t>$vendors</a:t>
            </a:r>
            <a:r>
              <a:rPr lang="en-US" sz="14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A9A9A9"/>
                </a:solidFill>
                <a:latin typeface="Lucida Console" panose="020B0609040504020204" pitchFamily="49" charset="0"/>
              </a:rPr>
              <a:t>=</a:t>
            </a:r>
            <a:r>
              <a:rPr lang="en-US" sz="14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Invoke-</a:t>
            </a:r>
            <a:r>
              <a:rPr lang="en-US" sz="1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Sqlcmd</a:t>
            </a:r>
            <a:r>
              <a:rPr lang="en-US" sz="14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000080"/>
                </a:solidFill>
                <a:latin typeface="Lucida Console" panose="020B0609040504020204" pitchFamily="49" charset="0"/>
              </a:rPr>
              <a:t>-Database</a:t>
            </a:r>
            <a:r>
              <a:rPr lang="en-US" sz="14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 err="1">
                <a:solidFill>
                  <a:srgbClr val="8A2BE2"/>
                </a:solidFill>
                <a:latin typeface="Lucida Console" panose="020B0609040504020204" pitchFamily="49" charset="0"/>
              </a:rPr>
              <a:t>AdventureWorks</a:t>
            </a:r>
            <a:r>
              <a:rPr lang="en-US" sz="14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000080"/>
                </a:solidFill>
                <a:latin typeface="Lucida Console" panose="020B0609040504020204" pitchFamily="49" charset="0"/>
              </a:rPr>
              <a:t>-Query</a:t>
            </a:r>
            <a:r>
              <a:rPr lang="en-US" sz="14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8B0000"/>
                </a:solidFill>
                <a:latin typeface="Lucida Console" panose="020B0609040504020204" pitchFamily="49" charset="0"/>
              </a:rPr>
              <a:t>"Select top 10 * from </a:t>
            </a:r>
            <a:r>
              <a:rPr lang="en-US" sz="1400" dirty="0" err="1">
                <a:solidFill>
                  <a:srgbClr val="8B0000"/>
                </a:solidFill>
                <a:latin typeface="Lucida Console" panose="020B0609040504020204" pitchFamily="49" charset="0"/>
              </a:rPr>
              <a:t>Purchasing.Vendor</a:t>
            </a:r>
            <a:r>
              <a:rPr lang="en-US" sz="1400" dirty="0">
                <a:solidFill>
                  <a:srgbClr val="8B0000"/>
                </a:solidFill>
                <a:latin typeface="Lucida Console" panose="020B0609040504020204" pitchFamily="49" charset="0"/>
              </a:rPr>
              <a:t>"</a:t>
            </a:r>
            <a:endParaRPr lang="en-US" sz="1400" dirty="0">
              <a:solidFill>
                <a:prstClr val="black"/>
              </a:solidFill>
              <a:latin typeface="Lucida Console" panose="020B0609040504020204" pitchFamily="49" charset="0"/>
            </a:endParaRPr>
          </a:p>
          <a:p>
            <a:r>
              <a:rPr lang="en-US" sz="1400" dirty="0">
                <a:solidFill>
                  <a:srgbClr val="FF4500"/>
                </a:solidFill>
                <a:latin typeface="Lucida Console" panose="020B0609040504020204" pitchFamily="49" charset="0"/>
              </a:rPr>
              <a:t>$vendors</a:t>
            </a:r>
            <a:r>
              <a:rPr lang="en-US" sz="14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A9A9A9"/>
                </a:solidFill>
                <a:latin typeface="Lucida Console" panose="020B0609040504020204" pitchFamily="49" charset="0"/>
              </a:rPr>
              <a:t>|</a:t>
            </a:r>
            <a:r>
              <a:rPr lang="en-US" sz="14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foreach</a:t>
            </a:r>
            <a:r>
              <a:rPr lang="en-US" sz="1400" dirty="0">
                <a:solidFill>
                  <a:prstClr val="black"/>
                </a:solidFill>
                <a:latin typeface="Lucida Console" panose="020B0609040504020204" pitchFamily="49" charset="0"/>
              </a:rPr>
              <a:t> { </a:t>
            </a:r>
            <a:r>
              <a:rPr lang="en-US" sz="1400" dirty="0">
                <a:solidFill>
                  <a:srgbClr val="FF4500"/>
                </a:solidFill>
                <a:latin typeface="Lucida Console" panose="020B0609040504020204" pitchFamily="49" charset="0"/>
              </a:rPr>
              <a:t>$</a:t>
            </a:r>
            <a:r>
              <a:rPr lang="en-US" sz="1400" dirty="0" err="1">
                <a:solidFill>
                  <a:srgbClr val="FF4500"/>
                </a:solidFill>
                <a:latin typeface="Lucida Console" panose="020B0609040504020204" pitchFamily="49" charset="0"/>
              </a:rPr>
              <a:t>siteColl</a:t>
            </a:r>
            <a:r>
              <a:rPr lang="en-US" sz="1400" dirty="0" err="1">
                <a:solidFill>
                  <a:srgbClr val="A9A9A9"/>
                </a:solidFill>
                <a:latin typeface="Lucida Console" panose="020B0609040504020204" pitchFamily="49" charset="0"/>
              </a:rPr>
              <a:t>.</a:t>
            </a:r>
            <a:r>
              <a:rPr lang="en-US" sz="1400" dirty="0" err="1">
                <a:solidFill>
                  <a:prstClr val="black"/>
                </a:solidFill>
                <a:latin typeface="Lucida Console" panose="020B0609040504020204" pitchFamily="49" charset="0"/>
              </a:rPr>
              <a:t>RootWeb</a:t>
            </a:r>
            <a:r>
              <a:rPr lang="en-US" sz="1400" dirty="0" err="1">
                <a:solidFill>
                  <a:srgbClr val="A9A9A9"/>
                </a:solidFill>
                <a:latin typeface="Lucida Console" panose="020B0609040504020204" pitchFamily="49" charset="0"/>
              </a:rPr>
              <a:t>.</a:t>
            </a:r>
            <a:r>
              <a:rPr lang="en-US" sz="1400" dirty="0" err="1">
                <a:solidFill>
                  <a:prstClr val="black"/>
                </a:solidFill>
                <a:latin typeface="Lucida Console" panose="020B0609040504020204" pitchFamily="49" charset="0"/>
              </a:rPr>
              <a:t>Lists</a:t>
            </a:r>
            <a:r>
              <a:rPr lang="en-US" sz="1400" dirty="0" err="1">
                <a:solidFill>
                  <a:srgbClr val="A9A9A9"/>
                </a:solidFill>
                <a:latin typeface="Lucida Console" panose="020B0609040504020204" pitchFamily="49" charset="0"/>
              </a:rPr>
              <a:t>.</a:t>
            </a:r>
            <a:r>
              <a:rPr lang="en-US" sz="1400" dirty="0" err="1">
                <a:solidFill>
                  <a:prstClr val="black"/>
                </a:solidFill>
                <a:latin typeface="Lucida Console" panose="020B0609040504020204" pitchFamily="49" charset="0"/>
              </a:rPr>
              <a:t>Add</a:t>
            </a:r>
            <a:r>
              <a:rPr lang="en-US" sz="1400" dirty="0">
                <a:solidFill>
                  <a:prstClr val="black"/>
                </a:solidFill>
                <a:latin typeface="Lucida Console" panose="020B0609040504020204" pitchFamily="49" charset="0"/>
              </a:rPr>
              <a:t>(</a:t>
            </a:r>
            <a:r>
              <a:rPr lang="en-US" sz="1400" dirty="0">
                <a:solidFill>
                  <a:srgbClr val="FF4500"/>
                </a:solidFill>
                <a:latin typeface="Lucida Console" panose="020B0609040504020204" pitchFamily="49" charset="0"/>
              </a:rPr>
              <a:t>$_</a:t>
            </a:r>
            <a:r>
              <a:rPr lang="en-US" sz="1400" dirty="0">
                <a:solidFill>
                  <a:srgbClr val="A9A9A9"/>
                </a:solidFill>
                <a:latin typeface="Lucida Console" panose="020B0609040504020204" pitchFamily="49" charset="0"/>
              </a:rPr>
              <a:t>.</a:t>
            </a:r>
            <a:r>
              <a:rPr lang="en-US" sz="1400" dirty="0" err="1">
                <a:solidFill>
                  <a:prstClr val="black"/>
                </a:solidFill>
                <a:latin typeface="Lucida Console" panose="020B0609040504020204" pitchFamily="49" charset="0"/>
              </a:rPr>
              <a:t>AccountNumber</a:t>
            </a:r>
            <a:r>
              <a:rPr lang="en-US" sz="1400" dirty="0">
                <a:solidFill>
                  <a:srgbClr val="A9A9A9"/>
                </a:solidFill>
                <a:latin typeface="Lucida Console" panose="020B0609040504020204" pitchFamily="49" charset="0"/>
              </a:rPr>
              <a:t>,</a:t>
            </a:r>
            <a:r>
              <a:rPr lang="en-US" sz="1400" dirty="0">
                <a:solidFill>
                  <a:srgbClr val="FF4500"/>
                </a:solidFill>
                <a:latin typeface="Lucida Console" panose="020B0609040504020204" pitchFamily="49" charset="0"/>
              </a:rPr>
              <a:t>$_</a:t>
            </a:r>
            <a:r>
              <a:rPr lang="en-US" sz="1400" dirty="0">
                <a:solidFill>
                  <a:srgbClr val="A9A9A9"/>
                </a:solidFill>
                <a:latin typeface="Lucida Console" panose="020B0609040504020204" pitchFamily="49" charset="0"/>
              </a:rPr>
              <a:t>.</a:t>
            </a:r>
            <a:r>
              <a:rPr lang="en-US" sz="1400" dirty="0" err="1">
                <a:solidFill>
                  <a:prstClr val="black"/>
                </a:solidFill>
                <a:latin typeface="Lucida Console" panose="020B0609040504020204" pitchFamily="49" charset="0"/>
              </a:rPr>
              <a:t>AccountNumber</a:t>
            </a:r>
            <a:r>
              <a:rPr lang="en-US" sz="1400" dirty="0">
                <a:solidFill>
                  <a:srgbClr val="A9A9A9"/>
                </a:solidFill>
                <a:latin typeface="Lucida Console" panose="020B0609040504020204" pitchFamily="49" charset="0"/>
              </a:rPr>
              <a:t>,</a:t>
            </a:r>
            <a:r>
              <a:rPr lang="en-US" sz="1400" dirty="0">
                <a:solidFill>
                  <a:srgbClr val="FF4500"/>
                </a:solidFill>
                <a:latin typeface="Lucida Console" panose="020B0609040504020204" pitchFamily="49" charset="0"/>
              </a:rPr>
              <a:t>$</a:t>
            </a:r>
            <a:r>
              <a:rPr lang="en-US" sz="1400" dirty="0" err="1">
                <a:solidFill>
                  <a:srgbClr val="FF4500"/>
                </a:solidFill>
                <a:latin typeface="Lucida Console" panose="020B0609040504020204" pitchFamily="49" charset="0"/>
              </a:rPr>
              <a:t>listTemplate</a:t>
            </a:r>
            <a:r>
              <a:rPr lang="en-US" sz="1400" dirty="0">
                <a:solidFill>
                  <a:prstClr val="black"/>
                </a:solidFill>
                <a:latin typeface="Lucida Console" panose="020B0609040504020204" pitchFamily="49" charset="0"/>
              </a:rPr>
              <a:t>) }</a:t>
            </a:r>
          </a:p>
          <a:p>
            <a:endParaRPr lang="en-US" sz="1400" dirty="0">
              <a:solidFill>
                <a:prstClr val="black"/>
              </a:solidFill>
              <a:latin typeface="Lucida Console" panose="020B0609040504020204" pitchFamily="49" charset="0"/>
            </a:endParaRPr>
          </a:p>
          <a:p>
            <a:r>
              <a:rPr lang="en-US" sz="1400" dirty="0">
                <a:solidFill>
                  <a:srgbClr val="006400"/>
                </a:solidFill>
                <a:latin typeface="Lucida Console" panose="020B0609040504020204" pitchFamily="49" charset="0"/>
              </a:rPr>
              <a:t>#cleanup</a:t>
            </a:r>
            <a:endParaRPr lang="en-US" sz="1400" dirty="0">
              <a:solidFill>
                <a:prstClr val="black"/>
              </a:solidFill>
              <a:latin typeface="Lucida Console" panose="020B0609040504020204" pitchFamily="49" charset="0"/>
            </a:endParaRPr>
          </a:p>
          <a:p>
            <a:r>
              <a:rPr lang="en-US" sz="1400" dirty="0">
                <a:solidFill>
                  <a:srgbClr val="FF4500"/>
                </a:solidFill>
                <a:latin typeface="Lucida Console" panose="020B0609040504020204" pitchFamily="49" charset="0"/>
              </a:rPr>
              <a:t>$</a:t>
            </a:r>
            <a:r>
              <a:rPr lang="en-US" sz="1400" dirty="0" err="1">
                <a:solidFill>
                  <a:srgbClr val="FF4500"/>
                </a:solidFill>
                <a:latin typeface="Lucida Console" panose="020B0609040504020204" pitchFamily="49" charset="0"/>
              </a:rPr>
              <a:t>siteColl</a:t>
            </a:r>
            <a:r>
              <a:rPr lang="en-US" sz="1400" dirty="0" err="1">
                <a:solidFill>
                  <a:srgbClr val="A9A9A9"/>
                </a:solidFill>
                <a:latin typeface="Lucida Console" panose="020B0609040504020204" pitchFamily="49" charset="0"/>
              </a:rPr>
              <a:t>.</a:t>
            </a:r>
            <a:r>
              <a:rPr lang="en-US" sz="1400" dirty="0" err="1">
                <a:solidFill>
                  <a:prstClr val="black"/>
                </a:solidFill>
                <a:latin typeface="Lucida Console" panose="020B0609040504020204" pitchFamily="49" charset="0"/>
              </a:rPr>
              <a:t>Dispose</a:t>
            </a:r>
            <a:r>
              <a:rPr lang="en-US" sz="1400" dirty="0">
                <a:solidFill>
                  <a:prstClr val="black"/>
                </a:solidFill>
                <a:latin typeface="Lucida Console" panose="020B0609040504020204" pitchFamily="49" charset="0"/>
              </a:rPr>
              <a:t>()</a:t>
            </a:r>
          </a:p>
          <a:p>
            <a:endParaRPr lang="en-US" sz="1400" dirty="0">
              <a:solidFill>
                <a:prstClr val="black"/>
              </a:solidFill>
              <a:latin typeface="Lucida Console" panose="020B0609040504020204" pitchFamily="49" charset="0"/>
            </a:endParaRPr>
          </a:p>
          <a:p>
            <a:r>
              <a:rPr lang="en-US" sz="1400" dirty="0">
                <a:solidFill>
                  <a:srgbClr val="006400"/>
                </a:solidFill>
                <a:latin typeface="Lucida Console" panose="020B0609040504020204" pitchFamily="49" charset="0"/>
              </a:rPr>
              <a:t>#removing</a:t>
            </a:r>
            <a:endParaRPr lang="en-US" sz="1400" dirty="0">
              <a:solidFill>
                <a:prstClr val="black"/>
              </a:solidFill>
              <a:latin typeface="Lucida Console" panose="020B0609040504020204" pitchFamily="49" charset="0"/>
            </a:endParaRPr>
          </a:p>
          <a:p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Remove-</a:t>
            </a:r>
            <a:r>
              <a:rPr lang="en-US" sz="1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SPSite</a:t>
            </a:r>
            <a:r>
              <a:rPr lang="en-US" sz="14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000080"/>
                </a:solidFill>
                <a:latin typeface="Lucida Console" panose="020B0609040504020204" pitchFamily="49" charset="0"/>
              </a:rPr>
              <a:t>-Identity</a:t>
            </a:r>
            <a:r>
              <a:rPr lang="en-US" sz="14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8B0000"/>
                </a:solidFill>
                <a:latin typeface="Lucida Console" panose="020B0609040504020204" pitchFamily="49" charset="0"/>
              </a:rPr>
              <a:t>"http://csdev/sites/demo1"</a:t>
            </a:r>
            <a:r>
              <a:rPr lang="en-US" sz="14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000080"/>
                </a:solidFill>
                <a:latin typeface="Lucida Console" panose="020B0609040504020204" pitchFamily="49" charset="0"/>
              </a:rPr>
              <a:t>-Confirm:</a:t>
            </a:r>
            <a:r>
              <a:rPr lang="en-US" sz="1400" dirty="0">
                <a:solidFill>
                  <a:srgbClr val="FF4500"/>
                </a:solidFill>
                <a:latin typeface="Lucida Console" panose="020B0609040504020204" pitchFamily="49" charset="0"/>
              </a:rPr>
              <a:t>$false </a:t>
            </a:r>
          </a:p>
        </p:txBody>
      </p:sp>
    </p:spTree>
    <p:extLst>
      <p:ext uri="{BB962C8B-B14F-4D97-AF65-F5344CB8AC3E}">
        <p14:creationId xmlns:p14="http://schemas.microsoft.com/office/powerpoint/2010/main" val="3863545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Web, REST APIs and JSON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02920" lvl="1" indent="-228600">
              <a:lnSpc>
                <a:spcPct val="90000"/>
              </a:lnSpc>
              <a:spcBef>
                <a:spcPts val="1000"/>
              </a:spcBef>
              <a:buClrTx/>
              <a:buSzTx/>
            </a:pPr>
            <a:r>
              <a:rPr lang="en-US" sz="2800" dirty="0">
                <a:solidFill>
                  <a:prstClr val="black"/>
                </a:solidFill>
                <a:latin typeface="Calibri" panose="020F0502020204030204" pitchFamily="34" charset="0"/>
              </a:rPr>
              <a:t>Interacting</a:t>
            </a:r>
            <a:r>
              <a:rPr lang="en-US" sz="2800" baseline="0" dirty="0">
                <a:solidFill>
                  <a:prstClr val="black"/>
                </a:solidFill>
                <a:latin typeface="Calibri" panose="020F0502020204030204" pitchFamily="34" charset="0"/>
              </a:rPr>
              <a:t> with web content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74320" lvl="1" indent="0" algn="ctr">
              <a:lnSpc>
                <a:spcPct val="90000"/>
              </a:lnSpc>
              <a:spcBef>
                <a:spcPts val="1000"/>
              </a:spcBef>
              <a:buClrTx/>
              <a:buSzTx/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Invoke-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WebRequest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-Method Get -Uri http://microsoft.com</a:t>
            </a:r>
          </a:p>
          <a:p>
            <a:pPr marL="274320" lvl="1" indent="0" algn="ctr">
              <a:lnSpc>
                <a:spcPct val="90000"/>
              </a:lnSpc>
              <a:spcBef>
                <a:spcPts val="1000"/>
              </a:spcBef>
              <a:buClrTx/>
              <a:buSzTx/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sz="2800" baseline="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marL="502920" lvl="1" indent="-228600">
              <a:lnSpc>
                <a:spcPct val="90000"/>
              </a:lnSpc>
              <a:spcBef>
                <a:spcPts val="1000"/>
              </a:spcBef>
              <a:buClrTx/>
              <a:buSzTx/>
            </a:pPr>
            <a:r>
              <a:rPr lang="en-US" sz="2800" baseline="0" dirty="0">
                <a:solidFill>
                  <a:prstClr val="black"/>
                </a:solidFill>
                <a:latin typeface="Calibri" panose="020F0502020204030204" pitchFamily="34" charset="0"/>
              </a:rPr>
              <a:t>APIs:</a:t>
            </a:r>
            <a:r>
              <a:rPr lang="en-US" sz="2800" dirty="0">
                <a:solidFill>
                  <a:prstClr val="black"/>
                </a:solidFill>
                <a:latin typeface="Calibri" panose="020F0502020204030204" pitchFamily="34" charset="0"/>
              </a:rPr>
              <a:t> </a:t>
            </a:r>
            <a:r>
              <a:rPr lang="en-US" sz="2800" baseline="0" dirty="0">
                <a:solidFill>
                  <a:prstClr val="black"/>
                </a:solidFill>
                <a:latin typeface="Calibri" panose="020F0502020204030204" pitchFamily="34" charset="0"/>
              </a:rPr>
              <a:t>Posting, Getting and Handling JSON data</a:t>
            </a:r>
            <a:endParaRPr lang="en-US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02920" lvl="1" indent="-228600">
              <a:lnSpc>
                <a:spcPct val="90000"/>
              </a:lnSpc>
              <a:spcBef>
                <a:spcPts val="1000"/>
              </a:spcBef>
              <a:buClrTx/>
              <a:buSzTx/>
            </a:pPr>
            <a:r>
              <a:rPr lang="en-US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Invoke-</a:t>
            </a:r>
            <a:r>
              <a:rPr lang="en-US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WebRequest</a:t>
            </a:r>
            <a:r>
              <a:rPr lang="en-US" sz="2800" dirty="0">
                <a:solidFill>
                  <a:prstClr val="black"/>
                </a:solidFill>
                <a:latin typeface="Calibri" panose="020F0502020204030204" pitchFamily="34" charset="0"/>
              </a:rPr>
              <a:t> vs.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Invoke-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RestMethod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74320" lvl="1" indent="0" algn="ctr">
              <a:lnSpc>
                <a:spcPct val="90000"/>
              </a:lnSpc>
              <a:spcBef>
                <a:spcPts val="1000"/>
              </a:spcBef>
              <a:buClrTx/>
              <a:buSzTx/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Invoke-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RestMethod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-Method Get -Uri {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api_endpoint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274320" lvl="1" indent="0" algn="ctr">
              <a:lnSpc>
                <a:spcPct val="90000"/>
              </a:lnSpc>
              <a:spcBef>
                <a:spcPts val="1000"/>
              </a:spcBef>
              <a:buClrTx/>
              <a:buSzTx/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74320" lvl="1" indent="0" algn="ctr">
              <a:lnSpc>
                <a:spcPct val="90000"/>
              </a:lnSpc>
              <a:spcBef>
                <a:spcPts val="1000"/>
              </a:spcBef>
              <a:buClrTx/>
              <a:buSzTx/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sz="2800" baseline="0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08881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FEDB2F-C176-4AD4-82CE-2A3D587D9A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PowerShell 5.0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A71B4D-35A0-497D-9ABC-9F386CE752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Version?</a:t>
            </a:r>
          </a:p>
          <a:p>
            <a:pPr marL="27432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$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PSVersionTable.PSVersion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/>
              <a:t>Classes</a:t>
            </a:r>
          </a:p>
          <a:p>
            <a:r>
              <a:rPr lang="en-US" dirty="0"/>
              <a:t>Enumerations</a:t>
            </a:r>
          </a:p>
          <a:p>
            <a:r>
              <a:rPr lang="en-US" dirty="0"/>
              <a:t>Desktop and Core versions</a:t>
            </a:r>
          </a:p>
          <a:p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ConvertFrom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-String</a:t>
            </a:r>
            <a:r>
              <a:rPr lang="en-US" dirty="0"/>
              <a:t> auto data extraction improvements</a:t>
            </a:r>
          </a:p>
          <a:p>
            <a:r>
              <a:rPr lang="en-US" dirty="0"/>
              <a:t>Zip/archive file support</a:t>
            </a:r>
          </a:p>
          <a:p>
            <a:r>
              <a:rPr lang="en-US" dirty="0" err="1"/>
              <a:t>PackageManagement</a:t>
            </a:r>
            <a:r>
              <a:rPr lang="en-US" dirty="0"/>
              <a:t> (to replace </a:t>
            </a:r>
            <a:r>
              <a:rPr lang="en-US" dirty="0" err="1"/>
              <a:t>OneGet</a:t>
            </a:r>
            <a:r>
              <a:rPr lang="en-US" dirty="0"/>
              <a:t>)</a:t>
            </a:r>
          </a:p>
          <a:p>
            <a:r>
              <a:rPr lang="en-US" dirty="0"/>
              <a:t>Script tracing and debugging improvements</a:t>
            </a:r>
          </a:p>
          <a:p>
            <a:r>
              <a:rPr lang="en-US" dirty="0"/>
              <a:t>Cryptography cmdlets</a:t>
            </a:r>
          </a:p>
          <a:p>
            <a:r>
              <a:rPr lang="en-US" dirty="0"/>
              <a:t>New-</a:t>
            </a:r>
            <a:r>
              <a:rPr lang="en-US" dirty="0" err="1"/>
              <a:t>Guid</a:t>
            </a:r>
            <a:endParaRPr lang="en-US" dirty="0"/>
          </a:p>
          <a:p>
            <a:endParaRPr lang="en-US" dirty="0"/>
          </a:p>
        </p:txBody>
      </p:sp>
      <p:pic>
        <p:nvPicPr>
          <p:cNvPr id="2050" name="Picture 2" descr="https://i.ytimg.com/vi/gMbxOUgPDsI/hqdefault.jpg">
            <a:extLst>
              <a:ext uri="{FF2B5EF4-FFF2-40B4-BE49-F238E27FC236}">
                <a16:creationId xmlns:a16="http://schemas.microsoft.com/office/drawing/2014/main" id="{383BD0DF-C2C8-40C3-ACA7-15AE6021F7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685800"/>
            <a:ext cx="3352800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95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Topics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Basics</a:t>
            </a:r>
          </a:p>
          <a:p>
            <a:pPr lvl="1"/>
            <a:r>
              <a:rPr lang="en-US" dirty="0"/>
              <a:t>Syntax, Terminology, Variables,</a:t>
            </a:r>
            <a:r>
              <a:rPr lang="en-US" baseline="0" dirty="0"/>
              <a:t> Environment Variables</a:t>
            </a:r>
            <a:endParaRPr lang="en-US" dirty="0"/>
          </a:p>
          <a:p>
            <a:r>
              <a:rPr lang="en-US" dirty="0"/>
              <a:t>Advanced Basics</a:t>
            </a:r>
          </a:p>
          <a:p>
            <a:pPr marL="457200" marR="0" lvl="1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r>
              <a:rPr lang="en-US" dirty="0"/>
              <a:t>Filtering, Functions, WMI, Event Log, Workflow</a:t>
            </a:r>
          </a:p>
          <a:p>
            <a:r>
              <a:rPr lang="en-US" dirty="0"/>
              <a:t>Web access for the REST of us</a:t>
            </a:r>
          </a:p>
          <a:p>
            <a:r>
              <a:rPr lang="en-US" dirty="0"/>
              <a:t>Rollin’ in My 5.0</a:t>
            </a:r>
          </a:p>
          <a:p>
            <a:r>
              <a:rPr lang="en-US" dirty="0"/>
              <a:t>Mr. Administration </a:t>
            </a:r>
          </a:p>
          <a:p>
            <a:r>
              <a:rPr lang="en-US" dirty="0"/>
              <a:t>Bonus Points</a:t>
            </a:r>
          </a:p>
        </p:txBody>
      </p:sp>
    </p:spTree>
    <p:extLst>
      <p:ext uri="{BB962C8B-B14F-4D97-AF65-F5344CB8AC3E}">
        <p14:creationId xmlns:p14="http://schemas.microsoft.com/office/powerpoint/2010/main" val="15257588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41CD26-F27A-4165-B218-E432124197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PowerShell 5.0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3C795C-5BC8-4B4B-8652-DD4D12DF49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434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Class Computer</a:t>
            </a:r>
          </a:p>
          <a:p>
            <a:r>
              <a:rPr lang="en-US" dirty="0"/>
              <a:t>{</a:t>
            </a:r>
          </a:p>
          <a:p>
            <a:r>
              <a:rPr lang="en-US" dirty="0"/>
              <a:t>  [String]$Name</a:t>
            </a:r>
          </a:p>
          <a:p>
            <a:r>
              <a:rPr lang="en-US" dirty="0"/>
              <a:t>  [String]$Location</a:t>
            </a:r>
          </a:p>
          <a:p>
            <a:r>
              <a:rPr lang="en-US" dirty="0"/>
              <a:t>  [</a:t>
            </a:r>
            <a:r>
              <a:rPr lang="en-US" dirty="0" err="1"/>
              <a:t>Int</a:t>
            </a:r>
            <a:r>
              <a:rPr lang="en-US" dirty="0"/>
              <a:t>]$</a:t>
            </a:r>
            <a:r>
              <a:rPr lang="en-US" dirty="0" err="1"/>
              <a:t>RamGb</a:t>
            </a:r>
            <a:endParaRPr lang="en-US" dirty="0"/>
          </a:p>
          <a:p>
            <a:r>
              <a:rPr lang="en-US" dirty="0"/>
              <a:t>  </a:t>
            </a:r>
            <a:r>
              <a:rPr lang="en-US" dirty="0" err="1"/>
              <a:t>GetLoginActivity</a:t>
            </a:r>
            <a:r>
              <a:rPr lang="en-US" dirty="0"/>
              <a:t>()</a:t>
            </a:r>
          </a:p>
          <a:p>
            <a:r>
              <a:rPr lang="en-US" dirty="0"/>
              <a:t>  {</a:t>
            </a:r>
          </a:p>
          <a:p>
            <a:r>
              <a:rPr lang="en-US" dirty="0"/>
              <a:t>    #...</a:t>
            </a:r>
          </a:p>
          <a:p>
            <a:r>
              <a:rPr lang="en-US" dirty="0"/>
              <a:t>  }</a:t>
            </a:r>
          </a:p>
          <a:p>
            <a:r>
              <a:rPr lang="en-US" dirty="0"/>
              <a:t>}</a:t>
            </a:r>
          </a:p>
          <a:p>
            <a:endParaRPr lang="en-US" dirty="0"/>
          </a:p>
          <a:p>
            <a:r>
              <a:rPr lang="en-US" dirty="0"/>
              <a:t>$c = [Computer]::new()</a:t>
            </a:r>
          </a:p>
        </p:txBody>
      </p:sp>
    </p:spTree>
    <p:extLst>
      <p:ext uri="{BB962C8B-B14F-4D97-AF65-F5344CB8AC3E}">
        <p14:creationId xmlns:p14="http://schemas.microsoft.com/office/powerpoint/2010/main" val="3755852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B38E5C-A463-43C7-8B84-3F49291B21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PowerShell 5.0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29AC73-1BDA-4A38-A09D-1D87D5A3B4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25908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Compress-Archive -Path C:\Stuff -</a:t>
            </a:r>
            <a:r>
              <a:rPr lang="en-US" dirty="0" err="1"/>
              <a:t>DestinationPath</a:t>
            </a:r>
            <a:r>
              <a:rPr lang="en-US" dirty="0"/>
              <a:t> archive.zip</a:t>
            </a:r>
          </a:p>
          <a:p>
            <a:endParaRPr lang="en-US" dirty="0"/>
          </a:p>
          <a:p>
            <a:r>
              <a:rPr lang="en-US" dirty="0"/>
              <a:t>Compress-Archive -Path C:\Stuff2\*.txt -Update -</a:t>
            </a:r>
            <a:r>
              <a:rPr lang="en-US" dirty="0" err="1"/>
              <a:t>DestinationPath</a:t>
            </a:r>
            <a:r>
              <a:rPr lang="en-US" dirty="0"/>
              <a:t> archive.zip</a:t>
            </a:r>
          </a:p>
          <a:p>
            <a:endParaRPr lang="en-US" dirty="0"/>
          </a:p>
          <a:p>
            <a:r>
              <a:rPr lang="en-US" dirty="0"/>
              <a:t>Expand-Archive -Path archive.zip -</a:t>
            </a:r>
            <a:r>
              <a:rPr lang="en-US" dirty="0" err="1"/>
              <a:t>DestinationPath</a:t>
            </a:r>
            <a:r>
              <a:rPr lang="en-US" dirty="0"/>
              <a:t> C:\Destination</a:t>
            </a:r>
          </a:p>
        </p:txBody>
      </p:sp>
    </p:spTree>
    <p:extLst>
      <p:ext uri="{BB962C8B-B14F-4D97-AF65-F5344CB8AC3E}">
        <p14:creationId xmlns:p14="http://schemas.microsoft.com/office/powerpoint/2010/main" val="7432228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Important</a:t>
            </a:r>
            <a:r>
              <a:rPr lang="en-US" baseline="0" dirty="0"/>
              <a:t> Commands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Get-Command</a:t>
            </a:r>
          </a:p>
          <a:p>
            <a:pPr marL="0" indent="0">
              <a:buNone/>
            </a:pPr>
            <a:r>
              <a:rPr lang="en-US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Get-Help</a:t>
            </a:r>
          </a:p>
          <a:p>
            <a:pPr marL="0" indent="0">
              <a:buNone/>
            </a:pPr>
            <a:r>
              <a:rPr lang="en-US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Get-Member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Select-Object</a:t>
            </a:r>
          </a:p>
          <a:p>
            <a:pPr marL="0" indent="0">
              <a:buNone/>
            </a:pPr>
            <a:r>
              <a:rPr lang="en-US" baseline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Foreach</a:t>
            </a:r>
            <a:r>
              <a:rPr lang="en-US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-Object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Foreach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or %)</a:t>
            </a:r>
          </a:p>
          <a:p>
            <a:pPr marL="0" indent="0">
              <a:buNone/>
            </a:pPr>
            <a:r>
              <a:rPr lang="en-US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Where-Object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(Where or ?)</a:t>
            </a:r>
          </a:p>
          <a:p>
            <a:pPr marL="0" indent="0">
              <a:buNone/>
            </a:pPr>
            <a:r>
              <a:rPr lang="en-US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Write-Host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Write-Output</a:t>
            </a:r>
            <a:endParaRPr lang="en-US" baseline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Export-CSV</a:t>
            </a:r>
          </a:p>
          <a:p>
            <a:pPr marL="0" indent="0">
              <a:buNone/>
            </a:pPr>
            <a:r>
              <a:rPr lang="en-US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Out-Grid</a:t>
            </a:r>
          </a:p>
        </p:txBody>
      </p:sp>
    </p:spTree>
    <p:extLst>
      <p:ext uri="{BB962C8B-B14F-4D97-AF65-F5344CB8AC3E}">
        <p14:creationId xmlns:p14="http://schemas.microsoft.com/office/powerpoint/2010/main" val="27487097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Jeremy</a:t>
            </a:r>
            <a:r>
              <a:rPr lang="en-US" baseline="0" dirty="0"/>
              <a:t> Sublett</a:t>
            </a:r>
          </a:p>
          <a:p>
            <a:pPr marL="0" indent="0">
              <a:buNone/>
            </a:pPr>
            <a:r>
              <a:rPr lang="en-US" baseline="0" dirty="0"/>
              <a:t>jsublett@composablesystems.com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2326" y="3319463"/>
            <a:ext cx="5579348" cy="1438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6674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Hello PowerShell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Accessing PowerShell…</a:t>
            </a:r>
          </a:p>
          <a:p>
            <a:pPr lvl="1"/>
            <a:r>
              <a:rPr lang="en-US" baseline="0" dirty="0"/>
              <a:t>Start menu</a:t>
            </a:r>
          </a:p>
          <a:p>
            <a:pPr lvl="1"/>
            <a:r>
              <a:rPr lang="en-US" baseline="0" dirty="0" err="1"/>
              <a:t>Cmd</a:t>
            </a:r>
            <a:endParaRPr lang="en-US" baseline="0" dirty="0"/>
          </a:p>
          <a:p>
            <a:pPr lvl="1"/>
            <a:r>
              <a:rPr lang="en-US" baseline="0" dirty="0"/>
              <a:t>Application-specific PowerShell loaders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0800" y="3733800"/>
            <a:ext cx="4071938" cy="2400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45687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Getting around the environment</a:t>
            </a:r>
          </a:p>
          <a:p>
            <a:r>
              <a:rPr lang="en-US" dirty="0"/>
              <a:t>Piping</a:t>
            </a:r>
          </a:p>
          <a:p>
            <a:r>
              <a:rPr lang="en-US" dirty="0"/>
              <a:t>Variables</a:t>
            </a:r>
          </a:p>
          <a:p>
            <a:r>
              <a:rPr lang="en-US" dirty="0"/>
              <a:t>Filtering</a:t>
            </a:r>
          </a:p>
        </p:txBody>
      </p:sp>
    </p:spTree>
    <p:extLst>
      <p:ext uri="{BB962C8B-B14F-4D97-AF65-F5344CB8AC3E}">
        <p14:creationId xmlns:p14="http://schemas.microsoft.com/office/powerpoint/2010/main" val="2659516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C1A976-D758-44E8-B41C-8684A1515C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DFD22C-6268-4E2C-A3B9-8BC91687D5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Environment Variables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Get-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ChildItem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Env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42195274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aseline="0" dirty="0"/>
              <a:t>Advanced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Functions</a:t>
            </a:r>
          </a:p>
          <a:p>
            <a:r>
              <a:rPr lang="en-US" dirty="0"/>
              <a:t>Looping</a:t>
            </a:r>
          </a:p>
          <a:p>
            <a:r>
              <a:rPr lang="en-US" dirty="0"/>
              <a:t>JSON</a:t>
            </a:r>
          </a:p>
        </p:txBody>
      </p:sp>
      <p:pic>
        <p:nvPicPr>
          <p:cNvPr id="3074" name="Picture 2" descr="http://aimwaloop.com/pluginfile.php/2/course/section/9/frontpage-circle-graphic-full-545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1280369"/>
            <a:ext cx="2753487" cy="2526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35671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1926DA-18DB-418D-BE26-8B3E60ED25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14FAD7-96C9-42E7-B0FB-0D34EB2A80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About Jeffrey </a:t>
            </a:r>
            <a:r>
              <a:rPr lang="en-US" dirty="0" err="1"/>
              <a:t>Snover</a:t>
            </a:r>
            <a:endParaRPr lang="en-US" dirty="0"/>
          </a:p>
          <a:p>
            <a:pPr lvl="1"/>
            <a:r>
              <a:rPr lang="en-US" sz="2400" dirty="0"/>
              <a:t>Inventor of PowerShell</a:t>
            </a:r>
          </a:p>
          <a:p>
            <a:pPr lvl="1"/>
            <a:r>
              <a:rPr lang="en-US" sz="2400" dirty="0"/>
              <a:t>GUI on a server… not a fan</a:t>
            </a:r>
          </a:p>
          <a:p>
            <a:pPr lvl="1"/>
            <a:r>
              <a:rPr lang="en-US" sz="2400" dirty="0"/>
              <a:t>In charge of Windows Server and Systems Center</a:t>
            </a:r>
          </a:p>
          <a:p>
            <a:pPr lvl="1"/>
            <a:r>
              <a:rPr lang="en-US" sz="2400" dirty="0"/>
              <a:t>Nano Server – small footprint, command line only</a:t>
            </a:r>
          </a:p>
        </p:txBody>
      </p:sp>
    </p:spTree>
    <p:extLst>
      <p:ext uri="{BB962C8B-B14F-4D97-AF65-F5344CB8AC3E}">
        <p14:creationId xmlns:p14="http://schemas.microsoft.com/office/powerpoint/2010/main" val="26516628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9D2D9D-FE51-4FE0-8B1B-4F25A7EEB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0AA0D7-6690-4AF4-A8FA-694708FDF1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Rename-Computer </a:t>
            </a:r>
            <a:r>
              <a:rPr lang="en-US" dirty="0" err="1"/>
              <a:t>MyNewComputerName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7942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9D2D9D-FE51-4FE0-8B1B-4F25A7EEB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0AA0D7-6690-4AF4-A8FA-694708FDF1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895600"/>
            <a:ext cx="8229600" cy="1828800"/>
          </a:xfrm>
        </p:spPr>
        <p:txBody>
          <a:bodyPr/>
          <a:lstStyle/>
          <a:p>
            <a:r>
              <a:rPr lang="en-US" dirty="0"/>
              <a:t>Restart-Computer</a:t>
            </a:r>
          </a:p>
          <a:p>
            <a:r>
              <a:rPr lang="en-US" dirty="0"/>
              <a:t>Restart-Computer –</a:t>
            </a:r>
            <a:r>
              <a:rPr lang="en-US" dirty="0" err="1"/>
              <a:t>ComputerName</a:t>
            </a:r>
            <a:r>
              <a:rPr lang="en-US" dirty="0"/>
              <a:t> </a:t>
            </a:r>
            <a:r>
              <a:rPr lang="en-US" dirty="0" err="1"/>
              <a:t>SomeOtherServer</a:t>
            </a:r>
            <a:endParaRPr lang="en-US" dirty="0"/>
          </a:p>
          <a:p>
            <a:r>
              <a:rPr lang="en-US" dirty="0"/>
              <a:t>Stop-Computer</a:t>
            </a:r>
          </a:p>
        </p:txBody>
      </p:sp>
    </p:spTree>
    <p:extLst>
      <p:ext uri="{BB962C8B-B14F-4D97-AF65-F5344CB8AC3E}">
        <p14:creationId xmlns:p14="http://schemas.microsoft.com/office/powerpoint/2010/main" val="20078256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customXsn xmlns="http://schemas.microsoft.com/office/2006/metadata/customXsn">
  <xsnLocation>https://composablesystems.sharepoint.com/_cts/Document/2014 MSA Agreement.docx</xsnLocation>
  <cached>False</cached>
  <openByDefault>False</openByDefault>
  <xsnScope>https://composablesystems.sharepoint.com</xsnScope>
</customXsn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DD2186F55FF914ABD96BA34ECDD7F15" ma:contentTypeVersion="3" ma:contentTypeDescription="Create a new document." ma:contentTypeScope="" ma:versionID="6f13b603c6d65c8bd1004f73512cad12">
  <xsd:schema xmlns:xsd="http://www.w3.org/2001/XMLSchema" xmlns:xs="http://www.w3.org/2001/XMLSchema" xmlns:p="http://schemas.microsoft.com/office/2006/metadata/properties" xmlns:ns2="df63e649-8baa-4f0e-850a-384f2fac9028" targetNamespace="http://schemas.microsoft.com/office/2006/metadata/properties" ma:root="true" ma:fieldsID="4732b450240268fb3cd933f586c019a7" ns2:_="">
    <xsd:import namespace="df63e649-8baa-4f0e-850a-384f2fac902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63e649-8baa-4f0e-850a-384f2fac902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4357E55-5538-4BDC-9F4C-A7D42513260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79BB5AC-0A7B-4CB5-AC3E-5EF1B534E7FF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df63e649-8baa-4f0e-850a-384f2fac9028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5D6B7CE8-E146-4F6D-9668-177BA80D48D8}">
  <ds:schemaRefs>
    <ds:schemaRef ds:uri="http://schemas.microsoft.com/office/2006/metadata/customXsn"/>
  </ds:schemaRefs>
</ds:datastoreItem>
</file>

<file path=customXml/itemProps4.xml><?xml version="1.0" encoding="utf-8"?>
<ds:datastoreItem xmlns:ds="http://schemas.openxmlformats.org/officeDocument/2006/customXml" ds:itemID="{7CEB2747-1656-4812-9722-E4E4D23ADEF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f63e649-8baa-4f0e-850a-384f2fac902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8018</TotalTime>
  <Words>603</Words>
  <Application>Microsoft Office PowerPoint</Application>
  <PresentationFormat>On-screen Show (4:3)</PresentationFormat>
  <Paragraphs>152</Paragraphs>
  <Slides>23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Calibri</vt:lpstr>
      <vt:lpstr>Courier New</vt:lpstr>
      <vt:lpstr>Lucida Console</vt:lpstr>
      <vt:lpstr>Clarity</vt:lpstr>
      <vt:lpstr>PowerShell</vt:lpstr>
      <vt:lpstr>Topics</vt:lpstr>
      <vt:lpstr>Hello PowerShell</vt:lpstr>
      <vt:lpstr>Basics</vt:lpstr>
      <vt:lpstr>Basics</vt:lpstr>
      <vt:lpstr>Advanced Basics</vt:lpstr>
      <vt:lpstr>Admin</vt:lpstr>
      <vt:lpstr>Admin</vt:lpstr>
      <vt:lpstr>Admin</vt:lpstr>
      <vt:lpstr>Admin</vt:lpstr>
      <vt:lpstr>Admin</vt:lpstr>
      <vt:lpstr>Admin</vt:lpstr>
      <vt:lpstr>Admin</vt:lpstr>
      <vt:lpstr>Admin</vt:lpstr>
      <vt:lpstr>Workflow</vt:lpstr>
      <vt:lpstr>Office 365</vt:lpstr>
      <vt:lpstr>SharePoint and SQL Server</vt:lpstr>
      <vt:lpstr>Web, REST APIs and JSON</vt:lpstr>
      <vt:lpstr>PowerShell 5.0</vt:lpstr>
      <vt:lpstr>PowerShell 5.0</vt:lpstr>
      <vt:lpstr>PowerShell 5.0</vt:lpstr>
      <vt:lpstr>Important Commands</vt:lpstr>
      <vt:lpstr>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Jeremy Sublett</dc:creator>
  <cp:lastModifiedBy>Jeremy Sublett</cp:lastModifiedBy>
  <cp:revision>81</cp:revision>
  <dcterms:created xsi:type="dcterms:W3CDTF">2012-01-26T01:17:25Z</dcterms:created>
  <dcterms:modified xsi:type="dcterms:W3CDTF">2017-12-15T20:17:55Z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0x010100DDD2186F55FF914ABD96BA34ECDD7F15</vt:lpwstr>
  </property>
</Properties>
</file>