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59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F"/>
    <a:srgbClr val="EEA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476" y="6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0060"/>
          <a:stretch/>
        </p:blipFill>
        <p:spPr>
          <a:xfrm>
            <a:off x="0" y="0"/>
            <a:ext cx="9144000" cy="973271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73" y="1406696"/>
            <a:ext cx="8672512" cy="994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 i="0" baseline="0">
                <a:solidFill>
                  <a:srgbClr val="00529F"/>
                </a:solidFill>
                <a:latin typeface="Source Sans Pro"/>
              </a:defRPr>
            </a:lvl1pPr>
          </a:lstStyle>
          <a:p>
            <a:pPr lvl="0"/>
            <a:r>
              <a:rPr lang="en-US" dirty="0"/>
              <a:t>PowerPoint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73" y="2968283"/>
            <a:ext cx="8672512" cy="698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EEA1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Subheading Information Here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7798" y="4173549"/>
            <a:ext cx="5797550" cy="433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rgbClr val="00529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Date and Time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6" b="7871"/>
          <a:stretch/>
        </p:blipFill>
        <p:spPr>
          <a:xfrm>
            <a:off x="0" y="6358467"/>
            <a:ext cx="9144000" cy="4995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3" y="192251"/>
            <a:ext cx="2428664" cy="55314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-74815" y="6221923"/>
            <a:ext cx="9310255" cy="76380"/>
          </a:xfrm>
          <a:prstGeom prst="rect">
            <a:avLst/>
          </a:prstGeom>
          <a:solidFill>
            <a:srgbClr val="EEA129"/>
          </a:solidFill>
          <a:ln>
            <a:solidFill>
              <a:srgbClr val="EEA129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385997" y="6407664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mirazon.com</a:t>
            </a:r>
          </a:p>
        </p:txBody>
      </p:sp>
    </p:spTree>
    <p:extLst>
      <p:ext uri="{BB962C8B-B14F-4D97-AF65-F5344CB8AC3E}">
        <p14:creationId xmlns:p14="http://schemas.microsoft.com/office/powerpoint/2010/main" val="2017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6" b="7871"/>
          <a:stretch/>
        </p:blipFill>
        <p:spPr>
          <a:xfrm>
            <a:off x="0" y="6358467"/>
            <a:ext cx="9144000" cy="499533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98" y="765750"/>
            <a:ext cx="8672512" cy="6269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 baseline="0">
                <a:solidFill>
                  <a:srgbClr val="EEA129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73" y="1471488"/>
            <a:ext cx="6450916" cy="225441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rgbClr val="00529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Slide content goes in this box. Blah blah blah blah blah blah blah blah blah blah blah.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Blah blah blah blah blah blah blah blah blah blah blah. End of blahs.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83128" y="641642"/>
            <a:ext cx="9310255" cy="76380"/>
          </a:xfrm>
          <a:prstGeom prst="rect">
            <a:avLst/>
          </a:prstGeom>
          <a:solidFill>
            <a:srgbClr val="EEA129"/>
          </a:solidFill>
          <a:ln>
            <a:solidFill>
              <a:srgbClr val="EEA129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3" y="63945"/>
            <a:ext cx="2467582" cy="539507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-74815" y="6221923"/>
            <a:ext cx="9310255" cy="76380"/>
          </a:xfrm>
          <a:prstGeom prst="rect">
            <a:avLst/>
          </a:prstGeom>
          <a:solidFill>
            <a:srgbClr val="EEA129"/>
          </a:solidFill>
          <a:ln>
            <a:solidFill>
              <a:srgbClr val="EEA129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 userDrawn="1"/>
        </p:nvSpPr>
        <p:spPr>
          <a:xfrm>
            <a:off x="7385997" y="6407664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mirazon.com</a:t>
            </a:r>
          </a:p>
        </p:txBody>
      </p:sp>
    </p:spTree>
    <p:extLst>
      <p:ext uri="{BB962C8B-B14F-4D97-AF65-F5344CB8AC3E}">
        <p14:creationId xmlns:p14="http://schemas.microsoft.com/office/powerpoint/2010/main" val="53188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6" b="7871"/>
          <a:stretch/>
        </p:blipFill>
        <p:spPr>
          <a:xfrm>
            <a:off x="0" y="6358467"/>
            <a:ext cx="9144000" cy="499533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98" y="52290"/>
            <a:ext cx="8672512" cy="617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 baseline="0">
                <a:solidFill>
                  <a:srgbClr val="00529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/>
              <a:t>Slide Title Here</a:t>
            </a:r>
          </a:p>
        </p:txBody>
      </p:sp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7798" y="672493"/>
            <a:ext cx="8672512" cy="489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0" baseline="0">
                <a:solidFill>
                  <a:srgbClr val="EEA129"/>
                </a:solidFill>
                <a:latin typeface="Source Sans Pro Semibold"/>
                <a:cs typeface="Source Sans Pro"/>
              </a:defRPr>
            </a:lvl1pPr>
          </a:lstStyle>
          <a:p>
            <a:pPr lvl="0"/>
            <a:r>
              <a:rPr lang="en-US" dirty="0"/>
              <a:t>Subtitle for the slide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301625" y="1576388"/>
            <a:ext cx="6919913" cy="3824287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panose="020B0604020202020204" pitchFamily="34" charset="0"/>
              <a:buChar char="•"/>
              <a:defRPr>
                <a:solidFill>
                  <a:srgbClr val="00529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rgbClr val="00529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Bullet points</a:t>
            </a:r>
          </a:p>
          <a:p>
            <a:pPr lvl="1"/>
            <a:r>
              <a:rPr lang="en-US" dirty="0"/>
              <a:t>Sub</a:t>
            </a:r>
          </a:p>
          <a:p>
            <a:pPr lvl="0"/>
            <a:r>
              <a:rPr lang="en-US" dirty="0"/>
              <a:t>Bullet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-74815" y="6221923"/>
            <a:ext cx="9310255" cy="76380"/>
          </a:xfrm>
          <a:prstGeom prst="rect">
            <a:avLst/>
          </a:prstGeom>
          <a:solidFill>
            <a:srgbClr val="EEA129"/>
          </a:solidFill>
          <a:ln>
            <a:solidFill>
              <a:srgbClr val="EEA129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 userDrawn="1"/>
        </p:nvSpPr>
        <p:spPr>
          <a:xfrm>
            <a:off x="7385997" y="6407664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mirazon.com</a:t>
            </a:r>
          </a:p>
        </p:txBody>
      </p:sp>
    </p:spTree>
    <p:extLst>
      <p:ext uri="{BB962C8B-B14F-4D97-AF65-F5344CB8AC3E}">
        <p14:creationId xmlns:p14="http://schemas.microsoft.com/office/powerpoint/2010/main" val="28745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26" b="7871"/>
          <a:stretch/>
        </p:blipFill>
        <p:spPr>
          <a:xfrm>
            <a:off x="0" y="6358467"/>
            <a:ext cx="9144000" cy="499533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98" y="1601094"/>
            <a:ext cx="5475826" cy="731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EEA129"/>
                </a:solidFill>
                <a:latin typeface="Source Sans Pro Semibold"/>
              </a:defRPr>
            </a:lvl1pPr>
          </a:lstStyle>
          <a:p>
            <a:pPr lvl="0"/>
            <a:r>
              <a:rPr lang="en-US" dirty="0"/>
              <a:t>Thank You/ Questions?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7774" y="2416282"/>
            <a:ext cx="8672487" cy="433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rgbClr val="00529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Summary statement here?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5294858" y="7757667"/>
            <a:ext cx="2487379" cy="582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EEA129"/>
                </a:solidFill>
                <a:latin typeface="Source Sans Pro"/>
              </a:defRPr>
            </a:lvl1pPr>
          </a:lstStyle>
          <a:p>
            <a:pPr lvl="0"/>
            <a:r>
              <a:rPr lang="en-US" dirty="0"/>
              <a:t>877.552.0404</a:t>
            </a:r>
          </a:p>
        </p:txBody>
      </p:sp>
      <p:sp>
        <p:nvSpPr>
          <p:cNvPr id="31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197798" y="4155322"/>
            <a:ext cx="4492735" cy="56242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rgbClr val="00529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Contact info can go here</a:t>
            </a:r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23" b="30060"/>
          <a:stretch/>
        </p:blipFill>
        <p:spPr>
          <a:xfrm>
            <a:off x="1" y="-15807"/>
            <a:ext cx="9144000" cy="973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73" y="192251"/>
            <a:ext cx="2428664" cy="553148"/>
          </a:xfrm>
          <a:prstGeom prst="rect">
            <a:avLst/>
          </a:prstGeom>
        </p:spPr>
      </p:pic>
      <p:sp>
        <p:nvSpPr>
          <p:cNvPr id="33" name="Rectangle 32"/>
          <p:cNvSpPr/>
          <p:nvPr userDrawn="1"/>
        </p:nvSpPr>
        <p:spPr>
          <a:xfrm>
            <a:off x="-74815" y="6221923"/>
            <a:ext cx="9310255" cy="76380"/>
          </a:xfrm>
          <a:prstGeom prst="rect">
            <a:avLst/>
          </a:prstGeom>
          <a:solidFill>
            <a:srgbClr val="EEA129"/>
          </a:solidFill>
          <a:ln>
            <a:solidFill>
              <a:srgbClr val="EEA129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8" y="6460310"/>
            <a:ext cx="316686" cy="31668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81" y="6460310"/>
            <a:ext cx="316686" cy="31668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657" y="6460310"/>
            <a:ext cx="316686" cy="31668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33" y="6461408"/>
            <a:ext cx="316686" cy="316686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385997" y="6407664"/>
            <a:ext cx="195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mirazon.com</a:t>
            </a:r>
          </a:p>
        </p:txBody>
      </p:sp>
    </p:spTree>
    <p:extLst>
      <p:ext uri="{BB962C8B-B14F-4D97-AF65-F5344CB8AC3E}">
        <p14:creationId xmlns:p14="http://schemas.microsoft.com/office/powerpoint/2010/main" val="1452659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5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800" dirty="0"/>
              <a:t>The Microsoft UC Experience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Skype for Business &amp; Office 365 &amp; You!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Daryl Hunter, Chief R&amp;D Officer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7798" y="2968181"/>
            <a:ext cx="8672512" cy="698683"/>
          </a:xfrm>
          <a:prstGeom prst="rect">
            <a:avLst/>
          </a:prstGeom>
        </p:spPr>
        <p:txBody>
          <a:bodyPr vert="horz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600" b="0" i="0" kern="1200" baseline="0">
                <a:solidFill>
                  <a:srgbClr val="EEA129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4871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0"/>
    </mc:Choice>
    <mc:Fallback xmlns="">
      <p:transition advClick="0"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Reference Architecture – On-Premises // Large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72" y="1381460"/>
            <a:ext cx="4182085" cy="4320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8" y="1524696"/>
            <a:ext cx="4725668" cy="38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8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But DW, What about Hybrid / Online?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24" y="1270616"/>
            <a:ext cx="8111405" cy="458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4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Reference Architecture – Online // Hybrid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30742"/>
            <a:ext cx="9144000" cy="45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02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Can I do Skype for Business Online – With Full Voice?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729" y="1289311"/>
            <a:ext cx="7990114" cy="45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27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Reference Architecture – Full Skype Online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8210"/>
            <a:ext cx="9144000" cy="1541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0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Reference Architecture – Online // Hybrid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1406"/>
            <a:ext cx="9144000" cy="187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57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Reference Architecture – Online // Cloud Connected (CCE)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1410"/>
            <a:ext cx="9144000" cy="187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3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Office 365 Licensing Models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82" y="1288869"/>
            <a:ext cx="7687658" cy="45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Office 365 Licensing Models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9" y="1292345"/>
            <a:ext cx="8133805" cy="450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81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Demo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Skype for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Office 365 Tenant / Licensing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Cloud PBX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Auto Attendant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Call Queue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Some “Screen Shots” of a migration</a:t>
            </a:r>
          </a:p>
        </p:txBody>
      </p:sp>
    </p:spTree>
    <p:extLst>
      <p:ext uri="{BB962C8B-B14F-4D97-AF65-F5344CB8AC3E}">
        <p14:creationId xmlns:p14="http://schemas.microsoft.com/office/powerpoint/2010/main" val="43615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Quick 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Skype for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Licensing Basics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Deployment Options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Wrap Up / Q&amp;A</a:t>
            </a:r>
          </a:p>
        </p:txBody>
      </p:sp>
    </p:spTree>
    <p:extLst>
      <p:ext uri="{BB962C8B-B14F-4D97-AF65-F5344CB8AC3E}">
        <p14:creationId xmlns:p14="http://schemas.microsoft.com/office/powerpoint/2010/main" val="31839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Wrap Up / Q&amp;A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Thanks for participating!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97798" y="4155322"/>
            <a:ext cx="7171831" cy="562421"/>
          </a:xfrm>
        </p:spPr>
        <p:txBody>
          <a:bodyPr/>
          <a:lstStyle/>
          <a:p>
            <a:r>
              <a:rPr lang="en-US" dirty="0"/>
              <a:t>Email / S4B: daryl.hunter@mirazon.com</a:t>
            </a:r>
          </a:p>
          <a:p>
            <a:r>
              <a:rPr lang="en-US" dirty="0"/>
              <a:t>Tweets: @</a:t>
            </a:r>
            <a:r>
              <a:rPr lang="en-US" dirty="0" err="1"/>
              <a:t>darylhunter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346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About Daryl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(Or DW to friends like you)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1626" y="1576388"/>
            <a:ext cx="4711246" cy="3824287"/>
          </a:xfrm>
        </p:spPr>
        <p:txBody>
          <a:bodyPr/>
          <a:lstStyle/>
          <a:p>
            <a:r>
              <a:rPr lang="en-US" dirty="0"/>
              <a:t>Chief R&amp;D Officer</a:t>
            </a:r>
          </a:p>
          <a:p>
            <a:r>
              <a:rPr lang="en-US" dirty="0"/>
              <a:t>Practice Lead: Unified Communications</a:t>
            </a:r>
          </a:p>
          <a:p>
            <a:r>
              <a:rPr lang="en-US" dirty="0"/>
              <a:t>Solutions Architect</a:t>
            </a:r>
          </a:p>
          <a:p>
            <a:r>
              <a:rPr lang="en-US" dirty="0"/>
              <a:t>Lync &amp; Skype, Office 365, Networking, Exchange</a:t>
            </a:r>
          </a:p>
          <a:p>
            <a:r>
              <a:rPr lang="en-US" dirty="0"/>
              <a:t>Cloud / Hybrid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1" y="1656545"/>
            <a:ext cx="3868492" cy="38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75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History Lesson – Microsoft UC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The Long Road to Skype for Business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301626" y="1576388"/>
            <a:ext cx="4711246" cy="3824287"/>
          </a:xfrm>
        </p:spPr>
        <p:txBody>
          <a:bodyPr/>
          <a:lstStyle/>
          <a:p>
            <a:r>
              <a:rPr lang="en-US" sz="2400" dirty="0"/>
              <a:t>Standalone – NetMeeting</a:t>
            </a:r>
          </a:p>
          <a:p>
            <a:r>
              <a:rPr lang="en-US" sz="2400" dirty="0"/>
              <a:t>Exchange 2000 Instant Messaging</a:t>
            </a:r>
          </a:p>
          <a:p>
            <a:r>
              <a:rPr lang="en-US" sz="2400" dirty="0"/>
              <a:t>LCS 2003</a:t>
            </a:r>
          </a:p>
          <a:p>
            <a:r>
              <a:rPr lang="en-US" sz="2400" dirty="0"/>
              <a:t>LCS 2005 (then SP1)</a:t>
            </a:r>
          </a:p>
          <a:p>
            <a:r>
              <a:rPr lang="en-US" sz="2400" dirty="0"/>
              <a:t>OCS 2007</a:t>
            </a:r>
          </a:p>
          <a:p>
            <a:r>
              <a:rPr lang="en-US" sz="2400" dirty="0"/>
              <a:t>OCS 2007 R2</a:t>
            </a:r>
          </a:p>
          <a:p>
            <a:r>
              <a:rPr lang="en-US" sz="2400" dirty="0"/>
              <a:t>Lync 2010</a:t>
            </a:r>
          </a:p>
          <a:p>
            <a:r>
              <a:rPr lang="en-US" sz="2400" dirty="0"/>
              <a:t>Lync 2013</a:t>
            </a:r>
          </a:p>
          <a:p>
            <a:r>
              <a:rPr lang="en-US" sz="2400" dirty="0"/>
              <a:t>Skype for Business 2015</a:t>
            </a:r>
          </a:p>
        </p:txBody>
      </p:sp>
      <p:pic>
        <p:nvPicPr>
          <p:cNvPr id="6" name="Picture 2" descr="http://www.calltower.com/documents/Skype4B-Transition-Email-(lync-to-skype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98" y="1658231"/>
            <a:ext cx="3719868" cy="37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423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It’s more than IM – It’s full UC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5" y="1560040"/>
            <a:ext cx="6947958" cy="39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4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Multi Device // Familiar Experience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545" y="1261853"/>
            <a:ext cx="8082926" cy="457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7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Secure Administration, Scalability, Reliability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71" y="1285420"/>
            <a:ext cx="8017329" cy="454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9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Reference Architecture – On-Premises // Small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34" y="1331410"/>
            <a:ext cx="5598544" cy="44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Skype for Business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Reference Architecture – On-Premises // Medium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54" y="1388853"/>
            <a:ext cx="6185151" cy="4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5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>
</file>

<file path=ppt/theme/theme1.xml><?xml version="1.0" encoding="utf-8"?>
<a:theme xmlns:a="http://schemas.openxmlformats.org/drawingml/2006/main" name="Mirazon Powerpoint">
  <a:themeElements>
    <a:clrScheme name="Custom 1">
      <a:dk1>
        <a:srgbClr val="FFFFFF"/>
      </a:dk1>
      <a:lt1>
        <a:sysClr val="window" lastClr="FFFFFF"/>
      </a:lt1>
      <a:dk2>
        <a:srgbClr val="1F497D"/>
      </a:dk2>
      <a:lt2>
        <a:srgbClr val="EEA129"/>
      </a:lt2>
      <a:accent1>
        <a:srgbClr val="5DB2FF"/>
      </a:accent1>
      <a:accent2>
        <a:srgbClr val="EEA12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EA129"/>
      </a:hlink>
      <a:folHlink>
        <a:srgbClr val="800080"/>
      </a:folHlink>
    </a:clrScheme>
    <a:fontScheme name="Custom 1">
      <a:majorFont>
        <a:latin typeface="Lato Black"/>
        <a:ea typeface=""/>
        <a:cs typeface=""/>
      </a:majorFont>
      <a:minorFont>
        <a:latin typeface="Lato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</TotalTime>
  <Words>297</Words>
  <Application>Microsoft Office PowerPoint</Application>
  <PresentationFormat>On-screen Show (4:3)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Lato</vt:lpstr>
      <vt:lpstr>Lato Black</vt:lpstr>
      <vt:lpstr>Source Sans Pro</vt:lpstr>
      <vt:lpstr>Source Sans Pro Semibold</vt:lpstr>
      <vt:lpstr>Mirazon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Weisman</dc:creator>
  <cp:lastModifiedBy>Daryl Hunter</cp:lastModifiedBy>
  <cp:revision>52</cp:revision>
  <dcterms:created xsi:type="dcterms:W3CDTF">2015-07-10T15:55:35Z</dcterms:created>
  <dcterms:modified xsi:type="dcterms:W3CDTF">2017-04-21T19:16:40Z</dcterms:modified>
</cp:coreProperties>
</file>