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F"/>
    <a:srgbClr val="EEA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1296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7.png"/><Relationship Id="rId3" Type="http://schemas.openxmlformats.org/officeDocument/2006/relationships/image" Target="../media/image2.emf"/><Relationship Id="rId7" Type="http://schemas.openxmlformats.org/officeDocument/2006/relationships/image" Target="../media/image14.png"/><Relationship Id="rId12" Type="http://schemas.openxmlformats.org/officeDocument/2006/relationships/image" Target="../media/image9.png"/><Relationship Id="rId2" Type="http://schemas.openxmlformats.org/officeDocument/2006/relationships/image" Target="../media/image1.emf"/><Relationship Id="rId16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10" Type="http://schemas.openxmlformats.org/officeDocument/2006/relationships/image" Target="../media/image11.png"/><Relationship Id="rId4" Type="http://schemas.openxmlformats.org/officeDocument/2006/relationships/image" Target="../media/image3.emf"/><Relationship Id="rId9" Type="http://schemas.openxmlformats.org/officeDocument/2006/relationships/image" Target="../media/image4.png"/><Relationship Id="rId1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7798" y="139725"/>
            <a:ext cx="3170434" cy="644259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913921"/>
            <a:ext cx="9144000" cy="4579200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197773" y="1406696"/>
            <a:ext cx="8672512" cy="9940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400" b="1" i="0" baseline="0">
                <a:solidFill>
                  <a:schemeClr val="bg1"/>
                </a:solidFill>
                <a:latin typeface="Source Sans Pro"/>
              </a:defRPr>
            </a:lvl1pPr>
          </a:lstStyle>
          <a:p>
            <a:pPr lvl="0"/>
            <a:r>
              <a:rPr lang="en-US" dirty="0" err="1" smtClean="0"/>
              <a:t>Powerpoint</a:t>
            </a:r>
            <a:r>
              <a:rPr lang="en-US" dirty="0" smtClean="0"/>
              <a:t> Title Here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197773" y="2968283"/>
            <a:ext cx="8672512" cy="69868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 baseline="0">
                <a:solidFill>
                  <a:srgbClr val="EEA12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 smtClean="0"/>
              <a:t>Subheading Information Here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2" hasCustomPrompt="1"/>
          </p:nvPr>
        </p:nvSpPr>
        <p:spPr>
          <a:xfrm>
            <a:off x="197798" y="4173549"/>
            <a:ext cx="5797550" cy="4333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0" i="0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 smtClean="0"/>
              <a:t>Date and Time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6379306"/>
            <a:ext cx="9144000" cy="4786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98" y="5617321"/>
            <a:ext cx="637442" cy="6374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167" y="5601154"/>
            <a:ext cx="670118" cy="6701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52" y="5623058"/>
            <a:ext cx="653780" cy="6537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06" y="5595589"/>
            <a:ext cx="653780" cy="6537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767" y="5553394"/>
            <a:ext cx="765297" cy="7652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154" y="5539198"/>
            <a:ext cx="786091" cy="78609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14" y="5528133"/>
            <a:ext cx="816161" cy="81616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20" y="5632910"/>
            <a:ext cx="638362" cy="63836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315" y="5561463"/>
            <a:ext cx="748237" cy="74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7773" y="131767"/>
            <a:ext cx="1933620" cy="3929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49238"/>
            <a:ext cx="9144000" cy="4804191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197798" y="765750"/>
            <a:ext cx="8672512" cy="62698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i="0" baseline="0">
                <a:solidFill>
                  <a:srgbClr val="EEA129"/>
                </a:solidFill>
                <a:latin typeface="Source Sans Pro"/>
                <a:cs typeface="Source Sans Pro"/>
              </a:defRPr>
            </a:lvl1pPr>
          </a:lstStyle>
          <a:p>
            <a:pPr lvl="0"/>
            <a:r>
              <a:rPr lang="en-US" dirty="0" smtClean="0"/>
              <a:t>Slide Title Here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197773" y="1471488"/>
            <a:ext cx="6450916" cy="225441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Slide content goes in this box. Blah blah blah blah blah blah blah blah blah blah blah.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Blah blah blah blah blah blah blah blah blah blah blah. End of blahs.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lvl="0"/>
            <a:endParaRPr lang="en-US" dirty="0" smtClean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6379306"/>
            <a:ext cx="9144000" cy="47869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98" y="5617321"/>
            <a:ext cx="637442" cy="63744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167" y="5601154"/>
            <a:ext cx="670118" cy="67011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52" y="5623058"/>
            <a:ext cx="653780" cy="65378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06" y="5595589"/>
            <a:ext cx="653780" cy="65378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767" y="5553394"/>
            <a:ext cx="765297" cy="76529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154" y="5539198"/>
            <a:ext cx="786091" cy="78609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14" y="5528133"/>
            <a:ext cx="816161" cy="81616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20" y="5632910"/>
            <a:ext cx="638362" cy="63836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315" y="5561463"/>
            <a:ext cx="748237" cy="74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8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255933"/>
            <a:ext cx="9144000" cy="4616660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197798" y="52290"/>
            <a:ext cx="8672512" cy="617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i="0" baseline="0">
                <a:solidFill>
                  <a:srgbClr val="00529F"/>
                </a:solidFill>
                <a:latin typeface="Source Sans Pro"/>
                <a:cs typeface="Source Sans Pro"/>
              </a:defRPr>
            </a:lvl1pPr>
          </a:lstStyle>
          <a:p>
            <a:pPr lvl="0"/>
            <a:r>
              <a:rPr lang="en-US" dirty="0" smtClean="0"/>
              <a:t>Slide Title Here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379306"/>
            <a:ext cx="9144000" cy="478694"/>
          </a:xfrm>
          <a:prstGeom prst="rect">
            <a:avLst/>
          </a:prstGeom>
        </p:spPr>
      </p:pic>
      <p:sp>
        <p:nvSpPr>
          <p:cNvPr id="21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97798" y="672493"/>
            <a:ext cx="8672512" cy="4891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i="0" baseline="0">
                <a:solidFill>
                  <a:srgbClr val="EEA129"/>
                </a:solidFill>
                <a:latin typeface="Source Sans Pro Semibold"/>
                <a:cs typeface="Source Sans Pro"/>
              </a:defRPr>
            </a:lvl1pPr>
          </a:lstStyle>
          <a:p>
            <a:pPr lvl="0"/>
            <a:r>
              <a:rPr lang="en-US" dirty="0" smtClean="0"/>
              <a:t>Subtitle for the slide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200" y="6473575"/>
            <a:ext cx="1110637" cy="24589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01625" y="1576388"/>
            <a:ext cx="6919913" cy="3824287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 smtClean="0"/>
              <a:t>Bullet points</a:t>
            </a:r>
          </a:p>
          <a:p>
            <a:pPr lvl="1"/>
            <a:r>
              <a:rPr lang="en-US" dirty="0" smtClean="0"/>
              <a:t>Sub</a:t>
            </a:r>
          </a:p>
          <a:p>
            <a:pPr lvl="0"/>
            <a:r>
              <a:rPr lang="en-US" dirty="0" smtClean="0"/>
              <a:t>Bullet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57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7798" y="131239"/>
            <a:ext cx="3170434" cy="6442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31985"/>
            <a:ext cx="9144000" cy="2901461"/>
          </a:xfrm>
          <a:prstGeom prst="rect">
            <a:avLst/>
          </a:prstGeom>
        </p:spPr>
      </p:pic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197798" y="1601094"/>
            <a:ext cx="5475826" cy="73117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 baseline="0">
                <a:solidFill>
                  <a:srgbClr val="EEA129"/>
                </a:solidFill>
                <a:latin typeface="Source Sans Pro Semibold"/>
              </a:defRPr>
            </a:lvl1pPr>
          </a:lstStyle>
          <a:p>
            <a:pPr lvl="0"/>
            <a:r>
              <a:rPr lang="en-US" dirty="0" smtClean="0"/>
              <a:t>Thank You/ Questions?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2" hasCustomPrompt="1"/>
          </p:nvPr>
        </p:nvSpPr>
        <p:spPr>
          <a:xfrm>
            <a:off x="197774" y="2416282"/>
            <a:ext cx="8672487" cy="4333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0" i="0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 smtClean="0"/>
              <a:t>Summary statement here?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6379306"/>
            <a:ext cx="9144000" cy="478694"/>
          </a:xfrm>
          <a:prstGeom prst="rect">
            <a:avLst/>
          </a:prstGeom>
        </p:spPr>
      </p:pic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5294858" y="7757667"/>
            <a:ext cx="2487379" cy="5826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0" i="0">
                <a:solidFill>
                  <a:srgbClr val="EEA129"/>
                </a:solidFill>
                <a:latin typeface="Source Sans Pro"/>
              </a:defRPr>
            </a:lvl1pPr>
          </a:lstStyle>
          <a:p>
            <a:pPr lvl="0"/>
            <a:r>
              <a:rPr lang="en-US" dirty="0" smtClean="0"/>
              <a:t>877.552.0404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63" y="4056192"/>
            <a:ext cx="989135" cy="989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453" y="5157591"/>
            <a:ext cx="833217" cy="833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454" y="4134150"/>
            <a:ext cx="833217" cy="833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88" y="5162724"/>
            <a:ext cx="828084" cy="8280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27" y="4134150"/>
            <a:ext cx="837481" cy="8374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27" y="5151532"/>
            <a:ext cx="839276" cy="8392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00" y="4134150"/>
            <a:ext cx="902977" cy="9029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198" y="5162724"/>
            <a:ext cx="886684" cy="8866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837" y="224864"/>
            <a:ext cx="507214" cy="5072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237" y="217572"/>
            <a:ext cx="520436" cy="5217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567" y="216053"/>
            <a:ext cx="528506" cy="5285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979" y="200136"/>
            <a:ext cx="544423" cy="544423"/>
          </a:xfrm>
          <a:prstGeom prst="rect">
            <a:avLst/>
          </a:prstGeom>
        </p:spPr>
      </p:pic>
      <p:sp>
        <p:nvSpPr>
          <p:cNvPr id="31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5803934" y="4134150"/>
            <a:ext cx="3031950" cy="191372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0" i="0" baseline="0">
                <a:solidFill>
                  <a:srgbClr val="00529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 smtClean="0"/>
              <a:t>Contact info can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65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52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et.microsoft.com/en-us/library/dn765472.aspx" TargetMode="External"/><Relationship Id="rId2" Type="http://schemas.openxmlformats.org/officeDocument/2006/relationships/hyperlink" Target="http://www.mirazon.com/category/windows-server-2016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channel/UCrhJmfAGQ5K81XQ8_od1iTg/featured" TargetMode="External"/><Relationship Id="rId4" Type="http://schemas.openxmlformats.org/officeDocument/2006/relationships/hyperlink" Target="https://azure.microsoft.com/en-us/blog/containers-docker-windows-and-trend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mailto:Brent.earls@Mirazon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Windows Server 2016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97798" y="2269600"/>
            <a:ext cx="8672512" cy="698683"/>
          </a:xfrm>
        </p:spPr>
        <p:txBody>
          <a:bodyPr/>
          <a:lstStyle/>
          <a:p>
            <a:r>
              <a:rPr lang="en-US" dirty="0" smtClean="0"/>
              <a:t>New Features &amp; Enhancements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55855" y="3046994"/>
            <a:ext cx="5797550" cy="433387"/>
          </a:xfrm>
        </p:spPr>
        <p:txBody>
          <a:bodyPr/>
          <a:lstStyle/>
          <a:p>
            <a:r>
              <a:rPr lang="en-US" dirty="0" smtClean="0"/>
              <a:t>October 6, 2016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73739" y="6434555"/>
            <a:ext cx="1596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mirazon.com</a:t>
            </a:r>
            <a:endParaRPr lang="en-US" sz="1600" i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43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Hyper-V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9610" y="1470280"/>
            <a:ext cx="8468888" cy="3824287"/>
          </a:xfrm>
        </p:spPr>
        <p:txBody>
          <a:bodyPr numCol="1"/>
          <a:lstStyle/>
          <a:p>
            <a:r>
              <a:rPr lang="en-US" sz="2800" dirty="0" smtClean="0"/>
              <a:t>Hot </a:t>
            </a:r>
            <a:r>
              <a:rPr lang="en-US" sz="2800" dirty="0"/>
              <a:t>add and </a:t>
            </a:r>
            <a:r>
              <a:rPr lang="en-US" sz="2800" u="sng" dirty="0"/>
              <a:t>remove</a:t>
            </a:r>
            <a:r>
              <a:rPr lang="en-US" sz="2800" dirty="0"/>
              <a:t> for network adapters and </a:t>
            </a:r>
            <a:r>
              <a:rPr lang="en-US" sz="2800" u="sng" dirty="0"/>
              <a:t>memory</a:t>
            </a:r>
          </a:p>
          <a:p>
            <a:r>
              <a:rPr lang="en-US" sz="2800" dirty="0" smtClean="0"/>
              <a:t>Integration </a:t>
            </a:r>
            <a:r>
              <a:rPr lang="en-US" sz="2800" dirty="0"/>
              <a:t>services delivered through Windows </a:t>
            </a:r>
            <a:r>
              <a:rPr lang="en-US" sz="2800" dirty="0" smtClean="0"/>
              <a:t>Update / WSUS</a:t>
            </a:r>
            <a:endParaRPr lang="en-US" sz="2800" dirty="0"/>
          </a:p>
          <a:p>
            <a:r>
              <a:rPr lang="en-US" sz="2800" dirty="0" smtClean="0"/>
              <a:t>Production checkpoints - VSS</a:t>
            </a:r>
            <a:endParaRPr lang="en-US" sz="2800" dirty="0"/>
          </a:p>
          <a:p>
            <a:r>
              <a:rPr lang="en-US" sz="2800" dirty="0" smtClean="0"/>
              <a:t>Storage </a:t>
            </a:r>
            <a:r>
              <a:rPr lang="en-US" sz="2800" dirty="0"/>
              <a:t>quality of service (</a:t>
            </a:r>
            <a:r>
              <a:rPr lang="en-US" sz="2800" dirty="0" err="1" smtClean="0"/>
              <a:t>QoS</a:t>
            </a:r>
            <a:r>
              <a:rPr lang="en-US" sz="2800" dirty="0" smtClean="0"/>
              <a:t>) – Scale-Out File Server mins and maxes assigned at the virtual disk level</a:t>
            </a:r>
          </a:p>
          <a:p>
            <a:r>
              <a:rPr lang="en-US" sz="2800" dirty="0" smtClean="0"/>
              <a:t>PowerShell Direct</a:t>
            </a:r>
          </a:p>
        </p:txBody>
      </p:sp>
    </p:spTree>
    <p:extLst>
      <p:ext uri="{BB962C8B-B14F-4D97-AF65-F5344CB8AC3E}">
        <p14:creationId xmlns:p14="http://schemas.microsoft.com/office/powerpoint/2010/main" val="267540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Hyper-V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9610" y="1470280"/>
            <a:ext cx="8468888" cy="3824287"/>
          </a:xfrm>
        </p:spPr>
        <p:txBody>
          <a:bodyPr numCol="1"/>
          <a:lstStyle/>
          <a:p>
            <a:r>
              <a:rPr lang="en-US" sz="2400" dirty="0" smtClean="0"/>
              <a:t>Linux </a:t>
            </a:r>
            <a:r>
              <a:rPr lang="en-US" sz="2400" dirty="0"/>
              <a:t>Secure </a:t>
            </a:r>
            <a:r>
              <a:rPr lang="en-US" sz="2400" dirty="0" smtClean="0"/>
              <a:t>Boot – Like Windows secure boot, requires modern OS</a:t>
            </a:r>
            <a:endParaRPr lang="en-US" sz="2400" dirty="0"/>
          </a:p>
          <a:p>
            <a:r>
              <a:rPr lang="en-US" sz="2400" dirty="0"/>
              <a:t>Nested </a:t>
            </a:r>
            <a:r>
              <a:rPr lang="en-US" sz="2400" dirty="0" smtClean="0"/>
              <a:t>virtualization – Run a hypervisor inside of a hypervisor</a:t>
            </a:r>
            <a:endParaRPr lang="en-US" sz="2400" dirty="0"/>
          </a:p>
          <a:p>
            <a:r>
              <a:rPr lang="en-US" sz="2400" dirty="0"/>
              <a:t>Networking </a:t>
            </a:r>
            <a:r>
              <a:rPr lang="en-US" sz="2400" dirty="0" smtClean="0"/>
              <a:t>features – Further optimizations, RDMA with virtual switches and switch embedded teaming, VMMQ (improves throughput over VMQ), </a:t>
            </a:r>
            <a:r>
              <a:rPr lang="en-US" sz="2400" dirty="0" err="1" smtClean="0"/>
              <a:t>QoS</a:t>
            </a:r>
            <a:r>
              <a:rPr lang="en-US" sz="2400" dirty="0" smtClean="0"/>
              <a:t> with software–defined networks</a:t>
            </a:r>
            <a:endParaRPr lang="en-US" sz="2400" dirty="0"/>
          </a:p>
          <a:p>
            <a:r>
              <a:rPr lang="en-US" sz="2400" dirty="0" smtClean="0"/>
              <a:t>Storage </a:t>
            </a:r>
            <a:r>
              <a:rPr lang="en-US" sz="2400" dirty="0"/>
              <a:t>quality of service (</a:t>
            </a:r>
            <a:r>
              <a:rPr lang="en-US" sz="2400" dirty="0" err="1"/>
              <a:t>QoS</a:t>
            </a:r>
            <a:r>
              <a:rPr lang="en-US" sz="2400" dirty="0" smtClean="0"/>
              <a:t>) – Requires Scale-Out file server.  Allows for minimums an maximums per virtual disk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63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Hyper-V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9610" y="1600909"/>
            <a:ext cx="8468888" cy="3824287"/>
          </a:xfrm>
        </p:spPr>
        <p:txBody>
          <a:bodyPr numCol="1"/>
          <a:lstStyle/>
          <a:p>
            <a:r>
              <a:rPr lang="en-US" sz="2400" dirty="0" smtClean="0"/>
              <a:t>Shielded </a:t>
            </a:r>
            <a:r>
              <a:rPr lang="en-US" sz="2400" dirty="0"/>
              <a:t>virtual </a:t>
            </a:r>
            <a:r>
              <a:rPr lang="en-US" sz="2400" dirty="0" smtClean="0"/>
              <a:t>machines</a:t>
            </a:r>
          </a:p>
          <a:p>
            <a:pPr lvl="1"/>
            <a:r>
              <a:rPr lang="en-US" sz="2000" dirty="0" smtClean="0"/>
              <a:t>make it harder for malicious admins or malware to test/inspect/modify virtual machines</a:t>
            </a:r>
          </a:p>
          <a:p>
            <a:pPr lvl="1"/>
            <a:r>
              <a:rPr lang="en-US" sz="2000" dirty="0" smtClean="0"/>
              <a:t>Data and state is encrypted </a:t>
            </a:r>
          </a:p>
          <a:p>
            <a:pPr lvl="1"/>
            <a:r>
              <a:rPr lang="en-US" sz="2000" dirty="0" smtClean="0"/>
              <a:t>Admins can’t see video output or disks </a:t>
            </a:r>
          </a:p>
          <a:p>
            <a:pPr lvl="1"/>
            <a:r>
              <a:rPr lang="en-US" sz="2000" dirty="0" smtClean="0"/>
              <a:t>Only run on healthy hosts</a:t>
            </a:r>
            <a:endParaRPr lang="en-US" sz="2000" dirty="0"/>
          </a:p>
          <a:p>
            <a:r>
              <a:rPr lang="en-US" sz="2400" dirty="0"/>
              <a:t>Virtual machine configuration file </a:t>
            </a:r>
            <a:r>
              <a:rPr lang="en-US" sz="2400" dirty="0" smtClean="0"/>
              <a:t>format – Easier to read and more resilient to corruption</a:t>
            </a:r>
            <a:endParaRPr lang="en-US" sz="2400" dirty="0"/>
          </a:p>
          <a:p>
            <a:r>
              <a:rPr lang="en-US" sz="2400" dirty="0"/>
              <a:t>Virtual machine configuration </a:t>
            </a:r>
            <a:r>
              <a:rPr lang="en-US" sz="2400" dirty="0" smtClean="0"/>
              <a:t>version – Doesn’t automatically upgrade so you can move back if necessary</a:t>
            </a:r>
            <a:endParaRPr lang="en-US" sz="24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959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Remote Desktop Services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01624" y="1576388"/>
            <a:ext cx="8568685" cy="3824287"/>
          </a:xfrm>
        </p:spPr>
        <p:txBody>
          <a:bodyPr/>
          <a:lstStyle/>
          <a:p>
            <a:r>
              <a:rPr lang="en-US" sz="2400" dirty="0" smtClean="0"/>
              <a:t>Persistent desktop assignment</a:t>
            </a:r>
          </a:p>
          <a:p>
            <a:r>
              <a:rPr lang="en-US" sz="2400" dirty="0" smtClean="0"/>
              <a:t>Pen remoting support – No longer treated like a mouse, recognized as a pen and supported as such</a:t>
            </a:r>
          </a:p>
          <a:p>
            <a:r>
              <a:rPr lang="en-US" sz="2400" dirty="0" smtClean="0"/>
              <a:t>Windows MultiPoint Services</a:t>
            </a:r>
          </a:p>
          <a:p>
            <a:r>
              <a:rPr lang="en-US" sz="2400" dirty="0" smtClean="0"/>
              <a:t>Better OpenGL and OpenCL support for VDI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4496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File and Storage Services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01626" y="1576388"/>
            <a:ext cx="5511346" cy="3824287"/>
          </a:xfrm>
        </p:spPr>
        <p:txBody>
          <a:bodyPr/>
          <a:lstStyle/>
          <a:p>
            <a:r>
              <a:rPr lang="en-US" dirty="0"/>
              <a:t>Storage Spaces Direct</a:t>
            </a:r>
          </a:p>
          <a:p>
            <a:r>
              <a:rPr lang="en-US" dirty="0"/>
              <a:t>Storage Replica</a:t>
            </a:r>
          </a:p>
          <a:p>
            <a:r>
              <a:rPr lang="en-US" dirty="0" smtClean="0"/>
              <a:t>Deduplication improvements</a:t>
            </a:r>
          </a:p>
          <a:p>
            <a:r>
              <a:rPr lang="en-US" dirty="0" smtClean="0"/>
              <a:t>REFS!</a:t>
            </a:r>
            <a:endParaRPr lang="en-US" dirty="0"/>
          </a:p>
          <a:p>
            <a:r>
              <a:rPr lang="en-US" dirty="0"/>
              <a:t>Storage Quality of </a:t>
            </a:r>
            <a:r>
              <a:rPr lang="en-US" dirty="0" smtClean="0"/>
              <a:t>Service</a:t>
            </a:r>
            <a:r>
              <a:rPr lang="en-US" dirty="0"/>
              <a:t> </a:t>
            </a:r>
            <a:r>
              <a:rPr lang="en-US" dirty="0" smtClean="0"/>
              <a:t>(Scale-Out File Server)</a:t>
            </a:r>
            <a:endParaRPr lang="en-US" dirty="0"/>
          </a:p>
        </p:txBody>
      </p:sp>
      <p:pic>
        <p:nvPicPr>
          <p:cNvPr id="2050" name="Picture 2" descr="https://www.bepulse.com/wp-content/uploads/2014/09/Servers_Bepul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967" y="1929300"/>
            <a:ext cx="3607899" cy="360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94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Windows Networking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01625" y="1485772"/>
            <a:ext cx="8342504" cy="3824287"/>
          </a:xfrm>
        </p:spPr>
        <p:txBody>
          <a:bodyPr numCol="1"/>
          <a:lstStyle/>
          <a:p>
            <a:r>
              <a:rPr lang="en-US" sz="2400" dirty="0" smtClean="0"/>
              <a:t>Flexible encapsulation technologies - </a:t>
            </a:r>
            <a:r>
              <a:rPr lang="en-US" sz="2400" dirty="0" err="1" smtClean="0"/>
              <a:t>VxLAN</a:t>
            </a:r>
            <a:r>
              <a:rPr lang="en-US" sz="2400" dirty="0" smtClean="0"/>
              <a:t>, NVGRE</a:t>
            </a:r>
          </a:p>
          <a:p>
            <a:r>
              <a:rPr lang="en-US" sz="2400" dirty="0" smtClean="0"/>
              <a:t>Converged NIC – Single NIC for Management, RDMA storage, tenant traffic</a:t>
            </a:r>
          </a:p>
          <a:p>
            <a:r>
              <a:rPr lang="en-US" sz="2400" dirty="0" smtClean="0"/>
              <a:t>Switch embedded teaming – SDN based NIC teaming.  </a:t>
            </a:r>
          </a:p>
          <a:p>
            <a:r>
              <a:rPr lang="en-US" sz="2400" dirty="0" smtClean="0"/>
              <a:t>Hyper-V virtual switch no extensible and supports routing, isolation, traffic shaping</a:t>
            </a:r>
          </a:p>
          <a:p>
            <a:r>
              <a:rPr lang="en-US" sz="2400" dirty="0" smtClean="0"/>
              <a:t>New functionality for existing protocols – DHCP, IPAM, DNS, DNS </a:t>
            </a:r>
            <a:r>
              <a:rPr lang="en-US" sz="2400" dirty="0" err="1" smtClean="0"/>
              <a:t>DoS</a:t>
            </a:r>
            <a:r>
              <a:rPr lang="en-US" sz="2400" dirty="0" smtClean="0"/>
              <a:t> protection</a:t>
            </a:r>
          </a:p>
          <a:p>
            <a:endParaRPr lang="en-US" sz="24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9897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97774" y="1479966"/>
            <a:ext cx="9689938" cy="2399558"/>
          </a:xfrm>
        </p:spPr>
        <p:txBody>
          <a:bodyPr/>
          <a:lstStyle/>
          <a:p>
            <a:r>
              <a:rPr lang="en-US" sz="2000" dirty="0">
                <a:hlinkClick r:id="rId2"/>
              </a:rPr>
              <a:t>http://www.mirazon.com/category/windows-server-2016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technet.microsoft.com/en-us/library/dn765472.aspx</a:t>
            </a:r>
            <a:endParaRPr lang="en-US" sz="2000" dirty="0" smtClean="0"/>
          </a:p>
          <a:p>
            <a:r>
              <a:rPr lang="en-US" sz="2000" dirty="0">
                <a:hlinkClick r:id="rId4"/>
              </a:rPr>
              <a:t>https://azure.microsoft.com/en-us/blog/containers-docker-windows-and-trends</a:t>
            </a:r>
            <a:r>
              <a:rPr lang="en-US" sz="2000" dirty="0" smtClean="0">
                <a:hlinkClick r:id="rId4"/>
              </a:rPr>
              <a:t>/</a:t>
            </a:r>
            <a:endParaRPr lang="en-US" sz="2000" dirty="0" smtClean="0"/>
          </a:p>
          <a:p>
            <a:r>
              <a:rPr lang="en-US" sz="2000" dirty="0">
                <a:hlinkClick r:id="rId5"/>
              </a:rPr>
              <a:t>https</a:t>
            </a:r>
            <a:r>
              <a:rPr lang="en-US" sz="2000">
                <a:hlinkClick r:id="rId5"/>
              </a:rPr>
              <a:t>://</a:t>
            </a:r>
            <a:r>
              <a:rPr lang="en-US" sz="2000" smtClean="0">
                <a:hlinkClick r:id="rId5"/>
              </a:rPr>
              <a:t>www.youtube.com/channel/UCrhJmfAGQ5K81XQ8_od1iTg/featured</a:t>
            </a:r>
            <a:endParaRPr lang="en-US" sz="2000" smtClean="0"/>
          </a:p>
          <a:p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97774" y="963349"/>
            <a:ext cx="5475287" cy="731838"/>
          </a:xfrm>
        </p:spPr>
        <p:txBody>
          <a:bodyPr/>
          <a:lstStyle/>
          <a:p>
            <a:r>
              <a:rPr lang="en-US" dirty="0" smtClean="0"/>
              <a:t>Thank You / Questions?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73739" y="6434555"/>
            <a:ext cx="1596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mirazon.com</a:t>
            </a:r>
            <a:endParaRPr lang="en-US" sz="1600" i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82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Brent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1169" y="1564695"/>
            <a:ext cx="5618311" cy="249930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Mirazon </a:t>
            </a:r>
            <a:r>
              <a:rPr lang="en-US" dirty="0" smtClean="0"/>
              <a:t>engineer </a:t>
            </a:r>
            <a:r>
              <a:rPr lang="en-US" dirty="0"/>
              <a:t>since </a:t>
            </a:r>
            <a:r>
              <a:rPr lang="en-US" dirty="0" smtClean="0"/>
              <a:t>2007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Currently storage and virtualization practice lead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MCITP-EA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MCSE 2003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Hyper-V </a:t>
            </a:r>
            <a:r>
              <a:rPr lang="en-US" dirty="0"/>
              <a:t>2008 SME with </a:t>
            </a:r>
            <a:r>
              <a:rPr lang="en-US" dirty="0" smtClean="0"/>
              <a:t>Microsoft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VCAP-DCA, DCD 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21170" y="4270320"/>
            <a:ext cx="4258087" cy="106239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kern="1200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2"/>
              </a:rPr>
              <a:t>Brent.earls@Mirazon.com</a:t>
            </a:r>
            <a:endParaRPr lang="en-US" dirty="0" smtClean="0"/>
          </a:p>
          <a:p>
            <a:r>
              <a:rPr lang="en-US" dirty="0" smtClean="0"/>
              <a:t>Mirazon.com/author/</a:t>
            </a:r>
            <a:r>
              <a:rPr lang="en-US" dirty="0" err="1" smtClean="0"/>
              <a:t>brentearls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43" y="980999"/>
            <a:ext cx="4731657" cy="447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1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Disclaimer!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1169" y="1564695"/>
            <a:ext cx="7834289" cy="249930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Beta software (Technical Preview 5)! Some of it is still Alpha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Microsoft’s documentation is currently seriously lacking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LOT of new features (similar to when 2008 came out)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Features are STILL being added as of Tech Preview 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36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6457" y="1703716"/>
            <a:ext cx="8372914" cy="3064228"/>
          </a:xfrm>
        </p:spPr>
        <p:txBody>
          <a:bodyPr numCol="3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Licensing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Nano servers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Containers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Active Directory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Failover Clustering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Hyper-V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Remote Desktop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File and Storage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Storage Replica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Deduplication Improvements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PowerShell 5.0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Windows networking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273739" y="6434555"/>
            <a:ext cx="1596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mirazon.com</a:t>
            </a:r>
            <a:endParaRPr lang="en-US" sz="1600" i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70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Licensing Change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Per Core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97798" y="1443574"/>
            <a:ext cx="8842375" cy="3824287"/>
          </a:xfrm>
        </p:spPr>
        <p:txBody>
          <a:bodyPr/>
          <a:lstStyle/>
          <a:p>
            <a:r>
              <a:rPr lang="en-US" sz="2800" dirty="0" smtClean="0"/>
              <a:t>Previously per socket, now per core</a:t>
            </a:r>
          </a:p>
          <a:p>
            <a:r>
              <a:rPr lang="en-US" sz="2800" dirty="0" smtClean="0"/>
              <a:t>Won’t change cost if you have 16 or fewer cores on a server</a:t>
            </a:r>
          </a:p>
          <a:p>
            <a:r>
              <a:rPr lang="en-US" sz="2800" dirty="0" smtClean="0"/>
              <a:t>For more than 16, now might have to buy an extra license</a:t>
            </a:r>
          </a:p>
          <a:p>
            <a:r>
              <a:rPr lang="en-US" sz="2800" dirty="0" smtClean="0"/>
              <a:t>Ex: a server with 2 processors, each at 8 cores will be the same cost</a:t>
            </a:r>
          </a:p>
          <a:p>
            <a:r>
              <a:rPr lang="en-US" sz="2800" dirty="0" smtClean="0"/>
              <a:t>Ex: a server with 2 processors, each at 16 cores will now cost double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2254">
            <a:off x="6793811" y="-455"/>
            <a:ext cx="1939739" cy="193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Nano Servers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78544" y="1478852"/>
            <a:ext cx="8511020" cy="3824287"/>
          </a:xfrm>
        </p:spPr>
        <p:txBody>
          <a:bodyPr/>
          <a:lstStyle/>
          <a:p>
            <a:r>
              <a:rPr lang="en-US" sz="2600" dirty="0" smtClean="0"/>
              <a:t>Very small server – configured, up and running server: 450 MB (answer to VMware touting their “32 MB hypervisor”)</a:t>
            </a:r>
            <a:endParaRPr lang="en-US" sz="2600" dirty="0"/>
          </a:p>
          <a:p>
            <a:r>
              <a:rPr lang="en-US" sz="2600" dirty="0" smtClean="0"/>
              <a:t>Can be installed in a VM, or on physical servers (either way you’re just making a VHD and pointing a boot </a:t>
            </a:r>
            <a:r>
              <a:rPr lang="en-US" sz="2600" dirty="0" err="1" smtClean="0"/>
              <a:t>config</a:t>
            </a:r>
            <a:r>
              <a:rPr lang="en-US" sz="2600" dirty="0" smtClean="0"/>
              <a:t> to it)</a:t>
            </a:r>
            <a:endParaRPr lang="en-US" sz="2600" dirty="0"/>
          </a:p>
          <a:p>
            <a:r>
              <a:rPr lang="en-US" sz="2600" dirty="0" smtClean="0"/>
              <a:t>Can run the following roles and features: Hyper-V, Failover Clustering, File Server, DNS (not AD), IIS</a:t>
            </a:r>
          </a:p>
          <a:p>
            <a:r>
              <a:rPr lang="en-US" sz="2600" dirty="0" smtClean="0"/>
              <a:t>Managed exclusively remotely</a:t>
            </a:r>
          </a:p>
        </p:txBody>
      </p:sp>
    </p:spTree>
    <p:extLst>
      <p:ext uri="{BB962C8B-B14F-4D97-AF65-F5344CB8AC3E}">
        <p14:creationId xmlns:p14="http://schemas.microsoft.com/office/powerpoint/2010/main" val="16487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Containers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01625" y="1576388"/>
            <a:ext cx="8463434" cy="3824287"/>
          </a:xfrm>
        </p:spPr>
        <p:txBody>
          <a:bodyPr/>
          <a:lstStyle/>
          <a:p>
            <a:r>
              <a:rPr lang="en-US" dirty="0" smtClean="0"/>
              <a:t>Allow for compartmentalization of applications into their own unique space</a:t>
            </a:r>
          </a:p>
          <a:p>
            <a:r>
              <a:rPr lang="en-US" dirty="0" smtClean="0"/>
              <a:t>Allows multiple applications to run on a single host yet be isolated</a:t>
            </a:r>
          </a:p>
          <a:p>
            <a:r>
              <a:rPr lang="en-US" dirty="0" smtClean="0"/>
              <a:t>Allows applications to be transportable</a:t>
            </a:r>
          </a:p>
          <a:p>
            <a:r>
              <a:rPr lang="en-US" dirty="0" smtClean="0"/>
              <a:t>Allows resources to be limited per application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657" y="3944257"/>
            <a:ext cx="609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3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Active Directory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97798" y="656604"/>
            <a:ext cx="8672512" cy="4891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03031" y="1349604"/>
            <a:ext cx="8628191" cy="4099482"/>
          </a:xfrm>
        </p:spPr>
        <p:txBody>
          <a:bodyPr/>
          <a:lstStyle/>
          <a:p>
            <a:r>
              <a:rPr lang="en-US" sz="2400" dirty="0" smtClean="0"/>
              <a:t>Privileged access management – Allows for extra security in a time based (checkout) method for privileged credentials.  </a:t>
            </a:r>
          </a:p>
          <a:p>
            <a:r>
              <a:rPr lang="en-US" sz="2400" dirty="0" smtClean="0"/>
              <a:t>Azure AD Join – Allow more devices to “join the domain” more easily and get better access to resources.  In the cloud, of course.</a:t>
            </a:r>
          </a:p>
          <a:p>
            <a:r>
              <a:rPr lang="en-US" sz="2400" dirty="0" smtClean="0"/>
              <a:t>Microsoft Passport – It’s back!!! Except… not really.  Allows for user login using biometrics and randomly generated numbers.</a:t>
            </a:r>
          </a:p>
          <a:p>
            <a:r>
              <a:rPr lang="en-US" sz="2400" dirty="0" smtClean="0"/>
              <a:t>FRS is deprecated again, again, again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130" y="4484846"/>
            <a:ext cx="3239180" cy="19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0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Failover Clustering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01625" y="1576388"/>
            <a:ext cx="7528730" cy="3824287"/>
          </a:xfrm>
        </p:spPr>
        <p:txBody>
          <a:bodyPr/>
          <a:lstStyle/>
          <a:p>
            <a:r>
              <a:rPr lang="en-US" sz="2800" dirty="0"/>
              <a:t>Cluster Operating System Rolling Upgrade</a:t>
            </a:r>
          </a:p>
          <a:p>
            <a:r>
              <a:rPr lang="en-US" sz="2800" dirty="0"/>
              <a:t>Workgroup and </a:t>
            </a:r>
            <a:r>
              <a:rPr lang="en-US" sz="2800" dirty="0" smtClean="0"/>
              <a:t>Multi-Domain Clusters</a:t>
            </a:r>
            <a:endParaRPr lang="en-US" sz="2800" dirty="0"/>
          </a:p>
          <a:p>
            <a:r>
              <a:rPr lang="en-US" sz="2800" dirty="0" smtClean="0"/>
              <a:t>Virtual </a:t>
            </a:r>
            <a:r>
              <a:rPr lang="en-US" sz="2800" dirty="0"/>
              <a:t>Machine Resiliency</a:t>
            </a:r>
          </a:p>
          <a:p>
            <a:r>
              <a:rPr lang="en-US" sz="2800" dirty="0"/>
              <a:t>Diagnostic Improvements in Failover Clustering</a:t>
            </a:r>
          </a:p>
          <a:p>
            <a:r>
              <a:rPr lang="en-US" sz="2800" dirty="0"/>
              <a:t>Cloud Witness</a:t>
            </a:r>
          </a:p>
          <a:p>
            <a:r>
              <a:rPr lang="en-US" sz="2800" dirty="0" smtClean="0"/>
              <a:t>Site-Aware </a:t>
            </a:r>
            <a:r>
              <a:rPr lang="en-US" sz="2800" dirty="0"/>
              <a:t>Failover Clusters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478" y="361859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1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razon Powerpoint">
  <a:themeElements>
    <a:clrScheme name="Custom 3">
      <a:dk1>
        <a:srgbClr val="00529F"/>
      </a:dk1>
      <a:lt1>
        <a:sysClr val="window" lastClr="FFFFFF"/>
      </a:lt1>
      <a:dk2>
        <a:srgbClr val="1F497D"/>
      </a:dk2>
      <a:lt2>
        <a:srgbClr val="FDF3E3"/>
      </a:lt2>
      <a:accent1>
        <a:srgbClr val="5DB2FF"/>
      </a:accent1>
      <a:accent2>
        <a:srgbClr val="EEA12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Mirazon Powerpoint</Template>
  <TotalTime>137</TotalTime>
  <Words>707</Words>
  <Application>Microsoft Office PowerPoint</Application>
  <PresentationFormat>On-screen Show (4:3)</PresentationFormat>
  <Paragraphs>103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Lato</vt:lpstr>
      <vt:lpstr>Source Sans Pro</vt:lpstr>
      <vt:lpstr>Source Sans Pro Semibold</vt:lpstr>
      <vt:lpstr>Mirazon Powerpoint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Weisman</dc:creator>
  <cp:lastModifiedBy>Amanda Sapata</cp:lastModifiedBy>
  <cp:revision>19</cp:revision>
  <dcterms:created xsi:type="dcterms:W3CDTF">2015-07-10T15:55:35Z</dcterms:created>
  <dcterms:modified xsi:type="dcterms:W3CDTF">2016-10-27T16:02:28Z</dcterms:modified>
</cp:coreProperties>
</file>