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4" r:id="rId4"/>
    <p:sldId id="266" r:id="rId5"/>
    <p:sldId id="258" r:id="rId6"/>
    <p:sldId id="269" r:id="rId7"/>
    <p:sldId id="268" r:id="rId8"/>
    <p:sldId id="27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E3"/>
    <a:srgbClr val="FFCA05"/>
    <a:srgbClr val="8BC53F"/>
    <a:srgbClr val="EF4E30"/>
    <a:srgbClr val="00A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243" autoAdjust="0"/>
  </p:normalViewPr>
  <p:slideViewPr>
    <p:cSldViewPr snapToGrid="0">
      <p:cViewPr varScale="1">
        <p:scale>
          <a:sx n="70" d="100"/>
          <a:sy n="70" d="100"/>
        </p:scale>
        <p:origin x="61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0A637-71F5-4999-AE04-B815F01E11A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918E8-CF38-4030-BA96-36687AA6C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4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918E8-CF38-4030-BA96-36687AA6C4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7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2FD4-D99F-4757-915C-64C793D3DAB4}" type="datetimeFigureOut">
              <a:rPr lang="en-US" smtClean="0"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www.loumug.org</a:t>
            </a:r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77" y="683580"/>
            <a:ext cx="8572500" cy="2057400"/>
          </a:xfrm>
          <a:prstGeom prst="rect">
            <a:avLst/>
          </a:prstGeom>
        </p:spPr>
      </p:pic>
      <p:sp>
        <p:nvSpPr>
          <p:cNvPr id="40" name="TextBox 39"/>
          <p:cNvSpPr txBox="1"/>
          <p:nvPr userDrawn="1"/>
        </p:nvSpPr>
        <p:spPr>
          <a:xfrm>
            <a:off x="2472981" y="2971090"/>
            <a:ext cx="6775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1"/>
                </a:solidFill>
              </a:rPr>
              <a:t>August 26, 2016</a:t>
            </a:r>
            <a:endParaRPr lang="en-U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60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2FD4-D99F-4757-915C-64C793D3DAB4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DD35-ED49-40E4-97F7-C2B1CE205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43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2FD4-D99F-4757-915C-64C793D3DAB4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DD35-ED49-40E4-97F7-C2B1CE205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5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2FD4-D99F-4757-915C-64C793D3DAB4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DD35-ED49-40E4-97F7-C2B1CE205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99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2FD4-D99F-4757-915C-64C793D3DAB4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DD35-ED49-40E4-97F7-C2B1CE205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05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2FD4-D99F-4757-915C-64C793D3DAB4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DD35-ED49-40E4-97F7-C2B1CE205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2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2FD4-D99F-4757-915C-64C793D3DAB4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DD35-ED49-40E4-97F7-C2B1CE205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09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2FD4-D99F-4757-915C-64C793D3DAB4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DD35-ED49-40E4-97F7-C2B1CE205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9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2FD4-D99F-4757-915C-64C793D3DAB4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DD35-ED49-40E4-97F7-C2B1CE205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81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2FD4-D99F-4757-915C-64C793D3DAB4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DD35-ED49-40E4-97F7-C2B1CE205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3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2FD4-D99F-4757-915C-64C793D3DAB4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DD35-ED49-40E4-97F7-C2B1CE205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0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2FD4-D99F-4757-915C-64C793D3DAB4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DD35-ED49-40E4-97F7-C2B1CE205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1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razon.com/rules-to-restore-sanity-to-your-it-monitoring-tool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7044" y="3485549"/>
            <a:ext cx="6775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Not to Make You Paranoid,</a:t>
            </a:r>
            <a:r>
              <a:rPr lang="en-US" sz="2800" b="1" baseline="0" dirty="0" smtClean="0">
                <a:solidFill>
                  <a:schemeClr val="bg1"/>
                </a:solidFill>
              </a:rPr>
              <a:t> But …</a:t>
            </a:r>
          </a:p>
          <a:p>
            <a:pPr algn="ctr"/>
            <a:r>
              <a:rPr lang="en-US" sz="2800" b="1" baseline="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800" b="1" i="1" baseline="0" dirty="0" smtClean="0">
                <a:solidFill>
                  <a:srgbClr val="FFCA05"/>
                </a:solidFill>
              </a:rPr>
              <a:t>An Update on Cybersecurity Threats and Prevention</a:t>
            </a:r>
            <a:endParaRPr lang="en-US" sz="2800" b="1" i="1" dirty="0">
              <a:solidFill>
                <a:srgbClr val="FFCA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9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35">
        <p:fade/>
      </p:transition>
    </mc:Choice>
    <mc:Fallback xmlns="">
      <p:transition spd="med" advTm="48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6990" y="0"/>
            <a:ext cx="10897644" cy="1590805"/>
          </a:xfrm>
          <a:prstGeom prst="rect">
            <a:avLst/>
          </a:prstGeom>
          <a:solidFill>
            <a:srgbClr val="FFC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4455" y="133462"/>
            <a:ext cx="6176375" cy="1325563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Nice to Meet You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7444" y="1846729"/>
            <a:ext cx="6336744" cy="4697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6278" y="5253656"/>
            <a:ext cx="4414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Jay King</a:t>
            </a:r>
          </a:p>
          <a:p>
            <a:pPr algn="ctr"/>
            <a:r>
              <a:rPr lang="en-US" b="1" dirty="0" err="1" smtClean="0"/>
              <a:t>Mirazon</a:t>
            </a:r>
            <a:r>
              <a:rPr lang="en-US" b="1" dirty="0" smtClean="0"/>
              <a:t> Network Engineering Manager</a:t>
            </a:r>
          </a:p>
          <a:p>
            <a:pPr algn="ctr"/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279" y="1785076"/>
            <a:ext cx="3448050" cy="3371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56603" y="5253656"/>
            <a:ext cx="441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Justin Cottrell</a:t>
            </a:r>
          </a:p>
          <a:p>
            <a:pPr algn="ctr"/>
            <a:r>
              <a:rPr lang="en-US" b="1" dirty="0" err="1" smtClean="0"/>
              <a:t>Mirazon</a:t>
            </a:r>
            <a:r>
              <a:rPr lang="en-US" b="1" dirty="0" smtClean="0"/>
              <a:t> Systems </a:t>
            </a:r>
            <a:r>
              <a:rPr lang="en-US" b="1" dirty="0" smtClean="0"/>
              <a:t>Engineer</a:t>
            </a:r>
            <a:endParaRPr lang="en-US" b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154" y="1785076"/>
            <a:ext cx="3714951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1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2453">
        <p14:reveal/>
      </p:transition>
    </mc:Choice>
    <mc:Fallback xmlns="">
      <p:transition spd="slow" advTm="124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4356" y="0"/>
            <a:ext cx="10897644" cy="159080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630" y="132620"/>
            <a:ext cx="6368441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Agenda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4356" y="1965177"/>
            <a:ext cx="713231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Threat landscape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Malware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Ransomware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Intrusion methods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Approaches to preventing these threats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The end users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UTM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“Defense in depth”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Monitoring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Q&amp;A</a:t>
            </a:r>
          </a:p>
          <a:p>
            <a:pPr algn="ctr"/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713" y="2344623"/>
            <a:ext cx="3621505" cy="362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3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329">
        <p:split orient="vert"/>
      </p:transition>
    </mc:Choice>
    <mc:Fallback xmlns="">
      <p:transition spd="slow" advTm="932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897644" cy="1590805"/>
          </a:xfrm>
          <a:prstGeom prst="rect">
            <a:avLst/>
          </a:prstGeom>
          <a:solidFill>
            <a:srgbClr val="EF4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132620"/>
            <a:ext cx="10515600" cy="1325563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Threat Landscape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446154" y="2274329"/>
            <a:ext cx="6802120" cy="3556976"/>
          </a:xfrm>
        </p:spPr>
        <p:txBody>
          <a:bodyPr>
            <a:normAutofit/>
          </a:bodyPr>
          <a:lstStyle/>
          <a:p>
            <a:r>
              <a:rPr lang="en-US" dirty="0" smtClean="0"/>
              <a:t>Phishing/spear phishing</a:t>
            </a:r>
            <a:endParaRPr lang="en-US" dirty="0"/>
          </a:p>
          <a:p>
            <a:r>
              <a:rPr lang="en-US" dirty="0" smtClean="0"/>
              <a:t>Malicious ads</a:t>
            </a:r>
            <a:r>
              <a:rPr lang="en-US" dirty="0"/>
              <a:t> </a:t>
            </a:r>
            <a:r>
              <a:rPr lang="en-US" dirty="0" smtClean="0"/>
              <a:t>in legitimate places</a:t>
            </a:r>
          </a:p>
          <a:p>
            <a:r>
              <a:rPr lang="en-US" dirty="0" smtClean="0"/>
              <a:t>Intrusion methods</a:t>
            </a:r>
          </a:p>
          <a:p>
            <a:r>
              <a:rPr lang="en-US" dirty="0" smtClean="0"/>
              <a:t>Ransomware</a:t>
            </a:r>
          </a:p>
        </p:txBody>
      </p:sp>
      <p:sp>
        <p:nvSpPr>
          <p:cNvPr id="3" name="AutoShape 2" descr="http://www.peak10.com/wp-content/themes/peak10_v.3/img/Peak10_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https://0.s3.envato.com/files/139926120/Hacker%20Stealing%20Money%20preview%20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492" y="3745832"/>
            <a:ext cx="5619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561728"/>
      </p:ext>
    </p:extLst>
  </p:cSld>
  <p:clrMapOvr>
    <a:masterClrMapping/>
  </p:clrMapOvr>
  <p:transition spd="slow" advTm="12253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uidln.clipdealer.com/002/476/210/previews/11--2476210-Party%20Crowd%20Silhouet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952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4356" y="0"/>
            <a:ext cx="10897644" cy="1878905"/>
          </a:xfrm>
          <a:prstGeom prst="rect">
            <a:avLst/>
          </a:prstGeom>
          <a:solidFill>
            <a:srgbClr val="8BC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671" y="383255"/>
            <a:ext cx="10918079" cy="110164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Security Approaches: Educating End </a:t>
            </a:r>
            <a:r>
              <a:rPr lang="en-US" sz="3600" dirty="0">
                <a:solidFill>
                  <a:schemeClr val="bg1"/>
                </a:solidFill>
              </a:rPr>
              <a:t>U</a:t>
            </a:r>
            <a:r>
              <a:rPr lang="en-US" sz="3600" dirty="0" smtClean="0">
                <a:solidFill>
                  <a:schemeClr val="bg1"/>
                </a:solidFill>
              </a:rPr>
              <a:t>sers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94356" y="2050235"/>
            <a:ext cx="10793370" cy="3044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000" dirty="0" smtClean="0"/>
              <a:t>Often </a:t>
            </a:r>
            <a:r>
              <a:rPr lang="en-US" sz="2000" dirty="0" smtClean="0"/>
              <a:t>overlooked yet important</a:t>
            </a:r>
          </a:p>
          <a:p>
            <a:pPr fontAlgn="base"/>
            <a:r>
              <a:rPr lang="en-US" sz="2000" dirty="0" smtClean="0"/>
              <a:t>Update them frequently on what to look for</a:t>
            </a:r>
          </a:p>
          <a:p>
            <a:pPr fontAlgn="base"/>
            <a:r>
              <a:rPr lang="en-US" sz="2000" dirty="0" smtClean="0"/>
              <a:t>Encourage them to approach IT with anything suspicious without fear of retribution</a:t>
            </a:r>
          </a:p>
          <a:p>
            <a:pPr lvl="1" fontAlgn="base"/>
            <a:r>
              <a:rPr lang="en-US" sz="2000" dirty="0" smtClean="0"/>
              <a:t>Remediation planning</a:t>
            </a:r>
          </a:p>
          <a:p>
            <a:pPr fontAlgn="base"/>
            <a:r>
              <a:rPr lang="en-US" sz="2000" dirty="0" smtClean="0"/>
              <a:t>Access controls</a:t>
            </a:r>
          </a:p>
          <a:p>
            <a:pPr fontAlgn="base"/>
            <a:r>
              <a:rPr lang="en-US" sz="2000" dirty="0" smtClean="0"/>
              <a:t>Arm them with antivirus, endpoint protection, content filtering, spam filtering</a:t>
            </a:r>
          </a:p>
          <a:p>
            <a:pPr fontAlgn="base"/>
            <a:r>
              <a:rPr lang="en-US" sz="2000" dirty="0" smtClean="0"/>
              <a:t>Policies: AUP, DAR, site/physical</a:t>
            </a:r>
          </a:p>
          <a:p>
            <a:pPr lvl="1" fontAlgn="base"/>
            <a:r>
              <a:rPr lang="en-US" sz="1600" dirty="0" smtClean="0"/>
              <a:t>Dedicated resource for security, policy, planning, remediation</a:t>
            </a:r>
            <a:endParaRPr lang="en-US" sz="1600" dirty="0" smtClean="0"/>
          </a:p>
          <a:p>
            <a:pPr fontAlgn="base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262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2672">
        <p14:reveal/>
      </p:transition>
    </mc:Choice>
    <mc:Fallback xmlns="">
      <p:transition spd="slow" advTm="126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777"/>
            <a:ext cx="10897644" cy="1590805"/>
          </a:xfrm>
          <a:prstGeom prst="rect">
            <a:avLst/>
          </a:prstGeom>
          <a:solidFill>
            <a:srgbClr val="FFC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575" y="128843"/>
            <a:ext cx="7522882" cy="1325563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Unified Threat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43487" y="1976406"/>
            <a:ext cx="7293609" cy="4697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Endpoint </a:t>
            </a:r>
            <a:r>
              <a:rPr lang="en-US" dirty="0" smtClean="0"/>
              <a:t>protection</a:t>
            </a:r>
            <a:endParaRPr lang="en-US" dirty="0" smtClean="0"/>
          </a:p>
          <a:p>
            <a:pPr lvl="1"/>
            <a:r>
              <a:rPr lang="en-US" dirty="0" smtClean="0"/>
              <a:t>Content </a:t>
            </a:r>
            <a:r>
              <a:rPr lang="en-US" dirty="0" smtClean="0"/>
              <a:t>filtering</a:t>
            </a:r>
          </a:p>
          <a:p>
            <a:pPr lvl="1"/>
            <a:r>
              <a:rPr lang="en-US" dirty="0" smtClean="0"/>
              <a:t>Deep packet inspection</a:t>
            </a:r>
            <a:endParaRPr lang="en-US" dirty="0" smtClean="0"/>
          </a:p>
          <a:p>
            <a:pPr lvl="1"/>
            <a:r>
              <a:rPr lang="en-US" dirty="0" smtClean="0"/>
              <a:t>Application control/cloud access security inspection</a:t>
            </a:r>
          </a:p>
          <a:p>
            <a:pPr lvl="1"/>
            <a:r>
              <a:rPr lang="en-US" dirty="0" smtClean="0"/>
              <a:t>Intrusion Prevention</a:t>
            </a:r>
            <a:endParaRPr lang="en-US" dirty="0" smtClean="0"/>
          </a:p>
          <a:p>
            <a:pPr lvl="1"/>
            <a:r>
              <a:rPr lang="en-US" dirty="0" smtClean="0"/>
              <a:t>Spam filtering</a:t>
            </a:r>
          </a:p>
          <a:p>
            <a:pPr lvl="1"/>
            <a:r>
              <a:rPr lang="en-US" dirty="0" smtClean="0"/>
              <a:t>DNS filtering</a:t>
            </a:r>
          </a:p>
          <a:p>
            <a:pPr lvl="1"/>
            <a:r>
              <a:rPr lang="en-US" dirty="0"/>
              <a:t>SSO</a:t>
            </a:r>
          </a:p>
          <a:p>
            <a:pPr lvl="1"/>
            <a:r>
              <a:rPr lang="en-US" dirty="0" smtClean="0"/>
              <a:t>DLP</a:t>
            </a: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8" name="AutoShape 8" descr="http://www.clker.com/cliparts/k/j/2/H/C/m/yellow-shield.svg"/>
          <p:cNvSpPr>
            <a:spLocks noChangeAspect="1" noChangeArrowheads="1"/>
          </p:cNvSpPr>
          <p:nvPr/>
        </p:nvSpPr>
        <p:spPr bwMode="auto">
          <a:xfrm>
            <a:off x="155575" y="-1812925"/>
            <a:ext cx="3048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Yellow Shield Clip Art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929" y="2298590"/>
            <a:ext cx="2988678" cy="405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14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2453">
        <p14:reveal/>
      </p:transition>
    </mc:Choice>
    <mc:Fallback xmlns="">
      <p:transition spd="slow" advTm="124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4356" y="-2884"/>
            <a:ext cx="10897644" cy="1590805"/>
          </a:xfrm>
          <a:prstGeom prst="rect">
            <a:avLst/>
          </a:prstGeom>
          <a:solidFill>
            <a:srgbClr val="00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04" y="129736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Defense in Depth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AutoShape 2" descr="http://www.peak10.com/wp-content/themes/peak10_v.3/img/Peak10_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40" y="2483489"/>
            <a:ext cx="3697086" cy="246472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4356" y="1970004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Edge firewalls</a:t>
            </a:r>
          </a:p>
          <a:p>
            <a:pPr lvl="0"/>
            <a:r>
              <a:rPr lang="en-US" dirty="0" smtClean="0"/>
              <a:t>Interior </a:t>
            </a:r>
            <a:r>
              <a:rPr lang="en-US" dirty="0" smtClean="0"/>
              <a:t>segmentation</a:t>
            </a:r>
          </a:p>
          <a:p>
            <a:pPr lvl="0"/>
            <a:r>
              <a:rPr lang="en-US" dirty="0" smtClean="0"/>
              <a:t>Internal security</a:t>
            </a:r>
          </a:p>
          <a:p>
            <a:pPr lvl="1"/>
            <a:r>
              <a:rPr lang="en-US" dirty="0" smtClean="0"/>
              <a:t>Device hardening</a:t>
            </a:r>
          </a:p>
          <a:p>
            <a:pPr lvl="1"/>
            <a:r>
              <a:rPr lang="en-US" dirty="0" smtClean="0"/>
              <a:t>NAC/Onboarding</a:t>
            </a:r>
            <a:endParaRPr lang="en-US" dirty="0" smtClean="0"/>
          </a:p>
          <a:p>
            <a:pPr lvl="1"/>
            <a:r>
              <a:rPr lang="en-US" dirty="0" smtClean="0"/>
              <a:t>Wi-Fi</a:t>
            </a:r>
            <a:endParaRPr lang="en-US" dirty="0" smtClean="0"/>
          </a:p>
          <a:p>
            <a:pPr lvl="0"/>
            <a:r>
              <a:rPr lang="en-US" dirty="0" smtClean="0"/>
              <a:t>Load balancing/WAF</a:t>
            </a:r>
            <a:endParaRPr lang="en-US" dirty="0" smtClean="0"/>
          </a:p>
          <a:p>
            <a:pPr lvl="0"/>
            <a:r>
              <a:rPr lang="en-US" dirty="0" smtClean="0"/>
              <a:t>Backups</a:t>
            </a:r>
          </a:p>
          <a:p>
            <a:pPr lvl="0"/>
            <a:r>
              <a:rPr lang="en-US" dirty="0" smtClean="0"/>
              <a:t>DR</a:t>
            </a:r>
            <a:endParaRPr lang="en-US" dirty="0"/>
          </a:p>
        </p:txBody>
      </p:sp>
      <p:pic>
        <p:nvPicPr>
          <p:cNvPr id="4098" name="Picture 2" descr="http://pngimg.com/upload/umbrella_PNG5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904" y="1853163"/>
            <a:ext cx="425767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orldartsme.com/images/black-boots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058" y="5246318"/>
            <a:ext cx="2379151" cy="131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ages.clipartpanda.com/rain-coat-clip-art-e8147125c3fd38997fbd76f93aff0b2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372" y="4191617"/>
            <a:ext cx="2871612" cy="237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www.wpclipart.com/clothes/hats/rain_cap/rain_hat_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543" y="3068682"/>
            <a:ext cx="17049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765877"/>
      </p:ext>
    </p:extLst>
  </p:cSld>
  <p:clrMapOvr>
    <a:masterClrMapping/>
  </p:clrMapOvr>
  <p:transition spd="slow" advTm="12253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897644" cy="1590805"/>
          </a:xfrm>
          <a:prstGeom prst="rect">
            <a:avLst/>
          </a:prstGeom>
          <a:solidFill>
            <a:srgbClr val="EF4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132620"/>
            <a:ext cx="10515600" cy="1325563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Monitoring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446154" y="2274329"/>
            <a:ext cx="6802120" cy="355697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Have </a:t>
            </a:r>
            <a:r>
              <a:rPr lang="en-US" dirty="0" smtClean="0"/>
              <a:t>baselines</a:t>
            </a:r>
          </a:p>
          <a:p>
            <a:pPr lvl="1"/>
            <a:r>
              <a:rPr lang="en-US" dirty="0" smtClean="0"/>
              <a:t>Log retention policies</a:t>
            </a:r>
          </a:p>
          <a:p>
            <a:pPr lvl="1"/>
            <a:r>
              <a:rPr lang="en-US" dirty="0" smtClean="0"/>
              <a:t>Importance of careful analysis</a:t>
            </a:r>
            <a:endParaRPr lang="en-US" dirty="0" smtClean="0"/>
          </a:p>
          <a:p>
            <a:r>
              <a:rPr lang="en-US" dirty="0" smtClean="0"/>
              <a:t>Can catch suspicious behavior</a:t>
            </a:r>
          </a:p>
          <a:p>
            <a:r>
              <a:rPr lang="en-US" dirty="0" err="1" smtClean="0"/>
              <a:t>Splunk</a:t>
            </a:r>
            <a:r>
              <a:rPr lang="en-US" dirty="0" smtClean="0"/>
              <a:t>, </a:t>
            </a:r>
            <a:r>
              <a:rPr lang="en-US" dirty="0" err="1" smtClean="0"/>
              <a:t>FortiAnalyzer</a:t>
            </a:r>
            <a:r>
              <a:rPr lang="en-US" dirty="0" smtClean="0"/>
              <a:t>, PRTG, </a:t>
            </a:r>
            <a:r>
              <a:rPr lang="en-US" dirty="0" err="1" smtClean="0"/>
              <a:t>SolarWinds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2"/>
              </a:rPr>
              <a:t>http://www.mirazon.com/rules-to-restore-sanity-to-your-it-monitoring-tools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AutoShape 2" descr="http://www.peak10.com/wp-content/themes/peak10_v.3/img/Peak10_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97883"/>
      </p:ext>
    </p:extLst>
  </p:cSld>
  <p:clrMapOvr>
    <a:masterClrMapping/>
  </p:clrMapOvr>
  <p:transition spd="slow" advTm="12253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94356" y="0"/>
            <a:ext cx="10897644" cy="1878905"/>
          </a:xfrm>
          <a:prstGeom prst="rect">
            <a:avLst/>
          </a:prstGeom>
          <a:solidFill>
            <a:srgbClr val="8BC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645" y="276670"/>
            <a:ext cx="6368441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2797"/>
            <a:ext cx="5861675" cy="29093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279" y="4186754"/>
            <a:ext cx="5861675" cy="29093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954" y="4012797"/>
            <a:ext cx="5861675" cy="290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0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329">
        <p:split orient="vert"/>
      </p:transition>
    </mc:Choice>
    <mc:Fallback xmlns="">
      <p:transition spd="slow" advTm="932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0E3"/>
      </a:accent1>
      <a:accent2>
        <a:srgbClr val="FFCA05"/>
      </a:accent2>
      <a:accent3>
        <a:srgbClr val="8BC53F"/>
      </a:accent3>
      <a:accent4>
        <a:srgbClr val="EF4E30"/>
      </a:accent4>
      <a:accent5>
        <a:srgbClr val="A200FF"/>
      </a:accent5>
      <a:accent6>
        <a:srgbClr val="00ABA9"/>
      </a:accent6>
      <a:hlink>
        <a:srgbClr val="0563C1"/>
      </a:hlink>
      <a:folHlink>
        <a:srgbClr val="954F72"/>
      </a:folHlink>
    </a:clrScheme>
    <a:fontScheme name="Lato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198</Words>
  <Application>Microsoft Office PowerPoint</Application>
  <PresentationFormat>Widescreen</PresentationFormat>
  <Paragraphs>64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Lato</vt:lpstr>
      <vt:lpstr>Office Theme</vt:lpstr>
      <vt:lpstr>PowerPoint Presentation</vt:lpstr>
      <vt:lpstr>Nice to Meet You</vt:lpstr>
      <vt:lpstr>Agenda</vt:lpstr>
      <vt:lpstr>Threat Landscape</vt:lpstr>
      <vt:lpstr>Security Approaches: Educating End Users</vt:lpstr>
      <vt:lpstr>Unified Threat Management</vt:lpstr>
      <vt:lpstr>Defense in Depth</vt:lpstr>
      <vt:lpstr>Monitoring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Weisman</dc:creator>
  <cp:lastModifiedBy>Leah Weisman</cp:lastModifiedBy>
  <cp:revision>100</cp:revision>
  <dcterms:created xsi:type="dcterms:W3CDTF">2015-03-16T13:05:05Z</dcterms:created>
  <dcterms:modified xsi:type="dcterms:W3CDTF">2016-08-10T15:16:56Z</dcterms:modified>
</cp:coreProperties>
</file>