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58" r:id="rId5"/>
    <p:sldId id="260" r:id="rId6"/>
    <p:sldId id="270" r:id="rId7"/>
    <p:sldId id="271" r:id="rId8"/>
    <p:sldId id="272" r:id="rId9"/>
    <p:sldId id="262" r:id="rId10"/>
    <p:sldId id="273" r:id="rId11"/>
    <p:sldId id="280" r:id="rId12"/>
    <p:sldId id="281" r:id="rId13"/>
    <p:sldId id="276" r:id="rId14"/>
    <p:sldId id="25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F"/>
    <a:srgbClr val="EEA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A016-6FB6-4FEE-BB6F-D996E92882A6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F6C1A-BE81-4316-B36C-918923C57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people to speak up if they have Oracle</a:t>
            </a:r>
            <a:r>
              <a:rPr lang="en-US" baseline="0" dirty="0" smtClean="0"/>
              <a:t> to see if they want it discussed more?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F6C1A-BE81-4316-B36C-918923C57C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1.emf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emf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9725"/>
            <a:ext cx="3170434" cy="64425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13921"/>
            <a:ext cx="9144000" cy="45792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73" y="1406696"/>
            <a:ext cx="8672512" cy="994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 i="0" baseline="0">
                <a:solidFill>
                  <a:schemeClr val="bg1"/>
                </a:solidFill>
                <a:latin typeface="Source Sans Pro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2968283"/>
            <a:ext cx="8672512" cy="698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Subheading Information Here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98" y="4173549"/>
            <a:ext cx="5797550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Date and Time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73" y="131767"/>
            <a:ext cx="1933620" cy="39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238"/>
            <a:ext cx="9144000" cy="480419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765750"/>
            <a:ext cx="8672512" cy="6269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EEA129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1471488"/>
            <a:ext cx="6450916" cy="225441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Slide content goes in this box. Blah blah blah blah blah blah blah blah blah blah blah.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Blah blah blah blah blah blah blah blah blah blah blah. End of blahs.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55933"/>
            <a:ext cx="9144000" cy="461666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52290"/>
            <a:ext cx="8672512" cy="617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00529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7798" y="672493"/>
            <a:ext cx="8672512" cy="489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baseline="0">
                <a:solidFill>
                  <a:srgbClr val="EEA129"/>
                </a:solidFill>
                <a:latin typeface="Source Sans Pro Semibold"/>
                <a:cs typeface="Source Sans Pro"/>
              </a:defRPr>
            </a:lvl1pPr>
          </a:lstStyle>
          <a:p>
            <a:pPr lvl="0"/>
            <a:r>
              <a:rPr lang="en-US" dirty="0" smtClean="0"/>
              <a:t>Subtitle for the slide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6473575"/>
            <a:ext cx="1110637" cy="2458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1576388"/>
            <a:ext cx="6919913" cy="382428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Sub</a:t>
            </a:r>
          </a:p>
          <a:p>
            <a:pPr lvl="0"/>
            <a:r>
              <a:rPr lang="en-US" dirty="0" smtClean="0"/>
              <a:t>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1239"/>
            <a:ext cx="3170434" cy="644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31985"/>
            <a:ext cx="9144000" cy="2901461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98" y="1601094"/>
            <a:ext cx="5475826" cy="731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Source Sans Pro Semibold"/>
              </a:defRPr>
            </a:lvl1pPr>
          </a:lstStyle>
          <a:p>
            <a:pPr lvl="0"/>
            <a:r>
              <a:rPr lang="en-US" dirty="0" smtClean="0"/>
              <a:t>Thank You/ Questions?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74" y="2416282"/>
            <a:ext cx="8672487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Summary statement here?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5294858" y="7757667"/>
            <a:ext cx="2487379" cy="58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EEA129"/>
                </a:solidFill>
                <a:latin typeface="Source Sans Pro"/>
              </a:defRPr>
            </a:lvl1pPr>
          </a:lstStyle>
          <a:p>
            <a:pPr lvl="0"/>
            <a:r>
              <a:rPr lang="en-US" dirty="0" smtClean="0"/>
              <a:t>877.552.0404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3" y="4056192"/>
            <a:ext cx="989135" cy="98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3" y="5157591"/>
            <a:ext cx="833217" cy="83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4" y="4134150"/>
            <a:ext cx="833217" cy="83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" y="5162724"/>
            <a:ext cx="828084" cy="82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4134150"/>
            <a:ext cx="837481" cy="837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5151532"/>
            <a:ext cx="839276" cy="839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0" y="4134150"/>
            <a:ext cx="902977" cy="902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8" y="5162724"/>
            <a:ext cx="886684" cy="886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37" y="224864"/>
            <a:ext cx="507214" cy="507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7" y="217572"/>
            <a:ext cx="520436" cy="521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67" y="216053"/>
            <a:ext cx="528506" cy="528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79" y="200136"/>
            <a:ext cx="544423" cy="544423"/>
          </a:xfrm>
          <a:prstGeom prst="rect">
            <a:avLst/>
          </a:prstGeom>
        </p:spPr>
      </p:pic>
      <p:sp>
        <p:nvSpPr>
          <p:cNvPr id="3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803934" y="4134150"/>
            <a:ext cx="3031950" cy="1913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Contact info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IAlzzZw7U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855" y="1511925"/>
            <a:ext cx="8672512" cy="994088"/>
          </a:xfrm>
        </p:spPr>
        <p:txBody>
          <a:bodyPr/>
          <a:lstStyle/>
          <a:p>
            <a:r>
              <a:rPr lang="en-US" sz="4400" dirty="0" err="1" smtClean="0"/>
              <a:t>Veeam</a:t>
            </a:r>
            <a:r>
              <a:rPr lang="en-US" sz="4400" dirty="0" smtClean="0"/>
              <a:t> Backup &amp; Replication v9: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54630" y="4914747"/>
            <a:ext cx="5797550" cy="433387"/>
          </a:xfrm>
        </p:spPr>
        <p:txBody>
          <a:bodyPr/>
          <a:lstStyle/>
          <a:p>
            <a:pPr algn="r"/>
            <a:r>
              <a:rPr lang="en-US" dirty="0" smtClean="0"/>
              <a:t>March 25,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7773" y="2333283"/>
            <a:ext cx="8672512" cy="698683"/>
          </a:xfrm>
        </p:spPr>
        <p:txBody>
          <a:bodyPr/>
          <a:lstStyle/>
          <a:p>
            <a:r>
              <a:rPr lang="en-US" sz="3200" dirty="0" smtClean="0"/>
              <a:t>Making the Most of the Upgrade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Veeam</a:t>
            </a:r>
            <a:r>
              <a:rPr lang="en-US" dirty="0" smtClean="0"/>
              <a:t> </a:t>
            </a:r>
            <a:r>
              <a:rPr lang="en-US" dirty="0"/>
              <a:t>Explorer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Continued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5522" y="1675051"/>
            <a:ext cx="7347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bg1"/>
                </a:solidFill>
              </a:rPr>
              <a:t>SQL Server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Table-level recovery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Object-level recovery</a:t>
            </a:r>
          </a:p>
          <a:p>
            <a:pPr marL="12001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Procedures, functions, views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Remote staging</a:t>
            </a:r>
          </a:p>
          <a:p>
            <a:pPr marL="285750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bg1"/>
                </a:solidFill>
              </a:rPr>
              <a:t>SharePoint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Full site restore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List and item permission restore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38" y="1756967"/>
            <a:ext cx="1912485" cy="208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24" y="4331151"/>
            <a:ext cx="1172532" cy="10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353" y="1661911"/>
            <a:ext cx="2796887" cy="35881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GFS Media Pools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Backup file for every VM, instead of all in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- Enables quick recall of individual VM’s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Parallel processing</a:t>
            </a:r>
          </a:p>
        </p:txBody>
      </p:sp>
      <p:pic>
        <p:nvPicPr>
          <p:cNvPr id="5" name="Picture 2" descr="Tape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5" y="1654291"/>
            <a:ext cx="5099671" cy="29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Dedupe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7773" y="1471488"/>
            <a:ext cx="3109307" cy="22544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Compatible appliances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Windows Server dedupe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Per-VM backup files chains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Active-</a:t>
            </a:r>
            <a:r>
              <a:rPr lang="en-US" dirty="0" err="1" smtClean="0"/>
              <a:t>Fulls</a:t>
            </a:r>
            <a:r>
              <a:rPr lang="en-US" dirty="0" smtClean="0"/>
              <a:t> with Backup Copy Job</a:t>
            </a:r>
          </a:p>
        </p:txBody>
      </p:sp>
      <p:pic>
        <p:nvPicPr>
          <p:cNvPr id="4" name="Picture 2" descr="Backup Storage Integration coming in Veeam Availability Suite v9 - Pic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00" y="3000777"/>
            <a:ext cx="6165748" cy="24606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Veeam</a:t>
            </a:r>
            <a:r>
              <a:rPr lang="en-US" dirty="0" smtClean="0"/>
              <a:t> Cloud Connect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Cloud Backups &amp; Replicas for VMs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Now supports replication</a:t>
            </a:r>
          </a:p>
          <a:p>
            <a:pPr lvl="1"/>
            <a:r>
              <a:rPr lang="en-US" dirty="0" smtClean="0"/>
              <a:t>Partial &amp; Full site failover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3" y="2826292"/>
            <a:ext cx="5673264" cy="2729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8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73061" y="5392862"/>
            <a:ext cx="3197200" cy="582612"/>
          </a:xfrm>
        </p:spPr>
        <p:txBody>
          <a:bodyPr/>
          <a:lstStyle/>
          <a:p>
            <a:r>
              <a:rPr lang="en-US" dirty="0" smtClean="0"/>
              <a:t>502-240-0404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7774" y="1463221"/>
            <a:ext cx="5475287" cy="731838"/>
          </a:xfrm>
        </p:spPr>
        <p:txBody>
          <a:bodyPr/>
          <a:lstStyle/>
          <a:p>
            <a:r>
              <a:rPr lang="en-US" dirty="0" smtClean="0"/>
              <a:t>Thank You / Questions?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Andy Barhorst: andy.barhorst@veeam.com</a:t>
            </a:r>
          </a:p>
          <a:p>
            <a:r>
              <a:rPr lang="en-US" dirty="0" smtClean="0"/>
              <a:t>Jason Thomas: jason.thomas@mirazon.com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A129"/>
                </a:solidFill>
              </a:rPr>
              <a:t>Why Mirazon Chooses </a:t>
            </a:r>
            <a:r>
              <a:rPr lang="en-US" dirty="0" err="1" smtClean="0">
                <a:solidFill>
                  <a:srgbClr val="EEA129"/>
                </a:solidFill>
              </a:rPr>
              <a:t>Veeam</a:t>
            </a:r>
            <a:endParaRPr lang="en-US" dirty="0">
              <a:solidFill>
                <a:srgbClr val="EEA1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3" y="1718310"/>
            <a:ext cx="54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HIAlzzZw7U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524" y="1781907"/>
            <a:ext cx="6270110" cy="35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798" y="748871"/>
            <a:ext cx="8672512" cy="626981"/>
          </a:xfrm>
        </p:spPr>
        <p:txBody>
          <a:bodyPr/>
          <a:lstStyle/>
          <a:p>
            <a:r>
              <a:rPr lang="en-US" dirty="0" smtClean="0"/>
              <a:t>Jason Thomas				Andy Barhorst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586" y="3362294"/>
            <a:ext cx="4350844" cy="19499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Mirazon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Veeam</a:t>
            </a:r>
            <a:r>
              <a:rPr lang="en-US" dirty="0" smtClean="0"/>
              <a:t> Certified Engineer (VMCE8)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11 years in virtualization/server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342624" y="1968922"/>
            <a:ext cx="4350844" cy="315767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kern="1200" baseline="0">
                <a:solidFill>
                  <a:schemeClr val="bg1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720584" y="3362294"/>
            <a:ext cx="4350844" cy="202063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kern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Veeam Sr. Systems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Veeam</a:t>
            </a:r>
            <a:r>
              <a:rPr lang="en-US" dirty="0" smtClean="0"/>
              <a:t> Certified Engineer (VMCE8)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VMware Certified Professional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Past-life… a Veeam customer!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63" y="1427005"/>
            <a:ext cx="1519365" cy="186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2" y="1471942"/>
            <a:ext cx="1555031" cy="1779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6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What’s New in Veeam Backup &amp; Replication v9?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Making Your Backups More Seamless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5" y="1563234"/>
            <a:ext cx="6919913" cy="3824287"/>
          </a:xfrm>
        </p:spPr>
        <p:txBody>
          <a:bodyPr/>
          <a:lstStyle/>
          <a:p>
            <a:r>
              <a:rPr lang="en-US" sz="2800" dirty="0" smtClean="0"/>
              <a:t>Scale-out backup repository</a:t>
            </a:r>
          </a:p>
          <a:p>
            <a:r>
              <a:rPr lang="en-US" sz="2800" dirty="0" err="1" smtClean="0"/>
              <a:t>BitLooker</a:t>
            </a:r>
            <a:endParaRPr lang="en-US" sz="2800" dirty="0" smtClean="0"/>
          </a:p>
          <a:p>
            <a:r>
              <a:rPr lang="en-US" sz="2800" dirty="0" smtClean="0"/>
              <a:t>Direct NFS Backups</a:t>
            </a:r>
          </a:p>
          <a:p>
            <a:r>
              <a:rPr lang="en-US" sz="2800" dirty="0" smtClean="0"/>
              <a:t>Standalone console</a:t>
            </a:r>
          </a:p>
          <a:p>
            <a:r>
              <a:rPr lang="en-US" sz="2800" dirty="0" smtClean="0"/>
              <a:t>ROBO enhancements</a:t>
            </a:r>
          </a:p>
          <a:p>
            <a:r>
              <a:rPr lang="en-US" sz="2800" dirty="0" err="1" smtClean="0"/>
              <a:t>Veeam</a:t>
            </a:r>
            <a:r>
              <a:rPr lang="en-US" sz="2800" dirty="0" smtClean="0"/>
              <a:t> Explorer</a:t>
            </a:r>
          </a:p>
          <a:p>
            <a:r>
              <a:rPr lang="en-US" sz="2800" dirty="0" err="1" smtClean="0"/>
              <a:t>Veeam</a:t>
            </a:r>
            <a:r>
              <a:rPr lang="en-US" sz="2800" dirty="0" smtClean="0"/>
              <a:t> Cloud Connect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89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Scale-Out Backup Repository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Simplify Backup Job Management &amp; Spend Less on Storage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075" y="1344823"/>
            <a:ext cx="7109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Licensing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Limitations for certain types of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80" y="3266369"/>
            <a:ext cx="5635530" cy="2749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7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BitLooker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Clean Up Your Backups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8680" y="1501936"/>
            <a:ext cx="6916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Excludes deleted file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Excludes swap &amp; hibernation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Excludes user-specified files &amp;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enabled by default in existing </a:t>
            </a:r>
            <a:r>
              <a:rPr lang="en-US" sz="280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Veeam</a:t>
            </a:r>
            <a:endParaRPr lang="en-US" sz="28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95" y="3501931"/>
            <a:ext cx="6726500" cy="19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Direct NFS Backups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680" y="1501936"/>
            <a:ext cx="69163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Veeam proprietary NFS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Allows backing up directly from VMWare NFS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Supports NFS v3 &amp; v4.1</a:t>
            </a:r>
            <a:endParaRPr lang="en-US" sz="3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99329" y="3590925"/>
            <a:ext cx="5292271" cy="2079677"/>
            <a:chOff x="1045029" y="2808514"/>
            <a:chExt cx="6350000" cy="2859315"/>
          </a:xfrm>
        </p:grpSpPr>
        <p:sp>
          <p:nvSpPr>
            <p:cNvPr id="4" name="Rectangle 3"/>
            <p:cNvSpPr/>
            <p:nvPr/>
          </p:nvSpPr>
          <p:spPr>
            <a:xfrm>
              <a:off x="1045029" y="2808514"/>
              <a:ext cx="6350000" cy="285931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322" y="3102202"/>
              <a:ext cx="5800725" cy="2409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6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Standalone Console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You won’t have to physically log into the server anymore</a:t>
            </a:r>
          </a:p>
          <a:p>
            <a:r>
              <a:rPr lang="en-US" dirty="0" smtClean="0"/>
              <a:t>Remote PowerShell access</a:t>
            </a:r>
          </a:p>
          <a:p>
            <a:r>
              <a:rPr lang="en-US" dirty="0" smtClean="0"/>
              <a:t>Write locks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ROBO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67" y="1995071"/>
            <a:ext cx="7071973" cy="56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Veeam</a:t>
            </a:r>
            <a:r>
              <a:rPr lang="en-US" dirty="0" smtClean="0"/>
              <a:t> Explorer Updates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 smtClean="0"/>
              <a:t>Making Recovery Even Easier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33755" y="1380149"/>
            <a:ext cx="7983250" cy="45917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Explorer for Oracle </a:t>
            </a:r>
          </a:p>
          <a:p>
            <a:pPr marL="800100" lvl="1" indent="-514350"/>
            <a:r>
              <a:rPr lang="en-US" sz="2400" dirty="0" smtClean="0"/>
              <a:t>Just like SQL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New functionality for AD Explorer</a:t>
            </a:r>
          </a:p>
          <a:p>
            <a:pPr marL="800100" lvl="1" indent="-514350"/>
            <a:r>
              <a:rPr lang="en-US" sz="2400" dirty="0" smtClean="0"/>
              <a:t>GPO</a:t>
            </a:r>
            <a:endParaRPr lang="en-US" sz="2400" dirty="0"/>
          </a:p>
          <a:p>
            <a:pPr marL="800100" lvl="1" indent="-514350"/>
            <a:r>
              <a:rPr lang="en-US" sz="2400" dirty="0" smtClean="0"/>
              <a:t>DNS records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sz="2400" dirty="0"/>
              <a:t>Exchange 2016 Support</a:t>
            </a:r>
          </a:p>
          <a:p>
            <a:pPr marL="800100" lvl="1" indent="-514350"/>
            <a:r>
              <a:rPr lang="en-US" sz="2400" dirty="0"/>
              <a:t>Export reporting</a:t>
            </a:r>
          </a:p>
          <a:p>
            <a:pPr marL="1200150" lvl="2" indent="-514350"/>
            <a:r>
              <a:rPr lang="en-US" dirty="0"/>
              <a:t>Security </a:t>
            </a:r>
            <a:r>
              <a:rPr lang="en-US" dirty="0" smtClean="0"/>
              <a:t>concerns</a:t>
            </a:r>
          </a:p>
          <a:p>
            <a:pPr marL="1200150" lvl="2" indent="-514350"/>
            <a:r>
              <a:rPr lang="en-US" dirty="0" smtClean="0"/>
              <a:t>Export </a:t>
            </a:r>
            <a:r>
              <a:rPr lang="en-US" dirty="0"/>
              <a:t>size estimation</a:t>
            </a:r>
          </a:p>
          <a:p>
            <a:pPr marL="800100" lvl="1" indent="-514350">
              <a:buFont typeface="+mj-lt"/>
              <a:buAutoNum type="arabicPeriod"/>
            </a:pPr>
            <a:endParaRPr lang="en-US" sz="2000" dirty="0" smtClean="0"/>
          </a:p>
          <a:p>
            <a:pPr marL="685800" lvl="2" indent="0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10" y="1871047"/>
            <a:ext cx="209550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6" y="2813861"/>
            <a:ext cx="3733709" cy="1426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4200109"/>
            <a:ext cx="1694451" cy="16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azon Powerpoint">
  <a:themeElements>
    <a:clrScheme name="Custom 3">
      <a:dk1>
        <a:srgbClr val="00529F"/>
      </a:dk1>
      <a:lt1>
        <a:sysClr val="window" lastClr="FFFFFF"/>
      </a:lt1>
      <a:dk2>
        <a:srgbClr val="1F497D"/>
      </a:dk2>
      <a:lt2>
        <a:srgbClr val="FDF3E3"/>
      </a:lt2>
      <a:accent1>
        <a:srgbClr val="5DB2FF"/>
      </a:accent1>
      <a:accent2>
        <a:srgbClr val="EEA1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Mirazon Powerpoint</Template>
  <TotalTime>296</TotalTime>
  <Words>329</Words>
  <Application>Microsoft Office PowerPoint</Application>
  <PresentationFormat>On-screen Show (4:3)</PresentationFormat>
  <Paragraphs>87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Source Sans Pro</vt:lpstr>
      <vt:lpstr>Source Sans Pro Semibold</vt:lpstr>
      <vt:lpstr>Mirazon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Weisman</dc:creator>
  <cp:lastModifiedBy>Amanda Sapata</cp:lastModifiedBy>
  <cp:revision>44</cp:revision>
  <dcterms:created xsi:type="dcterms:W3CDTF">2015-07-10T15:55:35Z</dcterms:created>
  <dcterms:modified xsi:type="dcterms:W3CDTF">2016-04-25T20:37:35Z</dcterms:modified>
</cp:coreProperties>
</file>