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0" r:id="rId3"/>
    <p:sldId id="291" r:id="rId4"/>
    <p:sldId id="266" r:id="rId5"/>
    <p:sldId id="267" r:id="rId6"/>
    <p:sldId id="268" r:id="rId7"/>
    <p:sldId id="270" r:id="rId8"/>
    <p:sldId id="271" r:id="rId9"/>
    <p:sldId id="272" r:id="rId10"/>
    <p:sldId id="273" r:id="rId11"/>
    <p:sldId id="274" r:id="rId12"/>
    <p:sldId id="275" r:id="rId13"/>
    <p:sldId id="276" r:id="rId14"/>
    <p:sldId id="278" r:id="rId15"/>
    <p:sldId id="279" r:id="rId16"/>
    <p:sldId id="295" r:id="rId17"/>
    <p:sldId id="296" r:id="rId18"/>
    <p:sldId id="297" r:id="rId19"/>
    <p:sldId id="298" r:id="rId20"/>
    <p:sldId id="299" r:id="rId21"/>
    <p:sldId id="300" r:id="rId22"/>
    <p:sldId id="301" r:id="rId23"/>
    <p:sldId id="303" r:id="rId24"/>
    <p:sldId id="305" r:id="rId25"/>
    <p:sldId id="304" r:id="rId26"/>
    <p:sldId id="306" r:id="rId27"/>
    <p:sldId id="307" r:id="rId28"/>
    <p:sldId id="308" r:id="rId29"/>
    <p:sldId id="292" r:id="rId30"/>
    <p:sldId id="302" r:id="rId31"/>
    <p:sldId id="290" r:id="rId32"/>
    <p:sldId id="259" r:id="rId3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A129"/>
    <a:srgbClr val="00529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 snapToObjects="1">
      <p:cViewPr varScale="1">
        <p:scale>
          <a:sx n="57" d="100"/>
          <a:sy n="57" d="100"/>
        </p:scale>
        <p:origin x="1238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emf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emf"/><Relationship Id="rId9" Type="http://schemas.openxmlformats.org/officeDocument/2006/relationships/image" Target="../media/image8.png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3" Type="http://schemas.openxmlformats.org/officeDocument/2006/relationships/image" Target="../media/image2.emf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emf"/><Relationship Id="rId9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17.png"/><Relationship Id="rId3" Type="http://schemas.openxmlformats.org/officeDocument/2006/relationships/image" Target="../media/image2.emf"/><Relationship Id="rId7" Type="http://schemas.openxmlformats.org/officeDocument/2006/relationships/image" Target="../media/image14.png"/><Relationship Id="rId12" Type="http://schemas.openxmlformats.org/officeDocument/2006/relationships/image" Target="../media/image9.png"/><Relationship Id="rId2" Type="http://schemas.openxmlformats.org/officeDocument/2006/relationships/image" Target="../media/image1.emf"/><Relationship Id="rId16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2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19.png"/><Relationship Id="rId10" Type="http://schemas.openxmlformats.org/officeDocument/2006/relationships/image" Target="../media/image11.png"/><Relationship Id="rId4" Type="http://schemas.openxmlformats.org/officeDocument/2006/relationships/image" Target="../media/image3.emf"/><Relationship Id="rId9" Type="http://schemas.openxmlformats.org/officeDocument/2006/relationships/image" Target="../media/image4.png"/><Relationship Id="rId14" Type="http://schemas.openxmlformats.org/officeDocument/2006/relationships/image" Target="../media/image1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7798" y="139725"/>
            <a:ext cx="3170434" cy="644259"/>
          </a:xfrm>
          <a:prstGeom prst="rect">
            <a:avLst/>
          </a:prstGeom>
          <a:effectLst>
            <a:reflection endPos="0" dist="50800" dir="5400000" sy="-100000" algn="bl" rotWithShape="0"/>
          </a:effectLst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" y="913921"/>
            <a:ext cx="9144000" cy="4579200"/>
          </a:xfrm>
          <a:prstGeom prst="rect">
            <a:avLst/>
          </a:prstGeom>
        </p:spPr>
      </p:pic>
      <p:sp>
        <p:nvSpPr>
          <p:cNvPr id="22" name="Text Placeholder 21"/>
          <p:cNvSpPr>
            <a:spLocks noGrp="1"/>
          </p:cNvSpPr>
          <p:nvPr>
            <p:ph type="body" sz="quarter" idx="10" hasCustomPrompt="1"/>
          </p:nvPr>
        </p:nvSpPr>
        <p:spPr>
          <a:xfrm>
            <a:off x="197773" y="1406696"/>
            <a:ext cx="8672512" cy="99408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5400" b="1" i="0" baseline="0">
                <a:solidFill>
                  <a:schemeClr val="bg1"/>
                </a:solidFill>
                <a:latin typeface="Source Sans Pro"/>
              </a:defRPr>
            </a:lvl1pPr>
          </a:lstStyle>
          <a:p>
            <a:pPr lvl="0"/>
            <a:r>
              <a:rPr lang="en-US" dirty="0" err="1" smtClean="0"/>
              <a:t>Powerpoint</a:t>
            </a:r>
            <a:r>
              <a:rPr lang="en-US" dirty="0" smtClean="0"/>
              <a:t> Title Here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1" hasCustomPrompt="1"/>
          </p:nvPr>
        </p:nvSpPr>
        <p:spPr>
          <a:xfrm>
            <a:off x="197773" y="2968283"/>
            <a:ext cx="8672512" cy="69868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600" b="0" i="0" baseline="0">
                <a:solidFill>
                  <a:srgbClr val="EEA129"/>
                </a:solidFill>
                <a:latin typeface="Source Sans Pro Semibold"/>
              </a:defRPr>
            </a:lvl1pPr>
          </a:lstStyle>
          <a:p>
            <a:pPr lvl="0"/>
            <a:r>
              <a:rPr lang="en-US" dirty="0" smtClean="0"/>
              <a:t>Subheading Information Here</a:t>
            </a:r>
            <a:endParaRPr lang="en-US" dirty="0"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2" hasCustomPrompt="1"/>
          </p:nvPr>
        </p:nvSpPr>
        <p:spPr>
          <a:xfrm>
            <a:off x="197798" y="4173549"/>
            <a:ext cx="5797550" cy="4333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 b="0" i="0" baseline="0">
                <a:solidFill>
                  <a:schemeClr val="bg1"/>
                </a:solidFill>
                <a:latin typeface="Source Sans Pro"/>
              </a:defRPr>
            </a:lvl1pPr>
          </a:lstStyle>
          <a:p>
            <a:pPr lvl="0"/>
            <a:r>
              <a:rPr lang="en-US" dirty="0" smtClean="0"/>
              <a:t>Date and Time</a:t>
            </a:r>
            <a:endParaRPr lang="en-US" dirty="0"/>
          </a:p>
        </p:txBody>
      </p:sp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" y="6379306"/>
            <a:ext cx="9144000" cy="47869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98" y="5617321"/>
            <a:ext cx="637442" cy="63744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167" y="5601154"/>
            <a:ext cx="670118" cy="67011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352" y="5623058"/>
            <a:ext cx="653780" cy="65378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5906" y="5595589"/>
            <a:ext cx="653780" cy="65378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767" y="5553394"/>
            <a:ext cx="765297" cy="76529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6154" y="5539198"/>
            <a:ext cx="786091" cy="786091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714" y="5528133"/>
            <a:ext cx="816161" cy="81616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420" y="5632910"/>
            <a:ext cx="638362" cy="638362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2315" y="5561463"/>
            <a:ext cx="748237" cy="748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200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7773" y="131767"/>
            <a:ext cx="1933620" cy="39292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649238"/>
            <a:ext cx="9144000" cy="4804191"/>
          </a:xfrm>
          <a:prstGeom prst="rect">
            <a:avLst/>
          </a:prstGeom>
        </p:spPr>
      </p:pic>
      <p:sp>
        <p:nvSpPr>
          <p:cNvPr id="22" name="Text Placeholder 21"/>
          <p:cNvSpPr>
            <a:spLocks noGrp="1"/>
          </p:cNvSpPr>
          <p:nvPr>
            <p:ph type="body" sz="quarter" idx="10" hasCustomPrompt="1"/>
          </p:nvPr>
        </p:nvSpPr>
        <p:spPr>
          <a:xfrm>
            <a:off x="197798" y="765750"/>
            <a:ext cx="8672512" cy="62698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600" b="1" i="0" baseline="0">
                <a:solidFill>
                  <a:srgbClr val="EEA129"/>
                </a:solidFill>
                <a:latin typeface="Source Sans Pro"/>
                <a:cs typeface="Source Sans Pro"/>
              </a:defRPr>
            </a:lvl1pPr>
          </a:lstStyle>
          <a:p>
            <a:pPr lvl="0"/>
            <a:r>
              <a:rPr lang="en-US" dirty="0" smtClean="0"/>
              <a:t>Slide Title Here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1" hasCustomPrompt="1"/>
          </p:nvPr>
        </p:nvSpPr>
        <p:spPr>
          <a:xfrm>
            <a:off x="197773" y="1471488"/>
            <a:ext cx="6450916" cy="2254415"/>
          </a:xfrm>
          <a:prstGeom prst="rect">
            <a:avLst/>
          </a:prstGeom>
        </p:spPr>
        <p:txBody>
          <a:bodyPr vert="horz"/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 sz="2000" b="0" i="0" baseline="0">
                <a:solidFill>
                  <a:schemeClr val="bg1"/>
                </a:solidFill>
                <a:latin typeface="Source Sans Pro"/>
                <a:cs typeface="Source Sans Pro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Slide content goes in this box. Blah blah blah blah blah blah blah blah blah blah blah.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dirty="0" smtClean="0"/>
              <a:t>Blah blah blah blah blah blah blah blah blah blah blah. End of blahs.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 smtClean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 smtClean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 smtClean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lang="en-US" dirty="0" smtClean="0"/>
          </a:p>
          <a:p>
            <a:pPr lvl="0"/>
            <a:endParaRPr lang="en-US" dirty="0" smtClean="0"/>
          </a:p>
        </p:txBody>
      </p:sp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" y="6379306"/>
            <a:ext cx="9144000" cy="47869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798" y="5617321"/>
            <a:ext cx="637442" cy="63744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167" y="5601154"/>
            <a:ext cx="670118" cy="670118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9352" y="5623058"/>
            <a:ext cx="653780" cy="65378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5906" y="5595589"/>
            <a:ext cx="653780" cy="65378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1767" y="5553394"/>
            <a:ext cx="765297" cy="765297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6154" y="5539198"/>
            <a:ext cx="786091" cy="786091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714" y="5528133"/>
            <a:ext cx="816161" cy="816161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0420" y="5632910"/>
            <a:ext cx="638362" cy="638362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2315" y="5561463"/>
            <a:ext cx="748237" cy="748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18868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" y="1255933"/>
            <a:ext cx="9144000" cy="4616660"/>
          </a:xfrm>
          <a:prstGeom prst="rect">
            <a:avLst/>
          </a:prstGeom>
        </p:spPr>
      </p:pic>
      <p:sp>
        <p:nvSpPr>
          <p:cNvPr id="22" name="Text Placeholder 21"/>
          <p:cNvSpPr>
            <a:spLocks noGrp="1"/>
          </p:cNvSpPr>
          <p:nvPr>
            <p:ph type="body" sz="quarter" idx="10" hasCustomPrompt="1"/>
          </p:nvPr>
        </p:nvSpPr>
        <p:spPr>
          <a:xfrm>
            <a:off x="197798" y="52290"/>
            <a:ext cx="8672512" cy="617136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600" b="1" i="0" baseline="0">
                <a:solidFill>
                  <a:srgbClr val="00529F"/>
                </a:solidFill>
                <a:latin typeface="Source Sans Pro"/>
                <a:cs typeface="Source Sans Pro"/>
              </a:defRPr>
            </a:lvl1pPr>
          </a:lstStyle>
          <a:p>
            <a:pPr lvl="0"/>
            <a:r>
              <a:rPr lang="en-US" dirty="0" smtClean="0"/>
              <a:t>Slide Title Here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2" hasCustomPrompt="1"/>
          </p:nvPr>
        </p:nvSpPr>
        <p:spPr>
          <a:xfrm>
            <a:off x="197798" y="1652858"/>
            <a:ext cx="3647002" cy="3905541"/>
          </a:xfrm>
          <a:prstGeom prst="rect">
            <a:avLst/>
          </a:prstGeom>
        </p:spPr>
        <p:txBody>
          <a:bodyPr vert="horz"/>
          <a:lstStyle>
            <a:lvl1pPr marL="342900" marR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 b="0" i="0" baseline="0">
                <a:solidFill>
                  <a:schemeClr val="bg1"/>
                </a:solidFill>
                <a:latin typeface="Source Sans Pro"/>
                <a:cs typeface="Source Sans Pro"/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smtClean="0"/>
              <a:t>Bulleted list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smtClean="0"/>
              <a:t>Bullets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smtClean="0"/>
              <a:t>Blah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 smtClean="0"/>
              <a:t>Blah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dirty="0" smtClean="0"/>
          </a:p>
          <a:p>
            <a:pPr lvl="0"/>
            <a:endParaRPr lang="en-US" dirty="0"/>
          </a:p>
        </p:txBody>
      </p:sp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" y="6379306"/>
            <a:ext cx="9144000" cy="478694"/>
          </a:xfrm>
          <a:prstGeom prst="rect">
            <a:avLst/>
          </a:prstGeom>
        </p:spPr>
      </p:pic>
      <p:sp>
        <p:nvSpPr>
          <p:cNvPr id="21" name="Text Placeholder 21"/>
          <p:cNvSpPr>
            <a:spLocks noGrp="1"/>
          </p:cNvSpPr>
          <p:nvPr>
            <p:ph type="body" sz="quarter" idx="16" hasCustomPrompt="1"/>
          </p:nvPr>
        </p:nvSpPr>
        <p:spPr>
          <a:xfrm>
            <a:off x="197798" y="672493"/>
            <a:ext cx="8672512" cy="489171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400" b="1" i="0" baseline="0">
                <a:solidFill>
                  <a:srgbClr val="EEA129"/>
                </a:solidFill>
                <a:latin typeface="Source Sans Pro Semibold"/>
                <a:cs typeface="Source Sans Pro"/>
              </a:defRPr>
            </a:lvl1pPr>
          </a:lstStyle>
          <a:p>
            <a:pPr lvl="0"/>
            <a:r>
              <a:rPr lang="en-US" dirty="0" smtClean="0"/>
              <a:t>Subtitle for the slide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1200" y="6473575"/>
            <a:ext cx="1110637" cy="245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5739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97798" y="131239"/>
            <a:ext cx="3170434" cy="64425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931985"/>
            <a:ext cx="9144000" cy="2901461"/>
          </a:xfrm>
          <a:prstGeom prst="rect">
            <a:avLst/>
          </a:prstGeom>
        </p:spPr>
      </p:pic>
      <p:sp>
        <p:nvSpPr>
          <p:cNvPr id="24" name="Text Placeholder 23"/>
          <p:cNvSpPr>
            <a:spLocks noGrp="1"/>
          </p:cNvSpPr>
          <p:nvPr>
            <p:ph type="body" sz="quarter" idx="11" hasCustomPrompt="1"/>
          </p:nvPr>
        </p:nvSpPr>
        <p:spPr>
          <a:xfrm>
            <a:off x="197798" y="1601094"/>
            <a:ext cx="5475826" cy="73117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600" b="0" i="0" baseline="0">
                <a:solidFill>
                  <a:srgbClr val="EEA129"/>
                </a:solidFill>
                <a:latin typeface="Source Sans Pro Semibold"/>
              </a:defRPr>
            </a:lvl1pPr>
          </a:lstStyle>
          <a:p>
            <a:pPr lvl="0"/>
            <a:r>
              <a:rPr lang="en-US" dirty="0" smtClean="0"/>
              <a:t>Thank You/ Questions?</a:t>
            </a:r>
            <a:endParaRPr lang="en-US" dirty="0"/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12" hasCustomPrompt="1"/>
          </p:nvPr>
        </p:nvSpPr>
        <p:spPr>
          <a:xfrm>
            <a:off x="197774" y="2416282"/>
            <a:ext cx="8672487" cy="433387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 b="0" i="0" baseline="0">
                <a:solidFill>
                  <a:schemeClr val="bg1"/>
                </a:solidFill>
                <a:latin typeface="Source Sans Pro"/>
                <a:cs typeface="Source Sans Pro"/>
              </a:defRPr>
            </a:lvl1pPr>
          </a:lstStyle>
          <a:p>
            <a:pPr lvl="0"/>
            <a:r>
              <a:rPr lang="en-US" dirty="0" smtClean="0"/>
              <a:t>Summary statement here?</a:t>
            </a:r>
            <a:endParaRPr lang="en-US" dirty="0"/>
          </a:p>
        </p:txBody>
      </p:sp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" y="6379306"/>
            <a:ext cx="9144000" cy="478694"/>
          </a:xfrm>
          <a:prstGeom prst="rect">
            <a:avLst/>
          </a:prstGeom>
        </p:spPr>
      </p:pic>
      <p:sp>
        <p:nvSpPr>
          <p:cNvPr id="29" name="Text Placeholder 28"/>
          <p:cNvSpPr>
            <a:spLocks noGrp="1"/>
          </p:cNvSpPr>
          <p:nvPr>
            <p:ph type="body" sz="quarter" idx="14" hasCustomPrompt="1"/>
          </p:nvPr>
        </p:nvSpPr>
        <p:spPr>
          <a:xfrm>
            <a:off x="5294858" y="7757667"/>
            <a:ext cx="2487379" cy="58261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b="0" i="0">
                <a:solidFill>
                  <a:srgbClr val="EEA129"/>
                </a:solidFill>
                <a:latin typeface="Source Sans Pro"/>
              </a:defRPr>
            </a:lvl1pPr>
          </a:lstStyle>
          <a:p>
            <a:pPr lvl="0"/>
            <a:r>
              <a:rPr lang="en-US" dirty="0" smtClean="0"/>
              <a:t>877.552.0404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463" y="4056192"/>
            <a:ext cx="989135" cy="98913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453" y="5157591"/>
            <a:ext cx="833217" cy="8332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454" y="4134150"/>
            <a:ext cx="833217" cy="8332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988" y="5162724"/>
            <a:ext cx="828084" cy="8280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527" y="4134150"/>
            <a:ext cx="837481" cy="83748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527" y="5151532"/>
            <a:ext cx="839276" cy="83927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2600" y="4134150"/>
            <a:ext cx="902977" cy="90297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3198" y="5162724"/>
            <a:ext cx="886684" cy="88668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4837" y="224864"/>
            <a:ext cx="507214" cy="50721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2237" y="217572"/>
            <a:ext cx="520436" cy="521798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1567" y="216053"/>
            <a:ext cx="528506" cy="52850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4979" y="200136"/>
            <a:ext cx="544423" cy="544423"/>
          </a:xfrm>
          <a:prstGeom prst="rect">
            <a:avLst/>
          </a:prstGeom>
        </p:spPr>
      </p:pic>
      <p:sp>
        <p:nvSpPr>
          <p:cNvPr id="31" name="Text Placeholder 25"/>
          <p:cNvSpPr>
            <a:spLocks noGrp="1"/>
          </p:cNvSpPr>
          <p:nvPr>
            <p:ph type="body" sz="quarter" idx="15" hasCustomPrompt="1"/>
          </p:nvPr>
        </p:nvSpPr>
        <p:spPr>
          <a:xfrm>
            <a:off x="5803934" y="4134150"/>
            <a:ext cx="3031950" cy="1913728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2800" b="0" i="0" baseline="0">
                <a:solidFill>
                  <a:srgbClr val="00529F"/>
                </a:solidFill>
                <a:latin typeface="Source Sans Pro"/>
                <a:cs typeface="Source Sans Pro"/>
              </a:defRPr>
            </a:lvl1pPr>
          </a:lstStyle>
          <a:p>
            <a:pPr lvl="0"/>
            <a:r>
              <a:rPr lang="en-US" dirty="0" smtClean="0"/>
              <a:t>Contact info can go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26594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045202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7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mailto:daryl.hunter@Mirazon.com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4200" dirty="0" smtClean="0"/>
              <a:t>The Microsoft UC Experience: The 2016 New-Car-Smell Edition</a:t>
            </a:r>
            <a:endParaRPr lang="en-US" sz="4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97773" y="2953071"/>
            <a:ext cx="8672512" cy="698683"/>
          </a:xfrm>
        </p:spPr>
        <p:txBody>
          <a:bodyPr/>
          <a:lstStyle/>
          <a:p>
            <a:r>
              <a:rPr lang="en-US" sz="3200" dirty="0" smtClean="0"/>
              <a:t>Skype for Business &amp; Office 365 &amp; You!</a:t>
            </a:r>
            <a:endParaRPr lang="en-US" sz="32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255855" y="4141698"/>
            <a:ext cx="7576930" cy="433387"/>
          </a:xfrm>
        </p:spPr>
        <p:txBody>
          <a:bodyPr/>
          <a:lstStyle/>
          <a:p>
            <a:r>
              <a:rPr lang="en-US" dirty="0" smtClean="0"/>
              <a:t>Daryl Hunter, Solutions Architect – R&amp;D</a:t>
            </a:r>
          </a:p>
          <a:p>
            <a:r>
              <a:rPr lang="en-US" dirty="0" smtClean="0"/>
              <a:t>Unified Communications Practice Lead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273739" y="6434555"/>
            <a:ext cx="15965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i="1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mirazon.com</a:t>
            </a:r>
            <a:endParaRPr lang="en-US" sz="1600" i="1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8714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3200" dirty="0" smtClean="0"/>
              <a:t>Reference Architectures</a:t>
            </a:r>
            <a:endParaRPr lang="en-US" sz="32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How It All Works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5834" y="1331410"/>
            <a:ext cx="5598544" cy="4488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1559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3200" dirty="0" smtClean="0"/>
              <a:t>Reference Architectures</a:t>
            </a:r>
            <a:endParaRPr lang="en-US" sz="32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How It All Works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98154" y="1388853"/>
            <a:ext cx="6185151" cy="4390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1208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3200" dirty="0" smtClean="0"/>
              <a:t>Reference Architectures</a:t>
            </a:r>
            <a:endParaRPr lang="en-US" sz="32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How It All Works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0872" y="1381460"/>
            <a:ext cx="4182085" cy="43205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48" y="1524696"/>
            <a:ext cx="4725668" cy="3849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7576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3200" dirty="0" smtClean="0"/>
              <a:t>Shifting Topics</a:t>
            </a:r>
            <a:endParaRPr lang="en-US" sz="32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Before We Move On…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1" y="1789453"/>
            <a:ext cx="8229600" cy="3270996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Let’s wrap up Skype for Business </a:t>
            </a:r>
            <a:r>
              <a:rPr lang="en-US" i="1" u="sng" dirty="0">
                <a:solidFill>
                  <a:schemeClr val="bg1"/>
                </a:solidFill>
              </a:rPr>
              <a:t>O</a:t>
            </a:r>
            <a:r>
              <a:rPr lang="en-US" i="1" u="sng" dirty="0" smtClean="0">
                <a:solidFill>
                  <a:schemeClr val="bg1"/>
                </a:solidFill>
              </a:rPr>
              <a:t>n-premises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Anything to talk about or discuss that we haven’t gotten to yet related to </a:t>
            </a:r>
            <a:r>
              <a:rPr lang="en-US" dirty="0" err="1" smtClean="0">
                <a:solidFill>
                  <a:schemeClr val="bg1"/>
                </a:solidFill>
              </a:rPr>
              <a:t>SfB</a:t>
            </a:r>
            <a:r>
              <a:rPr lang="en-US" dirty="0" smtClean="0">
                <a:solidFill>
                  <a:schemeClr val="bg1"/>
                </a:solidFill>
              </a:rPr>
              <a:t>?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2290" name="Picture 2" descr="http://www.clipartbest.com/cliparts/di7/X6z/di7X6zei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212" y="3424951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42870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3200" dirty="0" smtClean="0"/>
              <a:t>Office 365 -- Interop</a:t>
            </a:r>
            <a:endParaRPr lang="en-US" sz="32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Connecting to Skype for Business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329102" y="1437835"/>
            <a:ext cx="5543664" cy="4241748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Interop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ADFS – Uptime Dependencies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Directory Sync / Password Sync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Hybrid Exchange is awesome &amp; flexible and you should explore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You MUST have some method of SSO for Lync/</a:t>
            </a:r>
            <a:r>
              <a:rPr lang="en-US" dirty="0" err="1" smtClean="0">
                <a:solidFill>
                  <a:schemeClr val="bg1"/>
                </a:solidFill>
              </a:rPr>
              <a:t>SfB</a:t>
            </a:r>
            <a:r>
              <a:rPr lang="en-US" dirty="0" smtClean="0">
                <a:solidFill>
                  <a:schemeClr val="bg1"/>
                </a:solidFill>
              </a:rPr>
              <a:t> and Office 365 Interoperability for UM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6" descr="https://www.clouddirect.net/assets/images/product-images/new-resized-product-images/5.office_365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5169" y="1077227"/>
            <a:ext cx="2945141" cy="1730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Down Arrow 6"/>
          <p:cNvSpPr/>
          <p:nvPr/>
        </p:nvSpPr>
        <p:spPr>
          <a:xfrm>
            <a:off x="7004933" y="2399611"/>
            <a:ext cx="785612" cy="1596980"/>
          </a:xfrm>
          <a:prstGeom prst="downArrow">
            <a:avLst/>
          </a:prstGeom>
          <a:solidFill>
            <a:srgbClr val="EEA12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2" descr="https://webpooldb30e05.infra.lync.com/lwa/WebPages/..%5CImages%5CSkypeLogo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5291" y="3996591"/>
            <a:ext cx="1464895" cy="1464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84202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3200" dirty="0" smtClean="0"/>
              <a:t>Office 365 -- Interop</a:t>
            </a:r>
            <a:endParaRPr lang="en-US" sz="32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The Options are…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290466" y="1441967"/>
            <a:ext cx="8229600" cy="3270996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 smtClean="0">
                <a:solidFill>
                  <a:schemeClr val="bg1"/>
                </a:solidFill>
              </a:rPr>
              <a:t>SfB</a:t>
            </a:r>
            <a:r>
              <a:rPr lang="en-US" dirty="0" smtClean="0">
                <a:solidFill>
                  <a:schemeClr val="bg1"/>
                </a:solidFill>
              </a:rPr>
              <a:t> 2015 On-Premises &amp; Exchange Online (O365)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Fully compatible</a:t>
            </a:r>
          </a:p>
          <a:p>
            <a:r>
              <a:rPr lang="en-US" dirty="0" err="1" smtClean="0">
                <a:solidFill>
                  <a:schemeClr val="bg1"/>
                </a:solidFill>
              </a:rPr>
              <a:t>SfB</a:t>
            </a:r>
            <a:r>
              <a:rPr lang="en-US" dirty="0" smtClean="0">
                <a:solidFill>
                  <a:schemeClr val="bg1"/>
                </a:solidFill>
              </a:rPr>
              <a:t> 2015 On-Premises &amp; Exchange Hybrid (On-Premises &amp; EXO Plan 2)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Fully compatible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Exchange Online (O365) and On-Premises PBX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“It works” but may not be supported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PBX + SBC + O365 Tenant with EXO Plan 2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3314" name="Picture 2" descr="https://pixabay.com/static/uploads/photo/2012/04/13/14/24/fork-32601_640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1996" y="3975930"/>
            <a:ext cx="2318070" cy="23180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77700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3200" dirty="0" smtClean="0"/>
              <a:t>Lync 2013 –&gt; Skype for Business</a:t>
            </a:r>
            <a:endParaRPr lang="en-US" sz="32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The 2015 Transition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1" y="1656800"/>
            <a:ext cx="8229600" cy="3883387"/>
          </a:xfrm>
          <a:prstGeom prst="rect">
            <a:avLst/>
          </a:prstGeom>
        </p:spPr>
        <p:txBody>
          <a:bodyPr>
            <a:normAutofit fontScale="70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April 2015 – Client Availability – Lync 2013 “reskinned”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May 2015 – Server Availability – Weekend before Ignite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Office 2016 – “Native” </a:t>
            </a:r>
            <a:r>
              <a:rPr lang="en-US" dirty="0" err="1" smtClean="0">
                <a:solidFill>
                  <a:schemeClr val="bg1"/>
                </a:solidFill>
              </a:rPr>
              <a:t>SfB</a:t>
            </a:r>
            <a:r>
              <a:rPr lang="en-US" dirty="0" smtClean="0">
                <a:solidFill>
                  <a:schemeClr val="bg1"/>
                </a:solidFill>
              </a:rPr>
              <a:t> Client // New Mac Client Announced!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New Features!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Can Upgrade Pools, or Transition side-by-side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New Server Role: VIS / Video Interoperability Server (Cisco for Now)</a:t>
            </a:r>
          </a:p>
          <a:p>
            <a:pPr lvl="1"/>
            <a:r>
              <a:rPr lang="en-US" dirty="0" err="1" smtClean="0">
                <a:solidFill>
                  <a:schemeClr val="bg1"/>
                </a:solidFill>
              </a:rPr>
              <a:t>SfB</a:t>
            </a:r>
            <a:r>
              <a:rPr lang="en-US" dirty="0" smtClean="0">
                <a:solidFill>
                  <a:schemeClr val="bg1"/>
                </a:solidFill>
              </a:rPr>
              <a:t> Client: </a:t>
            </a:r>
            <a:r>
              <a:rPr lang="en-US" dirty="0" err="1" smtClean="0">
                <a:solidFill>
                  <a:schemeClr val="bg1"/>
                </a:solidFill>
              </a:rPr>
              <a:t>Undockable</a:t>
            </a:r>
            <a:r>
              <a:rPr lang="en-US" dirty="0" smtClean="0">
                <a:solidFill>
                  <a:schemeClr val="bg1"/>
                </a:solidFill>
              </a:rPr>
              <a:t> Call Monitor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Further Enhanced Consumer Skype Interoperability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Cloud PBX (</a:t>
            </a:r>
            <a:r>
              <a:rPr lang="en-US" dirty="0" err="1" smtClean="0">
                <a:solidFill>
                  <a:schemeClr val="bg1"/>
                </a:solidFill>
              </a:rPr>
              <a:t>Dialtone</a:t>
            </a:r>
            <a:r>
              <a:rPr lang="en-US" dirty="0" smtClean="0">
                <a:solidFill>
                  <a:schemeClr val="bg1"/>
                </a:solidFill>
              </a:rPr>
              <a:t> in </a:t>
            </a:r>
            <a:r>
              <a:rPr lang="en-US" dirty="0" err="1" smtClean="0">
                <a:solidFill>
                  <a:schemeClr val="bg1"/>
                </a:solidFill>
              </a:rPr>
              <a:t>SfB</a:t>
            </a:r>
            <a:r>
              <a:rPr lang="en-US" dirty="0" smtClean="0">
                <a:solidFill>
                  <a:schemeClr val="bg1"/>
                </a:solidFill>
              </a:rPr>
              <a:t> Online – Trial available Now)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Skype Meeting Broadcast (</a:t>
            </a:r>
            <a:r>
              <a:rPr lang="en-US" dirty="0" err="1" smtClean="0">
                <a:solidFill>
                  <a:schemeClr val="bg1"/>
                </a:solidFill>
              </a:rPr>
              <a:t>SfB</a:t>
            </a:r>
            <a:r>
              <a:rPr lang="en-US" dirty="0" smtClean="0">
                <a:solidFill>
                  <a:schemeClr val="bg1"/>
                </a:solidFill>
              </a:rPr>
              <a:t> Online) – Up to 10,000 Attenders</a:t>
            </a:r>
            <a:endParaRPr lang="en-US" dirty="0">
              <a:solidFill>
                <a:schemeClr val="bg1"/>
              </a:solidFill>
            </a:endParaRP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Azure ExpressRoute Coming for </a:t>
            </a:r>
            <a:r>
              <a:rPr lang="en-US" dirty="0" err="1" smtClean="0">
                <a:solidFill>
                  <a:schemeClr val="bg1"/>
                </a:solidFill>
              </a:rPr>
              <a:t>CloudPBX</a:t>
            </a:r>
            <a:r>
              <a:rPr lang="en-US" dirty="0" smtClean="0">
                <a:solidFill>
                  <a:schemeClr val="bg1"/>
                </a:solidFill>
              </a:rPr>
              <a:t> / On-Premises Connectivity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Office 365 E3 / </a:t>
            </a:r>
            <a:r>
              <a:rPr lang="en-US" i="1" strike="sngStrike" dirty="0" smtClean="0">
                <a:solidFill>
                  <a:schemeClr val="bg1"/>
                </a:solidFill>
              </a:rPr>
              <a:t>E4</a:t>
            </a:r>
            <a:r>
              <a:rPr lang="en-US" dirty="0" smtClean="0">
                <a:solidFill>
                  <a:schemeClr val="bg1"/>
                </a:solidFill>
              </a:rPr>
              <a:t> / E5 Changes (Announced at WPC)</a:t>
            </a:r>
          </a:p>
        </p:txBody>
      </p:sp>
    </p:spTree>
    <p:extLst>
      <p:ext uri="{BB962C8B-B14F-4D97-AF65-F5344CB8AC3E}">
        <p14:creationId xmlns:p14="http://schemas.microsoft.com/office/powerpoint/2010/main" val="26784455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3200" dirty="0" smtClean="0"/>
              <a:t>Skype for Business 2016</a:t>
            </a:r>
            <a:endParaRPr lang="en-US" sz="32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The 2016 Further Enhancements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1" y="1349829"/>
            <a:ext cx="8229600" cy="4397827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New Native Mac </a:t>
            </a:r>
            <a:r>
              <a:rPr lang="en-US" dirty="0" err="1" smtClean="0">
                <a:solidFill>
                  <a:schemeClr val="bg1"/>
                </a:solidFill>
              </a:rPr>
              <a:t>SfB</a:t>
            </a:r>
            <a:r>
              <a:rPr lang="en-US" dirty="0" smtClean="0">
                <a:solidFill>
                  <a:schemeClr val="bg1"/>
                </a:solidFill>
              </a:rPr>
              <a:t> Client – In Preview (this week) – Summer 2016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Q3 GA as of 4/22/2016 – Multiple “drops” between now and then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Skype Meeting Broadcast (</a:t>
            </a:r>
            <a:r>
              <a:rPr lang="en-US" dirty="0" err="1" smtClean="0">
                <a:solidFill>
                  <a:schemeClr val="bg1"/>
                </a:solidFill>
              </a:rPr>
              <a:t>SfB</a:t>
            </a:r>
            <a:r>
              <a:rPr lang="en-US" dirty="0" smtClean="0">
                <a:solidFill>
                  <a:schemeClr val="bg1"/>
                </a:solidFill>
              </a:rPr>
              <a:t> Online) – Up to 10,000 Attenders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PSTN Conferencing (</a:t>
            </a:r>
            <a:r>
              <a:rPr lang="en-US" dirty="0" err="1" smtClean="0">
                <a:solidFill>
                  <a:schemeClr val="bg1"/>
                </a:solidFill>
              </a:rPr>
              <a:t>SfB</a:t>
            </a:r>
            <a:r>
              <a:rPr lang="en-US" dirty="0" smtClean="0">
                <a:solidFill>
                  <a:schemeClr val="bg1"/>
                </a:solidFill>
              </a:rPr>
              <a:t> Online) – 60+ Countries in March, 100 in June.</a:t>
            </a:r>
          </a:p>
          <a:p>
            <a:r>
              <a:rPr lang="en-US" dirty="0">
                <a:solidFill>
                  <a:schemeClr val="bg1"/>
                </a:solidFill>
              </a:rPr>
              <a:t>Cloud PBX /w on-premises </a:t>
            </a:r>
            <a:r>
              <a:rPr lang="en-US" dirty="0" err="1" smtClean="0">
                <a:solidFill>
                  <a:schemeClr val="bg1"/>
                </a:solidFill>
              </a:rPr>
              <a:t>Dialtone</a:t>
            </a:r>
            <a:endParaRPr lang="en-US" dirty="0">
              <a:solidFill>
                <a:schemeClr val="bg1"/>
              </a:solidFill>
            </a:endParaRPr>
          </a:p>
          <a:p>
            <a:pPr lvl="1"/>
            <a:r>
              <a:rPr lang="en-US" dirty="0">
                <a:solidFill>
                  <a:schemeClr val="bg1"/>
                </a:solidFill>
              </a:rPr>
              <a:t>Hybrid with </a:t>
            </a:r>
            <a:r>
              <a:rPr lang="en-US" dirty="0" smtClean="0">
                <a:solidFill>
                  <a:schemeClr val="bg1"/>
                </a:solidFill>
              </a:rPr>
              <a:t>Skype - Today</a:t>
            </a:r>
            <a:endParaRPr lang="en-US" dirty="0">
              <a:solidFill>
                <a:schemeClr val="bg1"/>
              </a:solidFill>
            </a:endParaRPr>
          </a:p>
          <a:p>
            <a:pPr lvl="1"/>
            <a:r>
              <a:rPr lang="en-US" dirty="0">
                <a:solidFill>
                  <a:schemeClr val="bg1"/>
                </a:solidFill>
              </a:rPr>
              <a:t>Cloud Connector Edition (min-topology</a:t>
            </a:r>
            <a:r>
              <a:rPr lang="en-US" dirty="0" smtClean="0">
                <a:solidFill>
                  <a:schemeClr val="bg1"/>
                </a:solidFill>
              </a:rPr>
              <a:t>) – April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PSTN Calling (full </a:t>
            </a:r>
            <a:r>
              <a:rPr lang="en-US" dirty="0" err="1" smtClean="0">
                <a:solidFill>
                  <a:schemeClr val="bg1"/>
                </a:solidFill>
              </a:rPr>
              <a:t>SfB</a:t>
            </a:r>
            <a:r>
              <a:rPr lang="en-US" dirty="0" smtClean="0">
                <a:solidFill>
                  <a:schemeClr val="bg1"/>
                </a:solidFill>
              </a:rPr>
              <a:t> Online </a:t>
            </a:r>
            <a:r>
              <a:rPr lang="en-US" dirty="0" err="1" smtClean="0">
                <a:solidFill>
                  <a:schemeClr val="bg1"/>
                </a:solidFill>
              </a:rPr>
              <a:t>Dialtone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/>
                </a:solidFill>
              </a:rPr>
              <a:t>Unified Messaging in Azure (Education only?  Still TBD</a:t>
            </a:r>
            <a:r>
              <a:rPr lang="en-US" dirty="0" smtClean="0">
                <a:solidFill>
                  <a:schemeClr val="bg1"/>
                </a:solidFill>
              </a:rPr>
              <a:t>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Enterprise Connect 2016 Announcements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Auto Attendants for Cloud Voice – April 2016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Project Rigel – 2H2016 – Skype in Meeting Rooms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PSTN Calling – UK Preview in May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Cloud Video: Polycom – 2H2016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Management &amp; Analytics (from </a:t>
            </a:r>
            <a:r>
              <a:rPr lang="en-US" dirty="0" err="1" smtClean="0">
                <a:solidFill>
                  <a:schemeClr val="bg1"/>
                </a:solidFill>
              </a:rPr>
              <a:t>EventZero</a:t>
            </a:r>
            <a:r>
              <a:rPr lang="en-US" dirty="0" smtClean="0">
                <a:solidFill>
                  <a:schemeClr val="bg1"/>
                </a:solidFill>
              </a:rPr>
              <a:t>) – 2H2016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8665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3200" dirty="0" smtClean="0"/>
              <a:t>Mac Client: Skype for Business</a:t>
            </a:r>
            <a:endParaRPr lang="en-US" sz="32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Unicorns…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22" y="1355156"/>
            <a:ext cx="2676525" cy="4371975"/>
          </a:xfrm>
          <a:prstGeom prst="rect">
            <a:avLst/>
          </a:prstGeom>
        </p:spPr>
      </p:pic>
      <p:pic>
        <p:nvPicPr>
          <p:cNvPr id="1027" name="Picture 6" descr="Machine generated alternative text:&#10;11℃0 • |1:』O &#10;Skype &#10;Status &#10;V”배i,國 Meeting 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4917" y="1355156"/>
            <a:ext cx="2617127" cy="437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Machine generated alternative text:&#10;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6714" y="1355155"/>
            <a:ext cx="2721457" cy="437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071906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3200" dirty="0" smtClean="0"/>
              <a:t>Broadcast Meetings</a:t>
            </a:r>
            <a:endParaRPr lang="en-US" sz="32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Skype for Business Online only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6388" y="1267237"/>
            <a:ext cx="8236130" cy="4579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00867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Quick Agenda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What We’re Covering Today</a:t>
            </a:r>
            <a:endParaRPr lang="en-US" dirty="0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197773" y="1870734"/>
            <a:ext cx="4824988" cy="3126270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Skype for Business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Office 365 basics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New Features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Demo (or at least pics)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Wrap Up/Q&amp;A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s://webpooldb30e05.infra.lync.com/lwa/WebPages/..%5CImages%5CSkypeLogo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7167" y="1741945"/>
            <a:ext cx="2143125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www.clouddirect.net/assets/images/product-images/new-resized-product-images/5.office_365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4167" y="3301107"/>
            <a:ext cx="3963160" cy="2328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475075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3200" dirty="0" smtClean="0"/>
              <a:t>PSTN Conferencing</a:t>
            </a:r>
            <a:endParaRPr lang="en-US" sz="32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Not 100% new – now native/enhanced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430" y="1279465"/>
            <a:ext cx="8159931" cy="4553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27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3200" dirty="0" smtClean="0"/>
              <a:t>Cloud PBX</a:t>
            </a:r>
            <a:endParaRPr lang="en-US" sz="32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Online call control – limited but part of 2016/2017 roadmap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2513" y="1285430"/>
            <a:ext cx="8212183" cy="4547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46302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3200" dirty="0" smtClean="0"/>
              <a:t>PSTN Calling</a:t>
            </a:r>
            <a:endParaRPr lang="en-US" sz="32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Microsoft is your telco – net-new #s or port your own #s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5181" y="1275046"/>
            <a:ext cx="8197265" cy="45636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3882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3200" dirty="0" smtClean="0"/>
              <a:t>More on </a:t>
            </a:r>
            <a:r>
              <a:rPr lang="en-US" sz="3200" dirty="0" err="1" smtClean="0"/>
              <a:t>CloudPBX</a:t>
            </a:r>
            <a:endParaRPr lang="en-US" sz="32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Okay, Cloud Voice – how do I get there?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093" y="1280159"/>
            <a:ext cx="8073686" cy="4550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576601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3200" dirty="0" smtClean="0"/>
              <a:t>More on </a:t>
            </a:r>
            <a:r>
              <a:rPr lang="en-US" sz="3200" dirty="0" err="1" smtClean="0"/>
              <a:t>CloudPBX</a:t>
            </a:r>
            <a:endParaRPr lang="en-US" sz="32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Okay, Cloud Voice – how do I get there?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1985" y="1286947"/>
            <a:ext cx="8064138" cy="4564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2071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3200" dirty="0" smtClean="0"/>
              <a:t>More on </a:t>
            </a:r>
            <a:r>
              <a:rPr lang="en-US" sz="3200" dirty="0" err="1" smtClean="0"/>
              <a:t>CloudPBX</a:t>
            </a:r>
            <a:endParaRPr lang="en-US" sz="32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Okay, Cloud Voice – how do I get there?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339" y="1272799"/>
            <a:ext cx="8055429" cy="4551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2494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3200" dirty="0" smtClean="0"/>
              <a:t>More on </a:t>
            </a:r>
            <a:r>
              <a:rPr lang="en-US" sz="3200" dirty="0" err="1" smtClean="0"/>
              <a:t>CloudPBX</a:t>
            </a:r>
            <a:endParaRPr lang="en-US" sz="32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Okay, Cloud Voice – how do I get there?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467" y="1288604"/>
            <a:ext cx="8924638" cy="4548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408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3200" dirty="0" smtClean="0"/>
              <a:t>Office 365 Licensing</a:t>
            </a:r>
            <a:endParaRPr lang="en-US" sz="32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482" y="1288869"/>
            <a:ext cx="7687658" cy="4526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48095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3200" dirty="0" smtClean="0"/>
              <a:t>Office 365 Licensing</a:t>
            </a:r>
            <a:endParaRPr lang="en-US" sz="32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809" y="1292345"/>
            <a:ext cx="8133805" cy="4509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1902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3200" dirty="0" smtClean="0"/>
              <a:t>Shifting Topics</a:t>
            </a:r>
            <a:endParaRPr lang="en-US" sz="32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Before We Move On…</a:t>
            </a:r>
            <a:endParaRPr lang="en-US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>
          <a:xfrm>
            <a:off x="457201" y="1789453"/>
            <a:ext cx="8229600" cy="3270996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Let’s wrap up Office 365 &amp; Skype </a:t>
            </a:r>
            <a:r>
              <a:rPr lang="en-US" i="1" u="sng" dirty="0" smtClean="0">
                <a:solidFill>
                  <a:schemeClr val="bg1"/>
                </a:solidFill>
              </a:rPr>
              <a:t>Online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Anything to talk about or discuss that we haven’t gotten to yet related to O365?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2290" name="Picture 2" descr="http://www.clipartbest.com/cliparts/di7/X6z/di7X6zei9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212" y="3424951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76215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About Daryl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(Or DW to friends like you)</a:t>
            </a:r>
            <a:endParaRPr lang="en-US" dirty="0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197773" y="1471488"/>
            <a:ext cx="4824988" cy="4143701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Solutions Architect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Practice Lead: Unified Communications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R&amp;D: Products, Services, Internal IP, Community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Skype &amp; Lync, Office 365, Networking, Exchange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</a:rPr>
              <a:t>Cloud / Hybrid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2761" y="1656545"/>
            <a:ext cx="3868492" cy="3868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37138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3200" dirty="0" smtClean="0"/>
              <a:t>Demo</a:t>
            </a:r>
            <a:endParaRPr lang="en-US" sz="32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Let’s see what we can see…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97798" y="1481069"/>
            <a:ext cx="5700726" cy="4108361"/>
          </a:xfrm>
          <a:prstGeom prst="rect">
            <a:avLst/>
          </a:prstGeom>
        </p:spPr>
        <p:txBody>
          <a:bodyPr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Skype Client (briefly)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Cloud Voice (what we can)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Shenanigans</a:t>
            </a:r>
          </a:p>
        </p:txBody>
      </p:sp>
      <p:pic>
        <p:nvPicPr>
          <p:cNvPr id="11266" name="Picture 2" descr="http://www.clipartbest.com/cliparts/7ia/o87/7iao87L4T.pn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47791">
            <a:off x="5549375" y="1825493"/>
            <a:ext cx="3108619" cy="3155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59747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3200" dirty="0" smtClean="0"/>
              <a:t>Customer Experience Lounge</a:t>
            </a:r>
            <a:endParaRPr lang="en-US" sz="32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Demo Room @ </a:t>
            </a:r>
            <a:r>
              <a:rPr lang="en-US" dirty="0" err="1" smtClean="0"/>
              <a:t>Mirazon</a:t>
            </a:r>
            <a:r>
              <a:rPr lang="en-US" dirty="0" smtClean="0"/>
              <a:t> – Hands On Discussions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97798" y="1481069"/>
            <a:ext cx="5700726" cy="4108361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Best Utilized with 4-6 people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Demo Room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Lots of Skype Phones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Lots of Skype Headsets</a:t>
            </a:r>
          </a:p>
          <a:p>
            <a:pPr lvl="1"/>
            <a:r>
              <a:rPr lang="en-US" dirty="0" err="1" smtClean="0">
                <a:solidFill>
                  <a:schemeClr val="bg1"/>
                </a:solidFill>
              </a:rPr>
              <a:t>Mondopad</a:t>
            </a:r>
            <a:r>
              <a:rPr lang="en-US" dirty="0" smtClean="0">
                <a:solidFill>
                  <a:schemeClr val="bg1"/>
                </a:solidFill>
              </a:rPr>
              <a:t> / Touch </a:t>
            </a:r>
            <a:r>
              <a:rPr lang="en-US" dirty="0" err="1" smtClean="0">
                <a:solidFill>
                  <a:schemeClr val="bg1"/>
                </a:solidFill>
              </a:rPr>
              <a:t>Preso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Show and Tell / Touch and Feel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The “vision” of this room is immersive and repeatable experience / demo</a:t>
            </a:r>
          </a:p>
        </p:txBody>
      </p:sp>
      <p:pic>
        <p:nvPicPr>
          <p:cNvPr id="11266" name="Picture 2" descr="http://www.clipartbest.com/cliparts/7ia/o87/7iao87L4T.pn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47791">
            <a:off x="5549375" y="1825493"/>
            <a:ext cx="3108619" cy="3155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10138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97774" y="2195059"/>
            <a:ext cx="8672487" cy="1428035"/>
          </a:xfrm>
        </p:spPr>
        <p:txBody>
          <a:bodyPr/>
          <a:lstStyle/>
          <a:p>
            <a:r>
              <a:rPr lang="en-US" dirty="0" smtClean="0"/>
              <a:t>Email/S4B: </a:t>
            </a:r>
            <a:r>
              <a:rPr lang="en-US" dirty="0" smtClean="0">
                <a:hlinkClick r:id="rId2"/>
              </a:rPr>
              <a:t>daryl.hunter@mirazon.com</a:t>
            </a:r>
            <a:endParaRPr lang="en-US" dirty="0" smtClean="0"/>
          </a:p>
          <a:p>
            <a:r>
              <a:rPr lang="en-US" dirty="0" smtClean="0"/>
              <a:t>Twitter: @</a:t>
            </a:r>
            <a:r>
              <a:rPr lang="en-US" dirty="0" err="1" smtClean="0"/>
              <a:t>darylhunter</a:t>
            </a:r>
            <a:endParaRPr lang="en-US" dirty="0"/>
          </a:p>
        </p:txBody>
      </p:sp>
      <p:sp>
        <p:nvSpPr>
          <p:cNvPr id="7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197774" y="1463221"/>
            <a:ext cx="5475287" cy="731838"/>
          </a:xfrm>
        </p:spPr>
        <p:txBody>
          <a:bodyPr/>
          <a:lstStyle/>
          <a:p>
            <a:r>
              <a:rPr lang="en-US" dirty="0" smtClean="0"/>
              <a:t>Q&amp;A – Wrap Up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960147" y="4340652"/>
            <a:ext cx="29101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Mirazon.com/blog</a:t>
            </a:r>
          </a:p>
          <a:p>
            <a:pPr algn="ctr"/>
            <a:endParaRPr lang="en-US" sz="2400" dirty="0" smtClean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ctr"/>
            <a:endParaRPr lang="en-US" sz="2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algn="ctr"/>
            <a:r>
              <a:rPr lang="en-US" sz="2400" dirty="0" smtClean="0"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502-240-0404</a:t>
            </a:r>
            <a:endParaRPr lang="en-US" sz="24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273739" y="6434555"/>
            <a:ext cx="15965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i="1" dirty="0" smtClean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mirazon.com</a:t>
            </a:r>
            <a:endParaRPr lang="en-US" sz="1600" i="1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00794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History Lesson – Microsoft UC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Where Is Skype for Business Coming From?</a:t>
            </a:r>
            <a:endParaRPr lang="en-US" dirty="0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197773" y="1471488"/>
            <a:ext cx="8187102" cy="4143701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chemeClr val="bg1"/>
                </a:solidFill>
              </a:rPr>
              <a:t>Standalone – NetMeeting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Exchange 2000 Instant Messaging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LCS 2003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LCS 2005 (then SP1)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OCS 2007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OCS 2007 R2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Lync 2010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Lync 2013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Skype for Business 2015</a:t>
            </a:r>
            <a:endParaRPr lang="en-US" sz="2000" dirty="0" smtClean="0">
              <a:solidFill>
                <a:schemeClr val="bg1"/>
              </a:solidFill>
            </a:endParaRPr>
          </a:p>
        </p:txBody>
      </p:sp>
      <p:pic>
        <p:nvPicPr>
          <p:cNvPr id="6146" name="Picture 2" descr="http://www.calltower.com/documents/Skype4B-Transition-Email-(lync-to-skype)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84998" y="1658231"/>
            <a:ext cx="3719868" cy="37702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57089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Skype for Business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It’s More than IM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075" y="1560040"/>
            <a:ext cx="6947958" cy="3947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7769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3200" dirty="0" smtClean="0"/>
              <a:t>How Skype for Business Helps You Work</a:t>
            </a:r>
            <a:endParaRPr lang="en-US" sz="32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The Benefits</a:t>
            </a:r>
            <a:endParaRPr lang="en-US" dirty="0"/>
          </a:p>
        </p:txBody>
      </p:sp>
      <p:sp>
        <p:nvSpPr>
          <p:cNvPr id="6" name="Text Placeholder 2"/>
          <p:cNvSpPr txBox="1">
            <a:spLocks/>
          </p:cNvSpPr>
          <p:nvPr/>
        </p:nvSpPr>
        <p:spPr>
          <a:xfrm>
            <a:off x="197773" y="1471488"/>
            <a:ext cx="5816661" cy="4143701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Control costs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Improve productivity</a:t>
            </a:r>
          </a:p>
          <a:p>
            <a:r>
              <a:rPr lang="en-US" dirty="0">
                <a:solidFill>
                  <a:schemeClr val="bg1"/>
                </a:solidFill>
              </a:rPr>
              <a:t>Support the mobile workforce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Federation – B2B &amp; Public</a:t>
            </a:r>
            <a:endParaRPr lang="en-US" dirty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Maintain </a:t>
            </a:r>
            <a:r>
              <a:rPr lang="en-US" dirty="0">
                <a:solidFill>
                  <a:schemeClr val="bg1"/>
                </a:solidFill>
              </a:rPr>
              <a:t>regulatory compliance</a:t>
            </a:r>
          </a:p>
          <a:p>
            <a:pPr marL="0" indent="0">
              <a:buNone/>
            </a:pPr>
            <a:endParaRPr lang="en-US" sz="2600" dirty="0" smtClean="0">
              <a:solidFill>
                <a:schemeClr val="bg1"/>
              </a:solidFill>
            </a:endParaRPr>
          </a:p>
        </p:txBody>
      </p:sp>
      <p:pic>
        <p:nvPicPr>
          <p:cNvPr id="7170" name="Picture 2" descr="http://www.clipartbest.com/cliparts/aTq/eM6/aTqeM6qbc.png"/>
          <p:cNvPicPr>
            <a:picLocks noChangeAspect="1" noChangeArrowheads="1"/>
          </p:cNvPicPr>
          <p:nvPr/>
        </p:nvPicPr>
        <p:blipFill>
          <a:blip r:embed="rId2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4434" y="2128875"/>
            <a:ext cx="2638425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311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3200" dirty="0" smtClean="0"/>
              <a:t>Some HADR Discussion</a:t>
            </a:r>
            <a:endParaRPr lang="en-US" sz="32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Uptime!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19254" y="1552753"/>
            <a:ext cx="8451055" cy="4071667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Standard Edition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No HA – Zero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DR Only – Pool Pairing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Enterprise Edition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HA Pools – 3+ Members for Best Practices Fabric Design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SQL Server Backend Required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Pools should not cross/span physical sites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DR – Pool Pairing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Server License Cost is same – Depends on Architecture / Implementation</a:t>
            </a:r>
          </a:p>
        </p:txBody>
      </p:sp>
    </p:spTree>
    <p:extLst>
      <p:ext uri="{BB962C8B-B14F-4D97-AF65-F5344CB8AC3E}">
        <p14:creationId xmlns:p14="http://schemas.microsoft.com/office/powerpoint/2010/main" val="42796087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3200" dirty="0" smtClean="0"/>
              <a:t>Some Cost Discussion</a:t>
            </a:r>
            <a:endParaRPr lang="en-US" sz="32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err="1" smtClean="0"/>
              <a:t>Dolla</a:t>
            </a:r>
            <a:r>
              <a:rPr lang="en-US" dirty="0" smtClean="0"/>
              <a:t> </a:t>
            </a:r>
            <a:r>
              <a:rPr lang="en-US" dirty="0" err="1" smtClean="0"/>
              <a:t>dolla</a:t>
            </a:r>
            <a:r>
              <a:rPr lang="en-US" dirty="0" smtClean="0"/>
              <a:t> bills, </a:t>
            </a:r>
            <a:r>
              <a:rPr lang="en-US" dirty="0" err="1" smtClean="0"/>
              <a:t>y’all</a:t>
            </a:r>
            <a:endParaRPr lang="en-US" dirty="0"/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197798" y="1483743"/>
            <a:ext cx="8229600" cy="3968151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Skype for Business 2015 Server itself – with SA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Upgrade Rights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Virtualization Rights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Skype for Business 2015 CALs – with SA too </a:t>
            </a:r>
            <a:r>
              <a:rPr lang="en-US" dirty="0" smtClean="0">
                <a:solidFill>
                  <a:schemeClr val="bg1"/>
                </a:solidFill>
                <a:sym typeface="Wingdings" panose="05000000000000000000" pitchFamily="2" charset="2"/>
              </a:rPr>
              <a:t></a:t>
            </a:r>
            <a:endParaRPr lang="en-US" dirty="0" smtClean="0">
              <a:solidFill>
                <a:schemeClr val="bg1"/>
              </a:solidFill>
            </a:endParaRP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Standard – IM/P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Enterprise – Conferencing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Plus – </a:t>
            </a:r>
            <a:r>
              <a:rPr lang="en-US" dirty="0" err="1" smtClean="0">
                <a:solidFill>
                  <a:schemeClr val="bg1"/>
                </a:solidFill>
              </a:rPr>
              <a:t>Dialtone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Lync 201x/</a:t>
            </a:r>
            <a:r>
              <a:rPr lang="en-US" dirty="0" err="1" smtClean="0">
                <a:solidFill>
                  <a:schemeClr val="bg1"/>
                </a:solidFill>
              </a:rPr>
              <a:t>SfB</a:t>
            </a:r>
            <a:r>
              <a:rPr lang="en-US" dirty="0" smtClean="0">
                <a:solidFill>
                  <a:schemeClr val="bg1"/>
                </a:solidFill>
              </a:rPr>
              <a:t> Client (PC or Mac)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Included with Office 201x Pro/Plus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Exchange Enterprise CAL for UM</a:t>
            </a:r>
          </a:p>
          <a:p>
            <a:pPr lvl="1"/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42" name="Picture 2" descr="http://images.clipartpanda.com/key-clipart-black-and-white-MiL4RbLia.pn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327738">
            <a:off x="7148326" y="1912767"/>
            <a:ext cx="1108374" cy="3474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33995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sz="3200" dirty="0" smtClean="0"/>
              <a:t>Moving Parts</a:t>
            </a:r>
            <a:endParaRPr lang="en-US" sz="3200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r>
              <a:rPr lang="en-US" dirty="0" smtClean="0"/>
              <a:t>What Goes Into a Skype for Business Architecture?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197798" y="1481069"/>
            <a:ext cx="5700726" cy="4108361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>
                <a:solidFill>
                  <a:schemeClr val="bg1"/>
                </a:solidFill>
              </a:rPr>
              <a:t>Public IPs, Public &amp; Private DNS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Firewall Rules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Reverse Proxy for </a:t>
            </a:r>
            <a:r>
              <a:rPr lang="en-US" dirty="0" err="1" smtClean="0">
                <a:solidFill>
                  <a:schemeClr val="bg1"/>
                </a:solidFill>
              </a:rPr>
              <a:t>Webservices</a:t>
            </a:r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err="1" smtClean="0">
                <a:solidFill>
                  <a:schemeClr val="bg1"/>
                </a:solidFill>
              </a:rPr>
              <a:t>SfB</a:t>
            </a:r>
            <a:r>
              <a:rPr lang="en-US" dirty="0" smtClean="0">
                <a:solidFill>
                  <a:schemeClr val="bg1"/>
                </a:solidFill>
              </a:rPr>
              <a:t> 2015 Topology/Server(s)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SBC – if Enterprise Voice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Exchange UM – if Enterprise Voice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Handsets and Headsets – if Enterprise Voice – or if you just want a better audio experience.</a:t>
            </a:r>
          </a:p>
        </p:txBody>
      </p:sp>
      <p:pic>
        <p:nvPicPr>
          <p:cNvPr id="11266" name="Picture 2" descr="http://www.clipartbest.com/cliparts/7ia/o87/7iao87L4T.png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47791">
            <a:off x="5549375" y="1825493"/>
            <a:ext cx="3108619" cy="3155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20661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/>
    </mc:Choice>
    <mc:Fallback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irazon Powerpoint">
  <a:themeElements>
    <a:clrScheme name="Custom 3">
      <a:dk1>
        <a:srgbClr val="00529F"/>
      </a:dk1>
      <a:lt1>
        <a:sysClr val="window" lastClr="FFFFFF"/>
      </a:lt1>
      <a:dk2>
        <a:srgbClr val="1F497D"/>
      </a:dk2>
      <a:lt2>
        <a:srgbClr val="FDF3E3"/>
      </a:lt2>
      <a:accent1>
        <a:srgbClr val="5DB2FF"/>
      </a:accent1>
      <a:accent2>
        <a:srgbClr val="EEA129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Mirazon Powerpoint</Template>
  <TotalTime>586</TotalTime>
  <Words>991</Words>
  <Application>Microsoft Office PowerPoint</Application>
  <PresentationFormat>On-screen Show (4:3)</PresentationFormat>
  <Paragraphs>176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Arial</vt:lpstr>
      <vt:lpstr>Calibri</vt:lpstr>
      <vt:lpstr>Lato</vt:lpstr>
      <vt:lpstr>Source Sans Pro</vt:lpstr>
      <vt:lpstr>Source Sans Pro Semibold</vt:lpstr>
      <vt:lpstr>Wingdings</vt:lpstr>
      <vt:lpstr>Mirazon Powerpoint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Leah Weisman</dc:creator>
  <cp:lastModifiedBy>Daryl Hunter</cp:lastModifiedBy>
  <cp:revision>57</cp:revision>
  <dcterms:created xsi:type="dcterms:W3CDTF">2015-07-10T15:55:35Z</dcterms:created>
  <dcterms:modified xsi:type="dcterms:W3CDTF">2016-04-29T14:32:57Z</dcterms:modified>
</cp:coreProperties>
</file>