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301" r:id="rId4"/>
    <p:sldId id="257" r:id="rId5"/>
    <p:sldId id="262" r:id="rId6"/>
    <p:sldId id="281" r:id="rId7"/>
    <p:sldId id="263" r:id="rId8"/>
    <p:sldId id="282" r:id="rId9"/>
    <p:sldId id="283" r:id="rId10"/>
    <p:sldId id="302" r:id="rId11"/>
    <p:sldId id="264" r:id="rId12"/>
    <p:sldId id="265" r:id="rId13"/>
    <p:sldId id="284" r:id="rId14"/>
    <p:sldId id="285" r:id="rId15"/>
    <p:sldId id="286" r:id="rId16"/>
    <p:sldId id="288" r:id="rId17"/>
    <p:sldId id="289" r:id="rId18"/>
    <p:sldId id="275" r:id="rId19"/>
    <p:sldId id="267" r:id="rId20"/>
    <p:sldId id="293" r:id="rId21"/>
    <p:sldId id="292" r:id="rId22"/>
    <p:sldId id="294" r:id="rId23"/>
    <p:sldId id="268" r:id="rId24"/>
    <p:sldId id="295" r:id="rId25"/>
    <p:sldId id="277" r:id="rId26"/>
    <p:sldId id="269" r:id="rId27"/>
    <p:sldId id="300" r:id="rId28"/>
    <p:sldId id="278" r:id="rId29"/>
    <p:sldId id="279" r:id="rId30"/>
    <p:sldId id="290" r:id="rId31"/>
    <p:sldId id="280" r:id="rId32"/>
    <p:sldId id="272" r:id="rId33"/>
    <p:sldId id="273" r:id="rId34"/>
    <p:sldId id="296" r:id="rId35"/>
    <p:sldId id="297" r:id="rId36"/>
    <p:sldId id="298" r:id="rId37"/>
    <p:sldId id="274" r:id="rId38"/>
    <p:sldId id="299" r:id="rId39"/>
    <p:sldId id="271" r:id="rId40"/>
    <p:sldId id="25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F"/>
    <a:srgbClr val="EEA1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napToObjects="1">
      <p:cViewPr varScale="1">
        <p:scale>
          <a:sx n="116" d="100"/>
          <a:sy n="116" d="100"/>
        </p:scale>
        <p:origin x="150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image" Target="../media/image1.emf"/><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1.png"/><Relationship Id="rId4" Type="http://schemas.openxmlformats.org/officeDocument/2006/relationships/image" Target="../media/image3.emf"/><Relationship Id="rId9" Type="http://schemas.openxmlformats.org/officeDocument/2006/relationships/image" Target="../media/image4.png"/><Relationship Id="rId1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7798" y="139725"/>
            <a:ext cx="3170434" cy="644259"/>
          </a:xfrm>
          <a:prstGeom prst="rect">
            <a:avLst/>
          </a:prstGeom>
          <a:effectLst>
            <a:reflection endPos="0" dist="50800" dir="5400000" sy="-100000" algn="bl" rotWithShape="0"/>
          </a:effectLst>
        </p:spPr>
      </p:pic>
      <p:pic>
        <p:nvPicPr>
          <p:cNvPr id="11" name="Picture 10"/>
          <p:cNvPicPr>
            <a:picLocks noChangeAspect="1"/>
          </p:cNvPicPr>
          <p:nvPr userDrawn="1"/>
        </p:nvPicPr>
        <p:blipFill>
          <a:blip r:embed="rId3"/>
          <a:stretch>
            <a:fillRect/>
          </a:stretch>
        </p:blipFill>
        <p:spPr>
          <a:xfrm>
            <a:off x="1" y="913921"/>
            <a:ext cx="9144000" cy="4579200"/>
          </a:xfrm>
          <a:prstGeom prst="rect">
            <a:avLst/>
          </a:prstGeom>
        </p:spPr>
      </p:pic>
      <p:sp>
        <p:nvSpPr>
          <p:cNvPr id="22" name="Text Placeholder 21"/>
          <p:cNvSpPr>
            <a:spLocks noGrp="1"/>
          </p:cNvSpPr>
          <p:nvPr>
            <p:ph type="body" sz="quarter" idx="10" hasCustomPrompt="1"/>
          </p:nvPr>
        </p:nvSpPr>
        <p:spPr>
          <a:xfrm>
            <a:off x="197773" y="1406696"/>
            <a:ext cx="8672512" cy="994088"/>
          </a:xfrm>
          <a:prstGeom prst="rect">
            <a:avLst/>
          </a:prstGeom>
        </p:spPr>
        <p:txBody>
          <a:bodyPr vert="horz"/>
          <a:lstStyle>
            <a:lvl1pPr marL="0" indent="0">
              <a:buNone/>
              <a:defRPr sz="5400" b="1" i="0" baseline="0">
                <a:solidFill>
                  <a:schemeClr val="bg1"/>
                </a:solidFill>
                <a:latin typeface="Source Sans Pro"/>
              </a:defRPr>
            </a:lvl1pPr>
          </a:lstStyle>
          <a:p>
            <a:pPr lvl="0"/>
            <a:r>
              <a:rPr lang="en-US" dirty="0" err="1" smtClean="0"/>
              <a:t>Powerpoint</a:t>
            </a:r>
            <a:r>
              <a:rPr lang="en-US" dirty="0" smtClean="0"/>
              <a:t> Title Here</a:t>
            </a:r>
          </a:p>
        </p:txBody>
      </p:sp>
      <p:sp>
        <p:nvSpPr>
          <p:cNvPr id="24" name="Text Placeholder 23"/>
          <p:cNvSpPr>
            <a:spLocks noGrp="1"/>
          </p:cNvSpPr>
          <p:nvPr>
            <p:ph type="body" sz="quarter" idx="11" hasCustomPrompt="1"/>
          </p:nvPr>
        </p:nvSpPr>
        <p:spPr>
          <a:xfrm>
            <a:off x="197773" y="2968283"/>
            <a:ext cx="8672512" cy="698683"/>
          </a:xfrm>
          <a:prstGeom prst="rect">
            <a:avLst/>
          </a:prstGeom>
        </p:spPr>
        <p:txBody>
          <a:bodyPr vert="horz"/>
          <a:lstStyle>
            <a:lvl1pPr marL="0" indent="0">
              <a:buNone/>
              <a:defRPr sz="3600" b="0" i="0" baseline="0">
                <a:solidFill>
                  <a:srgbClr val="EEA129"/>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smtClean="0"/>
              <a:t>Subheading Information Here</a:t>
            </a:r>
            <a:endParaRPr lang="en-US" dirty="0"/>
          </a:p>
        </p:txBody>
      </p:sp>
      <p:sp>
        <p:nvSpPr>
          <p:cNvPr id="26" name="Text Placeholder 25"/>
          <p:cNvSpPr>
            <a:spLocks noGrp="1"/>
          </p:cNvSpPr>
          <p:nvPr>
            <p:ph type="body" sz="quarter" idx="12" hasCustomPrompt="1"/>
          </p:nvPr>
        </p:nvSpPr>
        <p:spPr>
          <a:xfrm>
            <a:off x="197798" y="4173549"/>
            <a:ext cx="5797550" cy="433387"/>
          </a:xfrm>
          <a:prstGeom prst="rect">
            <a:avLst/>
          </a:prstGeom>
        </p:spPr>
        <p:txBody>
          <a:bodyPr vert="horz"/>
          <a:lstStyle>
            <a:lvl1pPr marL="0" indent="0">
              <a:buNone/>
              <a:defRPr sz="2800" b="0" i="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smtClean="0"/>
              <a:t>Date and Time</a:t>
            </a:r>
            <a:endParaRPr lang="en-US" dirty="0"/>
          </a:p>
        </p:txBody>
      </p:sp>
      <p:pic>
        <p:nvPicPr>
          <p:cNvPr id="32" name="Picture 31"/>
          <p:cNvPicPr>
            <a:picLocks noChangeAspect="1"/>
          </p:cNvPicPr>
          <p:nvPr userDrawn="1"/>
        </p:nvPicPr>
        <p:blipFill>
          <a:blip r:embed="rId4"/>
          <a:stretch>
            <a:fillRect/>
          </a:stretch>
        </p:blipFill>
        <p:spPr>
          <a:xfrm>
            <a:off x="1" y="6379306"/>
            <a:ext cx="9144000" cy="478694"/>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798" y="5617321"/>
            <a:ext cx="637442" cy="637442"/>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0167" y="5601154"/>
            <a:ext cx="670118" cy="670118"/>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69352" y="5623058"/>
            <a:ext cx="653780" cy="653780"/>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155906" y="5595589"/>
            <a:ext cx="653780" cy="653780"/>
          </a:xfrm>
          <a:prstGeom prst="rect">
            <a:avLst/>
          </a:prstGeom>
        </p:spPr>
      </p:pic>
      <p:pic>
        <p:nvPicPr>
          <p:cNvPr id="23" name="Picture 2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171767" y="5553394"/>
            <a:ext cx="765297" cy="765297"/>
          </a:xfrm>
          <a:prstGeom prst="rect">
            <a:avLst/>
          </a:prstGeom>
        </p:spPr>
      </p:pic>
      <p:pic>
        <p:nvPicPr>
          <p:cNvPr id="25" name="Picture 2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66154" y="5539198"/>
            <a:ext cx="786091" cy="786091"/>
          </a:xfrm>
          <a:prstGeom prst="rect">
            <a:avLst/>
          </a:prstGeom>
        </p:spPr>
      </p:pic>
      <p:pic>
        <p:nvPicPr>
          <p:cNvPr id="30" name="Picture 2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14" y="5528133"/>
            <a:ext cx="816161" cy="816161"/>
          </a:xfrm>
          <a:prstGeom prst="rect">
            <a:avLst/>
          </a:prstGeom>
        </p:spPr>
      </p:pic>
      <p:pic>
        <p:nvPicPr>
          <p:cNvPr id="31" name="Picture 3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00420" y="5632910"/>
            <a:ext cx="638362" cy="638362"/>
          </a:xfrm>
          <a:prstGeom prst="rect">
            <a:avLst/>
          </a:prstGeom>
        </p:spPr>
      </p:pic>
      <p:pic>
        <p:nvPicPr>
          <p:cNvPr id="33" name="Picture 3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52315" y="5561463"/>
            <a:ext cx="748237" cy="748237"/>
          </a:xfrm>
          <a:prstGeom prst="rect">
            <a:avLst/>
          </a:prstGeom>
        </p:spPr>
      </p:pic>
    </p:spTree>
    <p:extLst>
      <p:ext uri="{BB962C8B-B14F-4D97-AF65-F5344CB8AC3E}">
        <p14:creationId xmlns:p14="http://schemas.microsoft.com/office/powerpoint/2010/main" val="2017200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7773" y="131767"/>
            <a:ext cx="1933620" cy="392928"/>
          </a:xfrm>
          <a:prstGeom prst="rect">
            <a:avLst/>
          </a:prstGeom>
        </p:spPr>
      </p:pic>
      <p:pic>
        <p:nvPicPr>
          <p:cNvPr id="11" name="Picture 10"/>
          <p:cNvPicPr>
            <a:picLocks noChangeAspect="1"/>
          </p:cNvPicPr>
          <p:nvPr userDrawn="1"/>
        </p:nvPicPr>
        <p:blipFill>
          <a:blip r:embed="rId3"/>
          <a:stretch>
            <a:fillRect/>
          </a:stretch>
        </p:blipFill>
        <p:spPr>
          <a:xfrm>
            <a:off x="0" y="649238"/>
            <a:ext cx="9144000" cy="4804191"/>
          </a:xfrm>
          <a:prstGeom prst="rect">
            <a:avLst/>
          </a:prstGeom>
        </p:spPr>
      </p:pic>
      <p:sp>
        <p:nvSpPr>
          <p:cNvPr id="22" name="Text Placeholder 21"/>
          <p:cNvSpPr>
            <a:spLocks noGrp="1"/>
          </p:cNvSpPr>
          <p:nvPr>
            <p:ph type="body" sz="quarter" idx="10" hasCustomPrompt="1"/>
          </p:nvPr>
        </p:nvSpPr>
        <p:spPr>
          <a:xfrm>
            <a:off x="197798" y="765750"/>
            <a:ext cx="8672512" cy="626981"/>
          </a:xfrm>
          <a:prstGeom prst="rect">
            <a:avLst/>
          </a:prstGeom>
        </p:spPr>
        <p:txBody>
          <a:bodyPr vert="horz"/>
          <a:lstStyle>
            <a:lvl1pPr marL="0" indent="0">
              <a:buNone/>
              <a:defRPr sz="3600" b="1" i="0" baseline="0">
                <a:solidFill>
                  <a:srgbClr val="EEA129"/>
                </a:solidFill>
                <a:latin typeface="Source Sans Pro"/>
                <a:cs typeface="Source Sans Pro"/>
              </a:defRPr>
            </a:lvl1pPr>
          </a:lstStyle>
          <a:p>
            <a:pPr lvl="0"/>
            <a:r>
              <a:rPr lang="en-US" dirty="0" smtClean="0"/>
              <a:t>Slide Title Here</a:t>
            </a:r>
          </a:p>
        </p:txBody>
      </p:sp>
      <p:sp>
        <p:nvSpPr>
          <p:cNvPr id="24" name="Text Placeholder 23"/>
          <p:cNvSpPr>
            <a:spLocks noGrp="1"/>
          </p:cNvSpPr>
          <p:nvPr>
            <p:ph type="body" sz="quarter" idx="11" hasCustomPrompt="1"/>
          </p:nvPr>
        </p:nvSpPr>
        <p:spPr>
          <a:xfrm>
            <a:off x="197773" y="1471488"/>
            <a:ext cx="6450916" cy="2254415"/>
          </a:xfrm>
          <a:prstGeom prst="rect">
            <a:avLst/>
          </a:prstGeom>
        </p:spPr>
        <p:txBody>
          <a:bodyPr vert="horz"/>
          <a:lstStyle>
            <a:lvl1pPr marL="0" marR="0" indent="0" algn="l" defTabSz="457200" rtl="0" eaLnBrk="1" fontAlgn="auto" latinLnBrk="0" hangingPunct="1">
              <a:lnSpc>
                <a:spcPct val="100000"/>
              </a:lnSpc>
              <a:spcBef>
                <a:spcPts val="600"/>
              </a:spcBef>
              <a:spcAft>
                <a:spcPts val="0"/>
              </a:spcAft>
              <a:buClrTx/>
              <a:buSzTx/>
              <a:buFont typeface="Arial"/>
              <a:buNone/>
              <a:tabLst/>
              <a:defRPr sz="2000" b="0" i="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Slide content goes in this box. Blah blah blah blah blah blah blah blah blah blah blah.</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Blah blah blah blah blah blah blah blah blah blah blah. End of blahs.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smtClean="0"/>
          </a:p>
        </p:txBody>
      </p:sp>
      <p:pic>
        <p:nvPicPr>
          <p:cNvPr id="32" name="Picture 31"/>
          <p:cNvPicPr>
            <a:picLocks noChangeAspect="1"/>
          </p:cNvPicPr>
          <p:nvPr userDrawn="1"/>
        </p:nvPicPr>
        <p:blipFill>
          <a:blip r:embed="rId4"/>
          <a:stretch>
            <a:fillRect/>
          </a:stretch>
        </p:blipFill>
        <p:spPr>
          <a:xfrm>
            <a:off x="1" y="6379306"/>
            <a:ext cx="9144000" cy="478694"/>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798" y="5617321"/>
            <a:ext cx="637442" cy="63744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0167" y="5601154"/>
            <a:ext cx="670118" cy="670118"/>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69352" y="5623058"/>
            <a:ext cx="653780" cy="653780"/>
          </a:xfrm>
          <a:prstGeom prst="rect">
            <a:avLst/>
          </a:prstGeom>
        </p:spPr>
      </p:pic>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155906" y="5595589"/>
            <a:ext cx="653780" cy="653780"/>
          </a:xfrm>
          <a:prstGeom prst="rect">
            <a:avLst/>
          </a:prstGeom>
        </p:spPr>
      </p:pic>
      <p:pic>
        <p:nvPicPr>
          <p:cNvPr id="39" name="Picture 3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171767" y="5553394"/>
            <a:ext cx="765297" cy="765297"/>
          </a:xfrm>
          <a:prstGeom prst="rect">
            <a:avLst/>
          </a:prstGeom>
        </p:spPr>
      </p:pic>
      <p:pic>
        <p:nvPicPr>
          <p:cNvPr id="40" name="Picture 3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66154" y="5539198"/>
            <a:ext cx="786091" cy="786091"/>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8714" y="5528133"/>
            <a:ext cx="816161" cy="816161"/>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00420" y="5632910"/>
            <a:ext cx="638362" cy="638362"/>
          </a:xfrm>
          <a:prstGeom prst="rect">
            <a:avLst/>
          </a:prstGeom>
        </p:spPr>
      </p:pic>
      <p:pic>
        <p:nvPicPr>
          <p:cNvPr id="43" name="Picture 4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52315" y="5561463"/>
            <a:ext cx="748237" cy="748237"/>
          </a:xfrm>
          <a:prstGeom prst="rect">
            <a:avLst/>
          </a:prstGeom>
        </p:spPr>
      </p:pic>
    </p:spTree>
    <p:extLst>
      <p:ext uri="{BB962C8B-B14F-4D97-AF65-F5344CB8AC3E}">
        <p14:creationId xmlns:p14="http://schemas.microsoft.com/office/powerpoint/2010/main" val="53188680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1255933"/>
            <a:ext cx="9144000" cy="4616660"/>
          </a:xfrm>
          <a:prstGeom prst="rect">
            <a:avLst/>
          </a:prstGeom>
        </p:spPr>
      </p:pic>
      <p:sp>
        <p:nvSpPr>
          <p:cNvPr id="22" name="Text Placeholder 21"/>
          <p:cNvSpPr>
            <a:spLocks noGrp="1"/>
          </p:cNvSpPr>
          <p:nvPr>
            <p:ph type="body" sz="quarter" idx="10" hasCustomPrompt="1"/>
          </p:nvPr>
        </p:nvSpPr>
        <p:spPr>
          <a:xfrm>
            <a:off x="197798" y="52290"/>
            <a:ext cx="8672512" cy="617136"/>
          </a:xfrm>
          <a:prstGeom prst="rect">
            <a:avLst/>
          </a:prstGeom>
        </p:spPr>
        <p:txBody>
          <a:bodyPr vert="horz"/>
          <a:lstStyle>
            <a:lvl1pPr marL="0" indent="0">
              <a:buNone/>
              <a:defRPr sz="3600" b="1" i="0" baseline="0">
                <a:solidFill>
                  <a:srgbClr val="00529F"/>
                </a:solidFill>
                <a:latin typeface="Source Sans Pro"/>
                <a:cs typeface="Source Sans Pro"/>
              </a:defRPr>
            </a:lvl1pPr>
          </a:lstStyle>
          <a:p>
            <a:pPr lvl="0"/>
            <a:r>
              <a:rPr lang="en-US" dirty="0" smtClean="0"/>
              <a:t>Slide Title Here</a:t>
            </a:r>
          </a:p>
        </p:txBody>
      </p:sp>
      <p:pic>
        <p:nvPicPr>
          <p:cNvPr id="32" name="Picture 31"/>
          <p:cNvPicPr>
            <a:picLocks noChangeAspect="1"/>
          </p:cNvPicPr>
          <p:nvPr userDrawn="1"/>
        </p:nvPicPr>
        <p:blipFill>
          <a:blip r:embed="rId3"/>
          <a:stretch>
            <a:fillRect/>
          </a:stretch>
        </p:blipFill>
        <p:spPr>
          <a:xfrm>
            <a:off x="1" y="6379306"/>
            <a:ext cx="9144000" cy="478694"/>
          </a:xfrm>
          <a:prstGeom prst="rect">
            <a:avLst/>
          </a:prstGeom>
        </p:spPr>
      </p:pic>
      <p:sp>
        <p:nvSpPr>
          <p:cNvPr id="21" name="Text Placeholder 21"/>
          <p:cNvSpPr>
            <a:spLocks noGrp="1"/>
          </p:cNvSpPr>
          <p:nvPr>
            <p:ph type="body" sz="quarter" idx="16" hasCustomPrompt="1"/>
          </p:nvPr>
        </p:nvSpPr>
        <p:spPr>
          <a:xfrm>
            <a:off x="197798" y="672493"/>
            <a:ext cx="8672512" cy="489171"/>
          </a:xfrm>
          <a:prstGeom prst="rect">
            <a:avLst/>
          </a:prstGeom>
        </p:spPr>
        <p:txBody>
          <a:bodyPr vert="horz"/>
          <a:lstStyle>
            <a:lvl1pPr marL="0" indent="0">
              <a:buNone/>
              <a:defRPr sz="2400" b="1" i="0" baseline="0">
                <a:solidFill>
                  <a:srgbClr val="EEA129"/>
                </a:solidFill>
                <a:latin typeface="Source Sans Pro Semibold"/>
                <a:cs typeface="Source Sans Pro"/>
              </a:defRPr>
            </a:lvl1pPr>
          </a:lstStyle>
          <a:p>
            <a:pPr lvl="0"/>
            <a:r>
              <a:rPr lang="en-US" dirty="0" smtClean="0"/>
              <a:t>Subtitle for the slide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1200" y="6473575"/>
            <a:ext cx="1110637" cy="245897"/>
          </a:xfrm>
          <a:prstGeom prst="rect">
            <a:avLst/>
          </a:prstGeom>
        </p:spPr>
      </p:pic>
      <p:sp>
        <p:nvSpPr>
          <p:cNvPr id="6" name="Text Placeholder 5"/>
          <p:cNvSpPr>
            <a:spLocks noGrp="1"/>
          </p:cNvSpPr>
          <p:nvPr>
            <p:ph type="body" sz="quarter" idx="17" hasCustomPrompt="1"/>
          </p:nvPr>
        </p:nvSpPr>
        <p:spPr>
          <a:xfrm>
            <a:off x="301625" y="1576388"/>
            <a:ext cx="6919913" cy="3824287"/>
          </a:xfrm>
          <a:prstGeom prst="rect">
            <a:avLst/>
          </a:prstGeom>
        </p:spPr>
        <p:txBody>
          <a:bodyPr/>
          <a:lstStyle>
            <a:lvl1pPr marL="457200" indent="-457200">
              <a:buFont typeface="Arial" panose="020B0604020202020204" pitchFamily="34" charset="0"/>
              <a:buChar char="•"/>
              <a:defRPr>
                <a:solidFill>
                  <a:schemeClr val="bg1"/>
                </a:solidFill>
                <a:latin typeface="Lato" panose="020F0502020204030203" pitchFamily="34" charset="0"/>
                <a:ea typeface="Lato" panose="020F0502020204030203" pitchFamily="34" charset="0"/>
                <a:cs typeface="Lato" panose="020F0502020204030203" pitchFamily="34" charset="0"/>
              </a:defRPr>
            </a:lvl1pPr>
            <a:lvl2pPr>
              <a:defRPr>
                <a:solidFill>
                  <a:schemeClr val="bg1"/>
                </a:solidFill>
                <a:latin typeface="Lato" panose="020F0502020204030203" pitchFamily="34" charset="0"/>
                <a:ea typeface="Lato" panose="020F0502020204030203" pitchFamily="34" charset="0"/>
                <a:cs typeface="Lato" panose="020F0502020204030203" pitchFamily="34" charset="0"/>
              </a:defRPr>
            </a:lvl2pPr>
            <a:lvl3pPr>
              <a:defRPr>
                <a:solidFill>
                  <a:schemeClr val="bg1"/>
                </a:solidFill>
                <a:latin typeface="Lato" panose="020F0502020204030203" pitchFamily="34" charset="0"/>
                <a:ea typeface="Lato" panose="020F0502020204030203" pitchFamily="34" charset="0"/>
                <a:cs typeface="Lato" panose="020F0502020204030203" pitchFamily="34" charset="0"/>
              </a:defRPr>
            </a:lvl3pPr>
            <a:lvl4pPr>
              <a:defRPr>
                <a:solidFill>
                  <a:schemeClr val="bg1"/>
                </a:solidFill>
                <a:latin typeface="Lato" panose="020F0502020204030203" pitchFamily="34" charset="0"/>
                <a:ea typeface="Lato" panose="020F0502020204030203" pitchFamily="34" charset="0"/>
                <a:cs typeface="Lato" panose="020F0502020204030203" pitchFamily="34" charset="0"/>
              </a:defRPr>
            </a:lvl4pPr>
            <a:lvl5pPr>
              <a:defRPr>
                <a:solidFill>
                  <a:schemeClr val="bg1"/>
                </a:solidFill>
                <a:latin typeface="Lato" panose="020F0502020204030203" pitchFamily="34" charset="0"/>
                <a:ea typeface="Lato" panose="020F0502020204030203" pitchFamily="34" charset="0"/>
                <a:cs typeface="Lato" panose="020F0502020204030203" pitchFamily="34" charset="0"/>
              </a:defRPr>
            </a:lvl5pPr>
          </a:lstStyle>
          <a:p>
            <a:pPr lvl="0"/>
            <a:r>
              <a:rPr lang="en-US" dirty="0" smtClean="0"/>
              <a:t>Bullet points</a:t>
            </a:r>
          </a:p>
          <a:p>
            <a:pPr lvl="1"/>
            <a:r>
              <a:rPr lang="en-US" dirty="0" smtClean="0"/>
              <a:t>Sub</a:t>
            </a:r>
          </a:p>
          <a:p>
            <a:pPr lvl="0"/>
            <a:r>
              <a:rPr lang="en-US" dirty="0" smtClean="0"/>
              <a:t>Bullet</a:t>
            </a:r>
            <a:endParaRPr lang="en-US" dirty="0"/>
          </a:p>
        </p:txBody>
      </p:sp>
    </p:spTree>
    <p:extLst>
      <p:ext uri="{BB962C8B-B14F-4D97-AF65-F5344CB8AC3E}">
        <p14:creationId xmlns:p14="http://schemas.microsoft.com/office/powerpoint/2010/main" val="287457393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7798" y="131239"/>
            <a:ext cx="3170434" cy="644259"/>
          </a:xfrm>
          <a:prstGeom prst="rect">
            <a:avLst/>
          </a:prstGeom>
        </p:spPr>
      </p:pic>
      <p:pic>
        <p:nvPicPr>
          <p:cNvPr id="11" name="Picture 10"/>
          <p:cNvPicPr>
            <a:picLocks noChangeAspect="1"/>
          </p:cNvPicPr>
          <p:nvPr userDrawn="1"/>
        </p:nvPicPr>
        <p:blipFill>
          <a:blip r:embed="rId3"/>
          <a:stretch>
            <a:fillRect/>
          </a:stretch>
        </p:blipFill>
        <p:spPr>
          <a:xfrm>
            <a:off x="0" y="931985"/>
            <a:ext cx="9144000" cy="2901461"/>
          </a:xfrm>
          <a:prstGeom prst="rect">
            <a:avLst/>
          </a:prstGeom>
        </p:spPr>
      </p:pic>
      <p:sp>
        <p:nvSpPr>
          <p:cNvPr id="24" name="Text Placeholder 23"/>
          <p:cNvSpPr>
            <a:spLocks noGrp="1"/>
          </p:cNvSpPr>
          <p:nvPr>
            <p:ph type="body" sz="quarter" idx="11" hasCustomPrompt="1"/>
          </p:nvPr>
        </p:nvSpPr>
        <p:spPr>
          <a:xfrm>
            <a:off x="197798" y="1601094"/>
            <a:ext cx="5475826" cy="731178"/>
          </a:xfrm>
          <a:prstGeom prst="rect">
            <a:avLst/>
          </a:prstGeom>
        </p:spPr>
        <p:txBody>
          <a:bodyPr vert="horz"/>
          <a:lstStyle>
            <a:lvl1pPr marL="0" indent="0">
              <a:buNone/>
              <a:defRPr sz="3600" b="0" i="0" baseline="0">
                <a:solidFill>
                  <a:srgbClr val="EEA129"/>
                </a:solidFill>
                <a:latin typeface="Source Sans Pro Semibold"/>
              </a:defRPr>
            </a:lvl1pPr>
          </a:lstStyle>
          <a:p>
            <a:pPr lvl="0"/>
            <a:r>
              <a:rPr lang="en-US" dirty="0" smtClean="0"/>
              <a:t>Thank You/ Questions?</a:t>
            </a:r>
            <a:endParaRPr lang="en-US" dirty="0"/>
          </a:p>
        </p:txBody>
      </p:sp>
      <p:sp>
        <p:nvSpPr>
          <p:cNvPr id="26" name="Text Placeholder 25"/>
          <p:cNvSpPr>
            <a:spLocks noGrp="1"/>
          </p:cNvSpPr>
          <p:nvPr>
            <p:ph type="body" sz="quarter" idx="12" hasCustomPrompt="1"/>
          </p:nvPr>
        </p:nvSpPr>
        <p:spPr>
          <a:xfrm>
            <a:off x="197774" y="2416282"/>
            <a:ext cx="8672487" cy="433387"/>
          </a:xfrm>
          <a:prstGeom prst="rect">
            <a:avLst/>
          </a:prstGeom>
        </p:spPr>
        <p:txBody>
          <a:bodyPr vert="horz"/>
          <a:lstStyle>
            <a:lvl1pPr marL="0" indent="0">
              <a:buNone/>
              <a:defRPr sz="2800" b="0" i="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smtClean="0"/>
              <a:t>Summary statement here?</a:t>
            </a:r>
            <a:endParaRPr lang="en-US" dirty="0"/>
          </a:p>
        </p:txBody>
      </p:sp>
      <p:pic>
        <p:nvPicPr>
          <p:cNvPr id="32" name="Picture 31"/>
          <p:cNvPicPr>
            <a:picLocks noChangeAspect="1"/>
          </p:cNvPicPr>
          <p:nvPr userDrawn="1"/>
        </p:nvPicPr>
        <p:blipFill>
          <a:blip r:embed="rId4"/>
          <a:stretch>
            <a:fillRect/>
          </a:stretch>
        </p:blipFill>
        <p:spPr>
          <a:xfrm>
            <a:off x="1" y="6379306"/>
            <a:ext cx="9144000" cy="478694"/>
          </a:xfrm>
          <a:prstGeom prst="rect">
            <a:avLst/>
          </a:prstGeom>
        </p:spPr>
      </p:pic>
      <p:sp>
        <p:nvSpPr>
          <p:cNvPr id="29" name="Text Placeholder 28"/>
          <p:cNvSpPr>
            <a:spLocks noGrp="1"/>
          </p:cNvSpPr>
          <p:nvPr>
            <p:ph type="body" sz="quarter" idx="14" hasCustomPrompt="1"/>
          </p:nvPr>
        </p:nvSpPr>
        <p:spPr>
          <a:xfrm>
            <a:off x="5294858" y="7757667"/>
            <a:ext cx="2487379" cy="582612"/>
          </a:xfrm>
          <a:prstGeom prst="rect">
            <a:avLst/>
          </a:prstGeom>
        </p:spPr>
        <p:txBody>
          <a:bodyPr vert="horz"/>
          <a:lstStyle>
            <a:lvl1pPr marL="0" indent="0">
              <a:buNone/>
              <a:defRPr b="0" i="0">
                <a:solidFill>
                  <a:srgbClr val="EEA129"/>
                </a:solidFill>
                <a:latin typeface="Source Sans Pro"/>
              </a:defRPr>
            </a:lvl1pPr>
          </a:lstStyle>
          <a:p>
            <a:pPr lvl="0"/>
            <a:r>
              <a:rPr lang="en-US" dirty="0" smtClean="0"/>
              <a:t>877.552.0404</a:t>
            </a:r>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7463" y="4056192"/>
            <a:ext cx="989135" cy="989135"/>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86453" y="5157591"/>
            <a:ext cx="833217" cy="833217"/>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86454" y="4134150"/>
            <a:ext cx="833217" cy="833217"/>
          </a:xfrm>
          <a:prstGeom prst="rect">
            <a:avLst/>
          </a:prstGeom>
        </p:spPr>
      </p:pic>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7988" y="5162724"/>
            <a:ext cx="828084" cy="828084"/>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99527" y="4134150"/>
            <a:ext cx="837481" cy="837481"/>
          </a:xfrm>
          <a:prstGeom prst="rect">
            <a:avLst/>
          </a:prstGeom>
        </p:spPr>
      </p:pic>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99527" y="5151532"/>
            <a:ext cx="839276" cy="839276"/>
          </a:xfrm>
          <a:prstGeom prst="rect">
            <a:avLst/>
          </a:prstGeom>
        </p:spPr>
      </p:pic>
      <p:pic>
        <p:nvPicPr>
          <p:cNvPr id="18" name="Picture 1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12600" y="4134150"/>
            <a:ext cx="902977" cy="902977"/>
          </a:xfrm>
          <a:prstGeom prst="rect">
            <a:avLst/>
          </a:prstGeom>
        </p:spPr>
      </p:pic>
      <p:pic>
        <p:nvPicPr>
          <p:cNvPr id="19" name="Picture 1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543198" y="5162724"/>
            <a:ext cx="886684" cy="886684"/>
          </a:xfrm>
          <a:prstGeom prst="rect">
            <a:avLst/>
          </a:prstGeom>
        </p:spPr>
      </p:pic>
      <p:pic>
        <p:nvPicPr>
          <p:cNvPr id="21" name="Picture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14837" y="224864"/>
            <a:ext cx="507214" cy="507214"/>
          </a:xfrm>
          <a:prstGeom prst="rect">
            <a:avLst/>
          </a:prstGeom>
        </p:spPr>
      </p:pic>
      <p:pic>
        <p:nvPicPr>
          <p:cNvPr id="22" name="Picture 2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782237" y="217572"/>
            <a:ext cx="520436" cy="521798"/>
          </a:xfrm>
          <a:prstGeom prst="rect">
            <a:avLst/>
          </a:prstGeom>
        </p:spPr>
      </p:pic>
      <p:pic>
        <p:nvPicPr>
          <p:cNvPr id="23" name="Picture 2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141567" y="216053"/>
            <a:ext cx="528506" cy="528506"/>
          </a:xfrm>
          <a:prstGeom prst="rect">
            <a:avLst/>
          </a:prstGeom>
        </p:spPr>
      </p:pic>
      <p:pic>
        <p:nvPicPr>
          <p:cNvPr id="25" name="Picture 2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484979" y="200136"/>
            <a:ext cx="544423" cy="544423"/>
          </a:xfrm>
          <a:prstGeom prst="rect">
            <a:avLst/>
          </a:prstGeom>
        </p:spPr>
      </p:pic>
      <p:sp>
        <p:nvSpPr>
          <p:cNvPr id="31" name="Text Placeholder 25"/>
          <p:cNvSpPr>
            <a:spLocks noGrp="1"/>
          </p:cNvSpPr>
          <p:nvPr>
            <p:ph type="body" sz="quarter" idx="15" hasCustomPrompt="1"/>
          </p:nvPr>
        </p:nvSpPr>
        <p:spPr>
          <a:xfrm>
            <a:off x="5803934" y="4134150"/>
            <a:ext cx="3031950" cy="1913728"/>
          </a:xfrm>
          <a:prstGeom prst="rect">
            <a:avLst/>
          </a:prstGeom>
        </p:spPr>
        <p:txBody>
          <a:bodyPr vert="horz"/>
          <a:lstStyle>
            <a:lvl1pPr marL="0" indent="0">
              <a:buNone/>
              <a:defRPr sz="2800" b="0" i="0" baseline="0">
                <a:solidFill>
                  <a:srgbClr val="00529F"/>
                </a:solidFill>
                <a:latin typeface="Lato" panose="020F0502020204030203" pitchFamily="34" charset="0"/>
                <a:ea typeface="Lato" panose="020F0502020204030203" pitchFamily="34" charset="0"/>
                <a:cs typeface="Lato" panose="020F0502020204030203" pitchFamily="34" charset="0"/>
              </a:defRPr>
            </a:lvl1pPr>
          </a:lstStyle>
          <a:p>
            <a:pPr lvl="0"/>
            <a:r>
              <a:rPr lang="en-US" dirty="0" smtClean="0"/>
              <a:t>Contact info can go here</a:t>
            </a:r>
            <a:endParaRPr lang="en-US" dirty="0"/>
          </a:p>
        </p:txBody>
      </p:sp>
    </p:spTree>
    <p:extLst>
      <p:ext uri="{BB962C8B-B14F-4D97-AF65-F5344CB8AC3E}">
        <p14:creationId xmlns:p14="http://schemas.microsoft.com/office/powerpoint/2010/main" val="145265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52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Brent.earls@Mirazon.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echnet.microsoft.com/en-us/library/dn765472.aspx" TargetMode="External"/><Relationship Id="rId2" Type="http://schemas.openxmlformats.org/officeDocument/2006/relationships/hyperlink" Target="http://www.mirazon.com/category/windows-server-2016/" TargetMode="External"/><Relationship Id="rId1" Type="http://schemas.openxmlformats.org/officeDocument/2006/relationships/slideLayout" Target="../slideLayouts/slideLayout4.xml"/><Relationship Id="rId4" Type="http://schemas.openxmlformats.org/officeDocument/2006/relationships/hyperlink" Target="https://azure.microsoft.com/en-us/blog/containers-docker-windows-and-trend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Windows Server 2016</a:t>
            </a:r>
            <a:endParaRPr lang="en-US" dirty="0"/>
          </a:p>
        </p:txBody>
      </p:sp>
      <p:sp>
        <p:nvSpPr>
          <p:cNvPr id="3" name="Text Placeholder 2"/>
          <p:cNvSpPr>
            <a:spLocks noGrp="1"/>
          </p:cNvSpPr>
          <p:nvPr>
            <p:ph type="body" sz="quarter" idx="11"/>
          </p:nvPr>
        </p:nvSpPr>
        <p:spPr>
          <a:xfrm>
            <a:off x="197798" y="2269600"/>
            <a:ext cx="8672512" cy="698683"/>
          </a:xfrm>
        </p:spPr>
        <p:txBody>
          <a:bodyPr/>
          <a:lstStyle/>
          <a:p>
            <a:r>
              <a:rPr lang="en-US" dirty="0" smtClean="0"/>
              <a:t>New Features &amp; Enhancements</a:t>
            </a:r>
            <a:endParaRPr lang="en-US" dirty="0"/>
          </a:p>
        </p:txBody>
      </p:sp>
      <p:sp>
        <p:nvSpPr>
          <p:cNvPr id="4" name="Text Placeholder 3"/>
          <p:cNvSpPr>
            <a:spLocks noGrp="1"/>
          </p:cNvSpPr>
          <p:nvPr>
            <p:ph type="body" sz="quarter" idx="12"/>
          </p:nvPr>
        </p:nvSpPr>
        <p:spPr>
          <a:xfrm>
            <a:off x="255855" y="3046994"/>
            <a:ext cx="5797550" cy="433387"/>
          </a:xfrm>
        </p:spPr>
        <p:txBody>
          <a:bodyPr/>
          <a:lstStyle/>
          <a:p>
            <a:r>
              <a:rPr lang="en-US" dirty="0" smtClean="0"/>
              <a:t>December 18, 2015</a:t>
            </a:r>
            <a:endParaRPr lang="en-US" dirty="0"/>
          </a:p>
        </p:txBody>
      </p:sp>
      <p:sp>
        <p:nvSpPr>
          <p:cNvPr id="7" name="TextBox 6"/>
          <p:cNvSpPr txBox="1"/>
          <p:nvPr/>
        </p:nvSpPr>
        <p:spPr>
          <a:xfrm>
            <a:off x="7273739" y="6434555"/>
            <a:ext cx="1596571" cy="338554"/>
          </a:xfrm>
          <a:prstGeom prst="rect">
            <a:avLst/>
          </a:prstGeom>
          <a:noFill/>
        </p:spPr>
        <p:txBody>
          <a:bodyPr wrap="square" rtlCol="0">
            <a:spAutoFit/>
          </a:bodyPr>
          <a:lstStyle/>
          <a:p>
            <a:pPr algn="r"/>
            <a:r>
              <a:rPr lang="en-US" sz="1600" i="1" dirty="0" smtClean="0">
                <a:solidFill>
                  <a:schemeClr val="bg1"/>
                </a:solidFill>
                <a:latin typeface="Lato" panose="020F0502020204030203" pitchFamily="34" charset="0"/>
                <a:ea typeface="Lato" panose="020F0502020204030203" pitchFamily="34" charset="0"/>
                <a:cs typeface="Lato" panose="020F0502020204030203" pitchFamily="34" charset="0"/>
              </a:rPr>
              <a:t>mirazon.com</a:t>
            </a:r>
            <a:endParaRPr lang="en-US" sz="16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487148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Containers</a:t>
            </a:r>
            <a:endParaRPr lang="en-US" dirty="0"/>
          </a:p>
        </p:txBody>
      </p:sp>
      <p:sp>
        <p:nvSpPr>
          <p:cNvPr id="3" name="Text Placeholder 2"/>
          <p:cNvSpPr>
            <a:spLocks noGrp="1"/>
          </p:cNvSpPr>
          <p:nvPr>
            <p:ph type="body" sz="quarter" idx="16"/>
          </p:nvPr>
        </p:nvSpPr>
        <p:spPr/>
        <p:txBody>
          <a:bodyPr/>
          <a:lstStyle/>
          <a:p>
            <a:r>
              <a:rPr lang="en-US" dirty="0" smtClean="0"/>
              <a:t>Diagram</a:t>
            </a:r>
            <a:endParaRPr lang="en-US" dirty="0"/>
          </a:p>
        </p:txBody>
      </p:sp>
      <p:pic>
        <p:nvPicPr>
          <p:cNvPr id="5" name="Picture 4"/>
          <p:cNvPicPr>
            <a:picLocks noChangeAspect="1"/>
          </p:cNvPicPr>
          <p:nvPr/>
        </p:nvPicPr>
        <p:blipFill>
          <a:blip r:embed="rId2"/>
          <a:stretch>
            <a:fillRect/>
          </a:stretch>
        </p:blipFill>
        <p:spPr>
          <a:xfrm>
            <a:off x="873993" y="1277704"/>
            <a:ext cx="7320122" cy="4696896"/>
          </a:xfrm>
          <a:prstGeom prst="rect">
            <a:avLst/>
          </a:prstGeom>
        </p:spPr>
      </p:pic>
    </p:spTree>
    <p:extLst>
      <p:ext uri="{BB962C8B-B14F-4D97-AF65-F5344CB8AC3E}">
        <p14:creationId xmlns:p14="http://schemas.microsoft.com/office/powerpoint/2010/main" val="360919308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Active Directory</a:t>
            </a:r>
            <a:endParaRPr lang="en-US"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7"/>
          </p:nvPr>
        </p:nvSpPr>
        <p:spPr>
          <a:xfrm>
            <a:off x="301625" y="1489302"/>
            <a:ext cx="8628191" cy="4099482"/>
          </a:xfrm>
        </p:spPr>
        <p:txBody>
          <a:bodyPr/>
          <a:lstStyle/>
          <a:p>
            <a:r>
              <a:rPr lang="en-US" sz="2400" dirty="0" smtClean="0"/>
              <a:t>Privileged access management – Allows for extra security in a time based (checkout) method for privileged credentials.  </a:t>
            </a:r>
          </a:p>
          <a:p>
            <a:r>
              <a:rPr lang="en-US" sz="2400" dirty="0" smtClean="0"/>
              <a:t>Azure AD Join – Allow more devices to “join the domain” more easily and get better access to resources.  In the cloud, of course.</a:t>
            </a:r>
          </a:p>
          <a:p>
            <a:r>
              <a:rPr lang="en-US" sz="2400" dirty="0" smtClean="0"/>
              <a:t>Microsoft Passport – It’s back!!! Except… not really.  Allows for user login using biometrics and randomly generated numbers.</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963" y="4484846"/>
            <a:ext cx="3239180" cy="1905400"/>
          </a:xfrm>
          <a:prstGeom prst="rect">
            <a:avLst/>
          </a:prstGeom>
        </p:spPr>
      </p:pic>
    </p:spTree>
    <p:extLst>
      <p:ext uri="{BB962C8B-B14F-4D97-AF65-F5344CB8AC3E}">
        <p14:creationId xmlns:p14="http://schemas.microsoft.com/office/powerpoint/2010/main" val="37598388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Active Directory</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301625" y="1340386"/>
            <a:ext cx="8257159" cy="3824287"/>
          </a:xfrm>
        </p:spPr>
        <p:txBody>
          <a:bodyPr/>
          <a:lstStyle/>
          <a:p>
            <a:r>
              <a:rPr lang="en-US" sz="2400" dirty="0"/>
              <a:t>Deprecation of File Replication Service (FRS) and Windows Server 2003 functional levels – </a:t>
            </a:r>
            <a:r>
              <a:rPr lang="en-US" sz="2400" i="1" dirty="0"/>
              <a:t>“Although File Replication Service (FRS) and the Windows Server 2003 functional levels were deprecated in previous versions of Windows Server, it bears repeating that the Windows Server 2003 operating system is no longer supported.”</a:t>
            </a:r>
          </a:p>
          <a:p>
            <a:endParaRPr lang="en-US" sz="2400" dirty="0" smtClean="0"/>
          </a:p>
          <a:p>
            <a:r>
              <a:rPr lang="en-US" sz="2400" dirty="0" smtClean="0"/>
              <a:t>ADFS now supports other authentication sources outside of AD.  </a:t>
            </a:r>
          </a:p>
          <a:p>
            <a:pPr lvl="1"/>
            <a:r>
              <a:rPr lang="en-US" sz="2400" dirty="0" smtClean="0"/>
              <a:t>X.500 compliant LDAP</a:t>
            </a:r>
          </a:p>
          <a:p>
            <a:pPr lvl="1"/>
            <a:r>
              <a:rPr lang="en-US" sz="2400" dirty="0" smtClean="0"/>
              <a:t>SQL Databases</a:t>
            </a:r>
            <a:endParaRPr lang="en-US" sz="2400" dirty="0"/>
          </a:p>
        </p:txBody>
      </p:sp>
    </p:spTree>
    <p:extLst>
      <p:ext uri="{BB962C8B-B14F-4D97-AF65-F5344CB8AC3E}">
        <p14:creationId xmlns:p14="http://schemas.microsoft.com/office/powerpoint/2010/main" val="239181472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Failover Clustering</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301625" y="1576388"/>
            <a:ext cx="7528730" cy="3824287"/>
          </a:xfrm>
        </p:spPr>
        <p:txBody>
          <a:bodyPr/>
          <a:lstStyle/>
          <a:p>
            <a:r>
              <a:rPr lang="en-US" sz="2800" dirty="0"/>
              <a:t>Cluster Operating System Rolling Upgrade</a:t>
            </a:r>
          </a:p>
          <a:p>
            <a:r>
              <a:rPr lang="en-US" sz="2800" dirty="0"/>
              <a:t>Workgroup and </a:t>
            </a:r>
            <a:r>
              <a:rPr lang="en-US" sz="2800" dirty="0" smtClean="0"/>
              <a:t>Multi-Domain Clusters</a:t>
            </a:r>
            <a:endParaRPr lang="en-US" sz="2800" dirty="0"/>
          </a:p>
          <a:p>
            <a:r>
              <a:rPr lang="en-US" sz="2800" dirty="0" smtClean="0"/>
              <a:t>Virtual </a:t>
            </a:r>
            <a:r>
              <a:rPr lang="en-US" sz="2800" dirty="0"/>
              <a:t>Machine Resiliency</a:t>
            </a:r>
          </a:p>
          <a:p>
            <a:r>
              <a:rPr lang="en-US" sz="2800" dirty="0"/>
              <a:t>Diagnostic Improvements in Failover Clustering</a:t>
            </a:r>
          </a:p>
          <a:p>
            <a:r>
              <a:rPr lang="en-US" sz="2800" dirty="0"/>
              <a:t>Cloud Witness</a:t>
            </a:r>
          </a:p>
          <a:p>
            <a:r>
              <a:rPr lang="en-US" sz="2800" dirty="0" smtClean="0"/>
              <a:t>Site-Aware </a:t>
            </a:r>
            <a:r>
              <a:rPr lang="en-US" sz="2800" dirty="0"/>
              <a:t>Failover Clusters</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478" y="3618593"/>
            <a:ext cx="2857500" cy="2857500"/>
          </a:xfrm>
          <a:prstGeom prst="rect">
            <a:avLst/>
          </a:prstGeom>
        </p:spPr>
      </p:pic>
    </p:spTree>
    <p:extLst>
      <p:ext uri="{BB962C8B-B14F-4D97-AF65-F5344CB8AC3E}">
        <p14:creationId xmlns:p14="http://schemas.microsoft.com/office/powerpoint/2010/main" val="256874551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Failover Clustering</a:t>
            </a:r>
            <a:endParaRPr lang="en-US" dirty="0"/>
          </a:p>
        </p:txBody>
      </p:sp>
      <p:sp>
        <p:nvSpPr>
          <p:cNvPr id="3" name="Text Placeholder 2"/>
          <p:cNvSpPr>
            <a:spLocks noGrp="1"/>
          </p:cNvSpPr>
          <p:nvPr>
            <p:ph type="body" sz="quarter" idx="16"/>
          </p:nvPr>
        </p:nvSpPr>
        <p:spPr/>
        <p:txBody>
          <a:bodyPr/>
          <a:lstStyle/>
          <a:p>
            <a:r>
              <a:rPr lang="en-US" dirty="0" smtClean="0"/>
              <a:t>Cluster Operating System Rolling Upgrade</a:t>
            </a:r>
            <a:endParaRPr lang="en-US" dirty="0"/>
          </a:p>
        </p:txBody>
      </p:sp>
      <p:sp>
        <p:nvSpPr>
          <p:cNvPr id="4" name="Text Placeholder 3"/>
          <p:cNvSpPr>
            <a:spLocks noGrp="1"/>
          </p:cNvSpPr>
          <p:nvPr>
            <p:ph type="body" sz="quarter" idx="17"/>
          </p:nvPr>
        </p:nvSpPr>
        <p:spPr>
          <a:xfrm>
            <a:off x="301625" y="1576388"/>
            <a:ext cx="7528730" cy="3824287"/>
          </a:xfrm>
        </p:spPr>
        <p:txBody>
          <a:bodyPr/>
          <a:lstStyle/>
          <a:p>
            <a:r>
              <a:rPr lang="en-US" sz="2400" dirty="0" smtClean="0"/>
              <a:t>Clusters now possess functional levels</a:t>
            </a:r>
          </a:p>
          <a:p>
            <a:r>
              <a:rPr lang="en-US" sz="2400" dirty="0" smtClean="0"/>
              <a:t>These exist as 2012 R2 or 2016 currently</a:t>
            </a:r>
          </a:p>
          <a:p>
            <a:r>
              <a:rPr lang="en-US" sz="2400" dirty="0" smtClean="0"/>
              <a:t>New 2016 servers can be added to a 2012 R2 cluster and will function with 2012 R2 features</a:t>
            </a:r>
          </a:p>
          <a:p>
            <a:r>
              <a:rPr lang="en-US" sz="2400" dirty="0" smtClean="0"/>
              <a:t>Once all 2012 R2 servers are removed from the cluster the functional level can be raised to 2016</a:t>
            </a:r>
          </a:p>
          <a:p>
            <a:r>
              <a:rPr lang="en-US" sz="2400" dirty="0" smtClean="0"/>
              <a:t>Previously a whole new cluster had to be created, workloads had to be migrated manually, and then the old cluster destroyed</a:t>
            </a:r>
          </a:p>
          <a:p>
            <a:endParaRPr lang="en-US" sz="2400" dirty="0"/>
          </a:p>
        </p:txBody>
      </p:sp>
    </p:spTree>
    <p:extLst>
      <p:ext uri="{BB962C8B-B14F-4D97-AF65-F5344CB8AC3E}">
        <p14:creationId xmlns:p14="http://schemas.microsoft.com/office/powerpoint/2010/main" val="41264994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Failover Clustering</a:t>
            </a:r>
            <a:endParaRPr lang="en-US" dirty="0"/>
          </a:p>
        </p:txBody>
      </p:sp>
      <p:sp>
        <p:nvSpPr>
          <p:cNvPr id="3" name="Text Placeholder 2"/>
          <p:cNvSpPr>
            <a:spLocks noGrp="1"/>
          </p:cNvSpPr>
          <p:nvPr>
            <p:ph type="body" sz="quarter" idx="16"/>
          </p:nvPr>
        </p:nvSpPr>
        <p:spPr/>
        <p:txBody>
          <a:bodyPr/>
          <a:lstStyle/>
          <a:p>
            <a:r>
              <a:rPr lang="en-US" dirty="0" smtClean="0"/>
              <a:t>Workgroup and Multi-Domain Clusters</a:t>
            </a:r>
            <a:endParaRPr lang="en-US" dirty="0"/>
          </a:p>
        </p:txBody>
      </p:sp>
      <p:sp>
        <p:nvSpPr>
          <p:cNvPr id="4" name="Text Placeholder 3"/>
          <p:cNvSpPr>
            <a:spLocks noGrp="1"/>
          </p:cNvSpPr>
          <p:nvPr>
            <p:ph type="body" sz="quarter" idx="17"/>
          </p:nvPr>
        </p:nvSpPr>
        <p:spPr>
          <a:xfrm>
            <a:off x="301624" y="1576388"/>
            <a:ext cx="8568685" cy="3824287"/>
          </a:xfrm>
        </p:spPr>
        <p:txBody>
          <a:bodyPr/>
          <a:lstStyle/>
          <a:p>
            <a:r>
              <a:rPr lang="en-US" sz="2400" dirty="0" smtClean="0"/>
              <a:t>Can now create failover clusters that span multiple domains</a:t>
            </a:r>
          </a:p>
          <a:p>
            <a:r>
              <a:rPr lang="en-US" sz="2400" dirty="0" smtClean="0"/>
              <a:t>Can create failover clusters in a workgroup</a:t>
            </a:r>
          </a:p>
          <a:p>
            <a:r>
              <a:rPr lang="en-US" sz="2400" dirty="0" smtClean="0"/>
              <a:t>Multi-domain clusters – migration scenarios</a:t>
            </a:r>
          </a:p>
          <a:p>
            <a:r>
              <a:rPr lang="en-US" sz="2400" dirty="0" smtClean="0"/>
              <a:t>Allows for small customers without servers outside of their Hyper-V cluster to bring the hosts up after a failure (and the VMs)</a:t>
            </a:r>
          </a:p>
          <a:p>
            <a:r>
              <a:rPr lang="en-US" sz="2400" dirty="0" smtClean="0"/>
              <a:t>Provides support for Linux VMs that don’t exist in an AD environment</a:t>
            </a:r>
            <a:endParaRPr lang="en-US" sz="2400" dirty="0"/>
          </a:p>
        </p:txBody>
      </p:sp>
    </p:spTree>
    <p:extLst>
      <p:ext uri="{BB962C8B-B14F-4D97-AF65-F5344CB8AC3E}">
        <p14:creationId xmlns:p14="http://schemas.microsoft.com/office/powerpoint/2010/main" val="97260593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Failover Clustering</a:t>
            </a:r>
            <a:endParaRPr lang="en-US" dirty="0"/>
          </a:p>
        </p:txBody>
      </p:sp>
      <p:sp>
        <p:nvSpPr>
          <p:cNvPr id="3" name="Text Placeholder 2"/>
          <p:cNvSpPr>
            <a:spLocks noGrp="1"/>
          </p:cNvSpPr>
          <p:nvPr>
            <p:ph type="body" sz="quarter" idx="16"/>
          </p:nvPr>
        </p:nvSpPr>
        <p:spPr/>
        <p:txBody>
          <a:bodyPr/>
          <a:lstStyle/>
          <a:p>
            <a:r>
              <a:rPr lang="en-US" dirty="0" smtClean="0"/>
              <a:t>Virtual Machine Resiliency</a:t>
            </a:r>
            <a:endParaRPr lang="en-US" dirty="0"/>
          </a:p>
        </p:txBody>
      </p:sp>
      <p:sp>
        <p:nvSpPr>
          <p:cNvPr id="4" name="Text Placeholder 3"/>
          <p:cNvSpPr>
            <a:spLocks noGrp="1"/>
          </p:cNvSpPr>
          <p:nvPr>
            <p:ph type="body" sz="quarter" idx="17"/>
          </p:nvPr>
        </p:nvSpPr>
        <p:spPr>
          <a:xfrm>
            <a:off x="301625" y="1479299"/>
            <a:ext cx="8568685" cy="3824287"/>
          </a:xfrm>
        </p:spPr>
        <p:txBody>
          <a:bodyPr/>
          <a:lstStyle/>
          <a:p>
            <a:r>
              <a:rPr lang="en-US" sz="2400" dirty="0" smtClean="0"/>
              <a:t>In modern redundant datacenters, most failures are transient</a:t>
            </a:r>
          </a:p>
          <a:p>
            <a:r>
              <a:rPr lang="en-US" sz="2400" dirty="0" smtClean="0"/>
              <a:t>2 new states for hosts in Hyper-V failover clusters in 2016</a:t>
            </a:r>
          </a:p>
          <a:p>
            <a:r>
              <a:rPr lang="en-US" sz="2400" dirty="0" smtClean="0"/>
              <a:t>Isolated: Host has lost access to the failover cluster, resources can keep running if on SMB3, paused if on block storage (CSV dependency)</a:t>
            </a:r>
          </a:p>
          <a:p>
            <a:r>
              <a:rPr lang="en-US" sz="2400" dirty="0" smtClean="0"/>
              <a:t>Quarantined: Problem keeps repeating, gracefully evacuate resources (when online) and remove from cluster</a:t>
            </a:r>
          </a:p>
          <a:p>
            <a:r>
              <a:rPr lang="en-US" sz="2400" dirty="0" smtClean="0"/>
              <a:t>Storage resiliency: The whole cluster will no longer melt if storage is lost – pause VMs then resume</a:t>
            </a:r>
          </a:p>
        </p:txBody>
      </p:sp>
    </p:spTree>
    <p:extLst>
      <p:ext uri="{BB962C8B-B14F-4D97-AF65-F5344CB8AC3E}">
        <p14:creationId xmlns:p14="http://schemas.microsoft.com/office/powerpoint/2010/main" val="254257617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Failover Clustering</a:t>
            </a:r>
            <a:endParaRPr lang="en-US" dirty="0"/>
          </a:p>
        </p:txBody>
      </p:sp>
      <p:sp>
        <p:nvSpPr>
          <p:cNvPr id="3" name="Text Placeholder 2"/>
          <p:cNvSpPr>
            <a:spLocks noGrp="1"/>
          </p:cNvSpPr>
          <p:nvPr>
            <p:ph type="body" sz="quarter" idx="16"/>
          </p:nvPr>
        </p:nvSpPr>
        <p:spPr/>
        <p:txBody>
          <a:bodyPr/>
          <a:lstStyle/>
          <a:p>
            <a:r>
              <a:rPr lang="en-US" dirty="0" smtClean="0"/>
              <a:t>Cloud Witness and Site-aware </a:t>
            </a:r>
            <a:r>
              <a:rPr lang="en-US" smtClean="0"/>
              <a:t>Failover Clusters</a:t>
            </a:r>
            <a:endParaRPr lang="en-US"/>
          </a:p>
        </p:txBody>
      </p:sp>
      <p:sp>
        <p:nvSpPr>
          <p:cNvPr id="4" name="Text Placeholder 3"/>
          <p:cNvSpPr>
            <a:spLocks noGrp="1"/>
          </p:cNvSpPr>
          <p:nvPr>
            <p:ph type="body" sz="quarter" idx="17"/>
          </p:nvPr>
        </p:nvSpPr>
        <p:spPr>
          <a:xfrm>
            <a:off x="301625" y="1347690"/>
            <a:ext cx="8397532" cy="3824287"/>
          </a:xfrm>
        </p:spPr>
        <p:txBody>
          <a:bodyPr/>
          <a:lstStyle/>
          <a:p>
            <a:r>
              <a:rPr lang="en-US" sz="2400" dirty="0"/>
              <a:t>Site aware failover clusters allow you to specify which hosts in a cluster are in which site</a:t>
            </a:r>
          </a:p>
          <a:p>
            <a:r>
              <a:rPr lang="en-US" sz="2400" dirty="0"/>
              <a:t>Provides intelligent placement of VMs in a recovery situation</a:t>
            </a:r>
          </a:p>
          <a:p>
            <a:r>
              <a:rPr lang="en-US" sz="2400" dirty="0"/>
              <a:t>Allows for better </a:t>
            </a:r>
            <a:r>
              <a:rPr lang="en-US" sz="2400" dirty="0" smtClean="0"/>
              <a:t>heart beating </a:t>
            </a:r>
            <a:r>
              <a:rPr lang="en-US" sz="2400" dirty="0"/>
              <a:t>and quorum operations within a </a:t>
            </a:r>
            <a:r>
              <a:rPr lang="en-US" sz="2400" dirty="0" smtClean="0"/>
              <a:t>site</a:t>
            </a:r>
            <a:endParaRPr lang="en-US" sz="2400" dirty="0"/>
          </a:p>
          <a:p>
            <a:r>
              <a:rPr lang="en-US" sz="2400" dirty="0"/>
              <a:t>Cloud Witness allows a 3</a:t>
            </a:r>
            <a:r>
              <a:rPr lang="en-US" sz="2400" baseline="30000" dirty="0"/>
              <a:t>rd</a:t>
            </a:r>
            <a:r>
              <a:rPr lang="en-US" sz="2400" dirty="0"/>
              <a:t> party </a:t>
            </a:r>
            <a:r>
              <a:rPr lang="en-US" sz="2400" dirty="0" smtClean="0"/>
              <a:t>(Azure</a:t>
            </a:r>
            <a:r>
              <a:rPr lang="en-US" sz="2400" dirty="0"/>
              <a:t>) to be the witness for the cluster to compensate for local site issues causing massive failovers</a:t>
            </a:r>
          </a:p>
          <a:p>
            <a:r>
              <a:rPr lang="en-US" sz="2400" dirty="0"/>
              <a:t>Couples together to form a coherent failover methodology</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144" y="5051552"/>
            <a:ext cx="2073510" cy="1223371"/>
          </a:xfrm>
          <a:prstGeom prst="rect">
            <a:avLst/>
          </a:prstGeom>
        </p:spPr>
      </p:pic>
    </p:spTree>
    <p:extLst>
      <p:ext uri="{BB962C8B-B14F-4D97-AF65-F5344CB8AC3E}">
        <p14:creationId xmlns:p14="http://schemas.microsoft.com/office/powerpoint/2010/main" val="269352542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Site-Aware Failover Clusters &amp; Cloud Witness</a:t>
            </a:r>
            <a:endParaRPr lang="en-US" dirty="0"/>
          </a:p>
        </p:txBody>
      </p:sp>
      <p:pic>
        <p:nvPicPr>
          <p:cNvPr id="5" name="Picture 4"/>
          <p:cNvPicPr>
            <a:picLocks noChangeAspect="1"/>
          </p:cNvPicPr>
          <p:nvPr/>
        </p:nvPicPr>
        <p:blipFill>
          <a:blip r:embed="rId2"/>
          <a:stretch>
            <a:fillRect/>
          </a:stretch>
        </p:blipFill>
        <p:spPr>
          <a:xfrm>
            <a:off x="1739648" y="1311744"/>
            <a:ext cx="6045109" cy="4529281"/>
          </a:xfrm>
          <a:prstGeom prst="rect">
            <a:avLst/>
          </a:prstGeom>
          <a:solidFill>
            <a:schemeClr val="bg1"/>
          </a:solidFill>
        </p:spPr>
      </p:pic>
    </p:spTree>
    <p:extLst>
      <p:ext uri="{BB962C8B-B14F-4D97-AF65-F5344CB8AC3E}">
        <p14:creationId xmlns:p14="http://schemas.microsoft.com/office/powerpoint/2010/main" val="56406516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Hyper-V</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299610" y="1470280"/>
            <a:ext cx="8468888" cy="3824287"/>
          </a:xfrm>
        </p:spPr>
        <p:txBody>
          <a:bodyPr numCol="1"/>
          <a:lstStyle/>
          <a:p>
            <a:r>
              <a:rPr lang="en-US" sz="2800" dirty="0" smtClean="0"/>
              <a:t>Hot </a:t>
            </a:r>
            <a:r>
              <a:rPr lang="en-US" sz="2800" dirty="0"/>
              <a:t>add and </a:t>
            </a:r>
            <a:r>
              <a:rPr lang="en-US" sz="2800" u="sng" dirty="0"/>
              <a:t>remove</a:t>
            </a:r>
            <a:r>
              <a:rPr lang="en-US" sz="2800" dirty="0"/>
              <a:t> for network adapters and </a:t>
            </a:r>
            <a:r>
              <a:rPr lang="en-US" sz="2800" u="sng" dirty="0"/>
              <a:t>memory</a:t>
            </a:r>
          </a:p>
          <a:p>
            <a:r>
              <a:rPr lang="en-US" sz="2800" dirty="0" smtClean="0"/>
              <a:t>Integration </a:t>
            </a:r>
            <a:r>
              <a:rPr lang="en-US" sz="2800" dirty="0"/>
              <a:t>services delivered through Windows </a:t>
            </a:r>
            <a:r>
              <a:rPr lang="en-US" sz="2800" dirty="0" smtClean="0"/>
              <a:t>Update / WSUS</a:t>
            </a:r>
            <a:endParaRPr lang="en-US" sz="2800" dirty="0"/>
          </a:p>
          <a:p>
            <a:r>
              <a:rPr lang="en-US" sz="2800" dirty="0" smtClean="0"/>
              <a:t>Production checkpoints - VSS</a:t>
            </a:r>
            <a:endParaRPr lang="en-US" sz="2800" dirty="0"/>
          </a:p>
          <a:p>
            <a:r>
              <a:rPr lang="en-US" sz="2800" dirty="0" smtClean="0"/>
              <a:t>Storage </a:t>
            </a:r>
            <a:r>
              <a:rPr lang="en-US" sz="2800" dirty="0"/>
              <a:t>quality of service (</a:t>
            </a:r>
            <a:r>
              <a:rPr lang="en-US" sz="2800" dirty="0" err="1" smtClean="0"/>
              <a:t>QoS</a:t>
            </a:r>
            <a:r>
              <a:rPr lang="en-US" sz="2800" dirty="0" smtClean="0"/>
              <a:t>) – Scale-Out File Server mins and maxes assigned at the virtual disk level</a:t>
            </a:r>
          </a:p>
        </p:txBody>
      </p:sp>
    </p:spTree>
    <p:extLst>
      <p:ext uri="{BB962C8B-B14F-4D97-AF65-F5344CB8AC3E}">
        <p14:creationId xmlns:p14="http://schemas.microsoft.com/office/powerpoint/2010/main" val="246826692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Brent</a:t>
            </a:r>
            <a:endParaRPr lang="en-US" dirty="0"/>
          </a:p>
        </p:txBody>
      </p:sp>
      <p:sp>
        <p:nvSpPr>
          <p:cNvPr id="3" name="Text Placeholder 2"/>
          <p:cNvSpPr>
            <a:spLocks noGrp="1"/>
          </p:cNvSpPr>
          <p:nvPr>
            <p:ph type="body" sz="quarter" idx="11"/>
          </p:nvPr>
        </p:nvSpPr>
        <p:spPr>
          <a:xfrm>
            <a:off x="321169" y="1564695"/>
            <a:ext cx="5618311" cy="2499305"/>
          </a:xfrm>
        </p:spPr>
        <p:txBody>
          <a:bodyPr/>
          <a:lstStyle/>
          <a:p>
            <a:pPr marL="342900" indent="-342900">
              <a:buFont typeface="Arial" panose="020B0604020202020204" pitchFamily="34" charset="0"/>
              <a:buChar char="•"/>
            </a:pPr>
            <a:r>
              <a:rPr lang="en-US" dirty="0"/>
              <a:t>Mirazon </a:t>
            </a:r>
            <a:r>
              <a:rPr lang="en-US" dirty="0" smtClean="0"/>
              <a:t>engineer </a:t>
            </a:r>
            <a:r>
              <a:rPr lang="en-US" dirty="0"/>
              <a:t>since </a:t>
            </a:r>
            <a:r>
              <a:rPr lang="en-US" dirty="0" smtClean="0"/>
              <a:t>2007</a:t>
            </a:r>
          </a:p>
          <a:p>
            <a:pPr marL="342900" indent="-342900">
              <a:buFont typeface="Arial" panose="020B0604020202020204" pitchFamily="34" charset="0"/>
              <a:buChar char="•"/>
            </a:pPr>
            <a:r>
              <a:rPr lang="en-US" dirty="0" smtClean="0"/>
              <a:t>Currently storage and virtualization practice lead</a:t>
            </a:r>
            <a:endParaRPr lang="en-US" dirty="0"/>
          </a:p>
          <a:p>
            <a:pPr marL="342900" indent="-342900">
              <a:buFont typeface="Arial" panose="020B0604020202020204" pitchFamily="34" charset="0"/>
              <a:buChar char="•"/>
            </a:pPr>
            <a:r>
              <a:rPr lang="en-US" dirty="0" smtClean="0"/>
              <a:t>MCITP-EA</a:t>
            </a:r>
            <a:endParaRPr lang="en-US" dirty="0" smtClean="0"/>
          </a:p>
          <a:p>
            <a:pPr marL="342900" indent="-342900">
              <a:buFont typeface="Arial" panose="020B0604020202020204" pitchFamily="34" charset="0"/>
              <a:buChar char="•"/>
            </a:pPr>
            <a:r>
              <a:rPr lang="en-US" dirty="0" smtClean="0"/>
              <a:t>MCSE 2003</a:t>
            </a:r>
          </a:p>
          <a:p>
            <a:pPr marL="342900" indent="-342900">
              <a:buFont typeface="Arial" panose="020B0604020202020204" pitchFamily="34" charset="0"/>
              <a:buChar char="•"/>
            </a:pPr>
            <a:r>
              <a:rPr lang="en-US" dirty="0" smtClean="0"/>
              <a:t>Hyper-V </a:t>
            </a:r>
            <a:r>
              <a:rPr lang="en-US" dirty="0"/>
              <a:t>2008 SME with </a:t>
            </a:r>
            <a:r>
              <a:rPr lang="en-US" dirty="0" smtClean="0"/>
              <a:t>Microsoft</a:t>
            </a:r>
            <a:endParaRPr lang="en-US" dirty="0"/>
          </a:p>
          <a:p>
            <a:pPr marL="342900" indent="-342900">
              <a:buFont typeface="Arial" panose="020B0604020202020204" pitchFamily="34" charset="0"/>
              <a:buChar char="•"/>
            </a:pPr>
            <a:r>
              <a:rPr lang="en-US" dirty="0" smtClean="0"/>
              <a:t>VCAP-DCA, DCD 5</a:t>
            </a:r>
            <a:endParaRPr lang="en-US" dirty="0" smtClean="0"/>
          </a:p>
          <a:p>
            <a:pPr marL="342900" indent="-342900">
              <a:buFont typeface="Arial" panose="020B0604020202020204" pitchFamily="34" charset="0"/>
              <a:buChar char="•"/>
            </a:pPr>
            <a:endParaRPr lang="en-US" dirty="0"/>
          </a:p>
        </p:txBody>
      </p:sp>
      <p:sp>
        <p:nvSpPr>
          <p:cNvPr id="4" name="Text Placeholder 2"/>
          <p:cNvSpPr txBox="1">
            <a:spLocks/>
          </p:cNvSpPr>
          <p:nvPr/>
        </p:nvSpPr>
        <p:spPr>
          <a:xfrm>
            <a:off x="321170" y="4270320"/>
            <a:ext cx="4258087" cy="1062391"/>
          </a:xfrm>
          <a:prstGeom prst="rect">
            <a:avLst/>
          </a:prstGeom>
        </p:spPr>
        <p:txBody>
          <a:bodyPr vert="horz"/>
          <a:lstStyle>
            <a:lvl1pPr marL="0" marR="0" indent="0" algn="l" defTabSz="457200" rtl="0" eaLnBrk="1" fontAlgn="auto" latinLnBrk="0" hangingPunct="1">
              <a:lnSpc>
                <a:spcPct val="100000"/>
              </a:lnSpc>
              <a:spcBef>
                <a:spcPts val="600"/>
              </a:spcBef>
              <a:spcAft>
                <a:spcPts val="0"/>
              </a:spcAft>
              <a:buClrTx/>
              <a:buSzTx/>
              <a:buFont typeface="Arial"/>
              <a:buNone/>
              <a:tabLst/>
              <a:defRPr sz="2000" b="0" i="0" kern="1200" baseline="0">
                <a:solidFill>
                  <a:schemeClr val="bg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hlinkClick r:id="rId2"/>
              </a:rPr>
              <a:t>Brent.earls@Mirazon.com</a:t>
            </a:r>
            <a:endParaRPr lang="en-US" dirty="0" smtClean="0"/>
          </a:p>
          <a:p>
            <a:r>
              <a:rPr lang="en-US" dirty="0" smtClean="0"/>
              <a:t>Mirazon.com/author/</a:t>
            </a:r>
            <a:r>
              <a:rPr lang="en-US" dirty="0" err="1" smtClean="0"/>
              <a:t>brentearls</a:t>
            </a:r>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343" y="980999"/>
            <a:ext cx="4731657" cy="4479302"/>
          </a:xfrm>
          <a:prstGeom prst="rect">
            <a:avLst/>
          </a:prstGeom>
        </p:spPr>
      </p:pic>
    </p:spTree>
    <p:extLst>
      <p:ext uri="{BB962C8B-B14F-4D97-AF65-F5344CB8AC3E}">
        <p14:creationId xmlns:p14="http://schemas.microsoft.com/office/powerpoint/2010/main" val="92836080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Hyper-V</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299610" y="1470280"/>
            <a:ext cx="8468888" cy="3824287"/>
          </a:xfrm>
        </p:spPr>
        <p:txBody>
          <a:bodyPr numCol="1"/>
          <a:lstStyle/>
          <a:p>
            <a:r>
              <a:rPr lang="en-US" sz="2400" dirty="0" smtClean="0"/>
              <a:t>Linux </a:t>
            </a:r>
            <a:r>
              <a:rPr lang="en-US" sz="2400" dirty="0"/>
              <a:t>Secure </a:t>
            </a:r>
            <a:r>
              <a:rPr lang="en-US" sz="2400" dirty="0" smtClean="0"/>
              <a:t>Boot – Like Windows secure boot, requires modern OS</a:t>
            </a:r>
            <a:endParaRPr lang="en-US" sz="2400" dirty="0"/>
          </a:p>
          <a:p>
            <a:r>
              <a:rPr lang="en-US" sz="2400" dirty="0"/>
              <a:t>Nested </a:t>
            </a:r>
            <a:r>
              <a:rPr lang="en-US" sz="2400" dirty="0" smtClean="0"/>
              <a:t>virtualization – Run a hypervisor inside of a hypervisor</a:t>
            </a:r>
            <a:endParaRPr lang="en-US" sz="2400" dirty="0"/>
          </a:p>
          <a:p>
            <a:r>
              <a:rPr lang="en-US" sz="2400" dirty="0"/>
              <a:t>Networking </a:t>
            </a:r>
            <a:r>
              <a:rPr lang="en-US" sz="2400" dirty="0" smtClean="0"/>
              <a:t>features – Further optimizations, RDMA with virtual switches and switch embedded teaming, VMMQ (improves throughput over VMQ), </a:t>
            </a:r>
            <a:r>
              <a:rPr lang="en-US" sz="2400" dirty="0" err="1" smtClean="0"/>
              <a:t>QoS</a:t>
            </a:r>
            <a:r>
              <a:rPr lang="en-US" sz="2400" dirty="0" smtClean="0"/>
              <a:t> with software–defined networks</a:t>
            </a:r>
            <a:endParaRPr lang="en-US" sz="2400" dirty="0"/>
          </a:p>
          <a:p>
            <a:r>
              <a:rPr lang="en-US" sz="2400" dirty="0" smtClean="0"/>
              <a:t>Storage </a:t>
            </a:r>
            <a:r>
              <a:rPr lang="en-US" sz="2400" dirty="0"/>
              <a:t>quality of service (</a:t>
            </a:r>
            <a:r>
              <a:rPr lang="en-US" sz="2400" dirty="0" err="1"/>
              <a:t>QoS</a:t>
            </a:r>
            <a:r>
              <a:rPr lang="en-US" sz="2400" dirty="0" smtClean="0"/>
              <a:t>) – Requires Scale-Out file server.  Allows for minimums an maximums per virtual disk</a:t>
            </a:r>
            <a:endParaRPr lang="en-US" sz="2400" dirty="0"/>
          </a:p>
        </p:txBody>
      </p:sp>
    </p:spTree>
    <p:extLst>
      <p:ext uri="{BB962C8B-B14F-4D97-AF65-F5344CB8AC3E}">
        <p14:creationId xmlns:p14="http://schemas.microsoft.com/office/powerpoint/2010/main" val="296455359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Hyper-V</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299610" y="1600909"/>
            <a:ext cx="8468888" cy="3824287"/>
          </a:xfrm>
        </p:spPr>
        <p:txBody>
          <a:bodyPr numCol="1"/>
          <a:lstStyle/>
          <a:p>
            <a:r>
              <a:rPr lang="en-US" sz="2400" dirty="0" smtClean="0"/>
              <a:t>Shielded </a:t>
            </a:r>
            <a:r>
              <a:rPr lang="en-US" sz="2400" dirty="0"/>
              <a:t>virtual </a:t>
            </a:r>
            <a:r>
              <a:rPr lang="en-US" sz="2400" dirty="0" smtClean="0"/>
              <a:t>machines</a:t>
            </a:r>
          </a:p>
          <a:p>
            <a:pPr lvl="1"/>
            <a:r>
              <a:rPr lang="en-US" sz="2000" dirty="0" smtClean="0"/>
              <a:t>make it harder for malicious admins or malware to test/inspect/modify virtual machines</a:t>
            </a:r>
          </a:p>
          <a:p>
            <a:pPr lvl="1"/>
            <a:r>
              <a:rPr lang="en-US" sz="2000" dirty="0" smtClean="0"/>
              <a:t>Data and state is encrypted </a:t>
            </a:r>
          </a:p>
          <a:p>
            <a:pPr lvl="1"/>
            <a:r>
              <a:rPr lang="en-US" sz="2000" dirty="0" smtClean="0"/>
              <a:t>Admins can’t see video output or disks </a:t>
            </a:r>
          </a:p>
          <a:p>
            <a:pPr lvl="1"/>
            <a:r>
              <a:rPr lang="en-US" sz="2000" dirty="0" smtClean="0"/>
              <a:t>Only run on healthy hosts</a:t>
            </a:r>
            <a:endParaRPr lang="en-US" sz="2000" dirty="0"/>
          </a:p>
          <a:p>
            <a:r>
              <a:rPr lang="en-US" sz="2400" dirty="0"/>
              <a:t>Virtual machine configuration file </a:t>
            </a:r>
            <a:r>
              <a:rPr lang="en-US" sz="2400" dirty="0" smtClean="0"/>
              <a:t>format – Easier to read and more resilient to corruption</a:t>
            </a:r>
            <a:endParaRPr lang="en-US" sz="2400" dirty="0"/>
          </a:p>
          <a:p>
            <a:r>
              <a:rPr lang="en-US" sz="2400" dirty="0"/>
              <a:t>Virtual machine configuration </a:t>
            </a:r>
            <a:r>
              <a:rPr lang="en-US" sz="2400" dirty="0" smtClean="0"/>
              <a:t>version – Doesn’t automatically upgrade so you can move back if necessary</a:t>
            </a:r>
            <a:endParaRPr lang="en-US" sz="2400" dirty="0"/>
          </a:p>
          <a:p>
            <a:pPr marL="0" indent="0">
              <a:buNone/>
            </a:pPr>
            <a:endParaRPr lang="en-US" sz="2000" dirty="0"/>
          </a:p>
        </p:txBody>
      </p:sp>
    </p:spTree>
    <p:extLst>
      <p:ext uri="{BB962C8B-B14F-4D97-AF65-F5344CB8AC3E}">
        <p14:creationId xmlns:p14="http://schemas.microsoft.com/office/powerpoint/2010/main" val="284485328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Hyper-V</a:t>
            </a:r>
            <a:endParaRPr lang="en-US" dirty="0"/>
          </a:p>
        </p:txBody>
      </p:sp>
      <p:sp>
        <p:nvSpPr>
          <p:cNvPr id="3" name="Text Placeholder 2"/>
          <p:cNvSpPr>
            <a:spLocks noGrp="1"/>
          </p:cNvSpPr>
          <p:nvPr>
            <p:ph type="body" sz="quarter" idx="16"/>
          </p:nvPr>
        </p:nvSpPr>
        <p:spPr/>
        <p:txBody>
          <a:bodyPr/>
          <a:lstStyle/>
          <a:p>
            <a:r>
              <a:rPr lang="en-US" dirty="0"/>
              <a:t>Windows PowerShell Direct</a:t>
            </a:r>
          </a:p>
          <a:p>
            <a:endParaRPr lang="en-US" dirty="0"/>
          </a:p>
        </p:txBody>
      </p:sp>
      <p:sp>
        <p:nvSpPr>
          <p:cNvPr id="4" name="Text Placeholder 3"/>
          <p:cNvSpPr>
            <a:spLocks noGrp="1"/>
          </p:cNvSpPr>
          <p:nvPr>
            <p:ph type="body" sz="quarter" idx="17"/>
          </p:nvPr>
        </p:nvSpPr>
        <p:spPr>
          <a:xfrm>
            <a:off x="299610" y="1470280"/>
            <a:ext cx="8104161" cy="3824287"/>
          </a:xfrm>
        </p:spPr>
        <p:txBody>
          <a:bodyPr numCol="1"/>
          <a:lstStyle/>
          <a:p>
            <a:r>
              <a:rPr lang="en-US" sz="2400" dirty="0" smtClean="0"/>
              <a:t>Directly connect to VMs to run PowerShell commands</a:t>
            </a:r>
          </a:p>
          <a:p>
            <a:r>
              <a:rPr lang="en-US" sz="2400" dirty="0" smtClean="0"/>
              <a:t>No networking required</a:t>
            </a:r>
          </a:p>
          <a:p>
            <a:r>
              <a:rPr lang="en-US" sz="2400" dirty="0" smtClean="0"/>
              <a:t>No firewall rules</a:t>
            </a:r>
          </a:p>
          <a:p>
            <a:r>
              <a:rPr lang="en-US" sz="2400" dirty="0" smtClean="0"/>
              <a:t>No special configuration of Remote Management</a:t>
            </a:r>
          </a:p>
          <a:p>
            <a:r>
              <a:rPr lang="en-US" sz="2400" dirty="0" smtClean="0"/>
              <a:t>Requires 2016 Server or Windows 10</a:t>
            </a:r>
          </a:p>
          <a:p>
            <a:r>
              <a:rPr lang="en-US" sz="2400" dirty="0" smtClean="0"/>
              <a:t>Requires Hyper-V administrative credentials</a:t>
            </a:r>
          </a:p>
          <a:p>
            <a:r>
              <a:rPr lang="en-US" sz="2400" dirty="0" smtClean="0"/>
              <a:t>Requires VM guest administrative credentials</a:t>
            </a:r>
          </a:p>
          <a:p>
            <a:r>
              <a:rPr lang="en-US" sz="2400" dirty="0" smtClean="0"/>
              <a:t>VM has to stay on the host you’re running the commands from</a:t>
            </a:r>
          </a:p>
        </p:txBody>
      </p:sp>
      <p:pic>
        <p:nvPicPr>
          <p:cNvPr id="1026" name="Picture 2" descr="http://sharepoint.rackspace.com/Article%20Images/PowerShell%20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8013" y="2379429"/>
            <a:ext cx="2005987" cy="200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07194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Remote Desktop Services</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301624" y="1576388"/>
            <a:ext cx="8568685" cy="3824287"/>
          </a:xfrm>
        </p:spPr>
        <p:txBody>
          <a:bodyPr/>
          <a:lstStyle/>
          <a:p>
            <a:r>
              <a:rPr lang="en-US" sz="2400" dirty="0" smtClean="0"/>
              <a:t>Personal session desktops - Persistent desktop assignment, specifically around the cloud</a:t>
            </a:r>
          </a:p>
          <a:p>
            <a:r>
              <a:rPr lang="en-US" sz="2400" dirty="0" smtClean="0"/>
              <a:t>Support for Gen 2 VMs</a:t>
            </a:r>
          </a:p>
          <a:p>
            <a:r>
              <a:rPr lang="en-US" sz="2400" dirty="0" smtClean="0"/>
              <a:t>Pen remoting support – No longer treated like a mouse, recognized as a pen and supported as such</a:t>
            </a:r>
          </a:p>
          <a:p>
            <a:r>
              <a:rPr lang="en-US" sz="2400" dirty="0" smtClean="0"/>
              <a:t>Edge browser support in RDSH </a:t>
            </a:r>
          </a:p>
          <a:p>
            <a:r>
              <a:rPr lang="en-US" sz="2400" dirty="0" smtClean="0"/>
              <a:t>Client updates – New Remote Desktop Apps for Windows 10  (Microsoft Store) and Mac (iTunes) available with new features</a:t>
            </a:r>
            <a:endParaRPr lang="en-US" sz="2400" dirty="0"/>
          </a:p>
        </p:txBody>
      </p:sp>
    </p:spTree>
    <p:extLst>
      <p:ext uri="{BB962C8B-B14F-4D97-AF65-F5344CB8AC3E}">
        <p14:creationId xmlns:p14="http://schemas.microsoft.com/office/powerpoint/2010/main" val="51804590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Remote Desktop Services</a:t>
            </a:r>
            <a:endParaRPr lang="en-US" dirty="0"/>
          </a:p>
        </p:txBody>
      </p:sp>
      <p:sp>
        <p:nvSpPr>
          <p:cNvPr id="3" name="Text Placeholder 2"/>
          <p:cNvSpPr>
            <a:spLocks noGrp="1"/>
          </p:cNvSpPr>
          <p:nvPr>
            <p:ph type="body" sz="quarter" idx="16"/>
          </p:nvPr>
        </p:nvSpPr>
        <p:spPr/>
        <p:txBody>
          <a:bodyPr/>
          <a:lstStyle/>
          <a:p>
            <a:r>
              <a:rPr lang="en-US" dirty="0"/>
              <a:t>Windows </a:t>
            </a:r>
            <a:r>
              <a:rPr lang="en-US" dirty="0" smtClean="0"/>
              <a:t>MultiPoint </a:t>
            </a:r>
            <a:r>
              <a:rPr lang="en-US" dirty="0"/>
              <a:t>Services</a:t>
            </a:r>
          </a:p>
        </p:txBody>
      </p:sp>
      <p:sp>
        <p:nvSpPr>
          <p:cNvPr id="4" name="Text Placeholder 3"/>
          <p:cNvSpPr>
            <a:spLocks noGrp="1"/>
          </p:cNvSpPr>
          <p:nvPr>
            <p:ph type="body" sz="quarter" idx="17"/>
          </p:nvPr>
        </p:nvSpPr>
        <p:spPr>
          <a:xfrm>
            <a:off x="249711" y="1569131"/>
            <a:ext cx="8568685" cy="3824287"/>
          </a:xfrm>
        </p:spPr>
        <p:txBody>
          <a:bodyPr/>
          <a:lstStyle/>
          <a:p>
            <a:r>
              <a:rPr lang="en-US" sz="2200" dirty="0" smtClean="0"/>
              <a:t>Now a part of Server 2016 as opposed to a separate product</a:t>
            </a:r>
          </a:p>
          <a:p>
            <a:r>
              <a:rPr lang="en-US" sz="2200" dirty="0" smtClean="0"/>
              <a:t>Previously 20 user limit per MultiPoint Server</a:t>
            </a:r>
          </a:p>
          <a:p>
            <a:r>
              <a:rPr lang="en-US" sz="2200" dirty="0" smtClean="0"/>
              <a:t>Allows a “Server” to be connected to by many local thin/zero clients to run multiple sessions  (“Server” is normally a big desktop PC)</a:t>
            </a:r>
          </a:p>
          <a:p>
            <a:r>
              <a:rPr lang="en-US" sz="2200" dirty="0" smtClean="0"/>
              <a:t>Can connect by direct video card, USB, or LAN from a low cost station device</a:t>
            </a:r>
          </a:p>
          <a:p>
            <a:r>
              <a:rPr lang="en-US" sz="2200" dirty="0" smtClean="0"/>
              <a:t>Lower TCO for proper deployment</a:t>
            </a:r>
          </a:p>
          <a:p>
            <a:r>
              <a:rPr lang="en-US" sz="2200" dirty="0" smtClean="0"/>
              <a:t>Easy management of several local machines</a:t>
            </a:r>
          </a:p>
          <a:p>
            <a:r>
              <a:rPr lang="en-US" sz="2200" dirty="0" smtClean="0"/>
              <a:t>Use cases: Education primarily, retail, transient low-demand users</a:t>
            </a:r>
            <a:endParaRPr lang="en-US" sz="2200" dirty="0"/>
          </a:p>
        </p:txBody>
      </p:sp>
    </p:spTree>
    <p:extLst>
      <p:ext uri="{BB962C8B-B14F-4D97-AF65-F5344CB8AC3E}">
        <p14:creationId xmlns:p14="http://schemas.microsoft.com/office/powerpoint/2010/main" val="266646382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Remote Desktop Services</a:t>
            </a:r>
            <a:endParaRPr lang="en-US" dirty="0"/>
          </a:p>
        </p:txBody>
      </p:sp>
      <p:sp>
        <p:nvSpPr>
          <p:cNvPr id="3" name="Text Placeholder 2"/>
          <p:cNvSpPr>
            <a:spLocks noGrp="1"/>
          </p:cNvSpPr>
          <p:nvPr>
            <p:ph type="body" sz="quarter" idx="16"/>
          </p:nvPr>
        </p:nvSpPr>
        <p:spPr/>
        <p:txBody>
          <a:bodyPr/>
          <a:lstStyle/>
          <a:p>
            <a:r>
              <a:rPr lang="en-US" dirty="0"/>
              <a:t>OpenGL applications and guest VMs in Remote Desktop</a:t>
            </a:r>
          </a:p>
          <a:p>
            <a:endParaRPr lang="en-US" dirty="0"/>
          </a:p>
        </p:txBody>
      </p:sp>
      <p:sp>
        <p:nvSpPr>
          <p:cNvPr id="4" name="Text Placeholder 3"/>
          <p:cNvSpPr>
            <a:spLocks noGrp="1"/>
          </p:cNvSpPr>
          <p:nvPr>
            <p:ph type="body" sz="quarter" idx="17"/>
          </p:nvPr>
        </p:nvSpPr>
        <p:spPr>
          <a:xfrm>
            <a:off x="301624" y="1496560"/>
            <a:ext cx="8446959" cy="3824287"/>
          </a:xfrm>
        </p:spPr>
        <p:txBody>
          <a:bodyPr/>
          <a:lstStyle/>
          <a:p>
            <a:r>
              <a:rPr lang="en-US" sz="2800" dirty="0" smtClean="0"/>
              <a:t>OpenGL 4.4 and OpenCL 1.1 now supported</a:t>
            </a:r>
          </a:p>
          <a:p>
            <a:r>
              <a:rPr lang="en-US" sz="2800" dirty="0" smtClean="0"/>
              <a:t>Up to 1GB of dedicated VRAM per VM, set independent of the number of monitors or resolution (as it previously was)</a:t>
            </a:r>
          </a:p>
          <a:p>
            <a:r>
              <a:rPr lang="en-US" sz="2800" dirty="0" smtClean="0"/>
              <a:t>Great for design/engineering/architecture firms</a:t>
            </a:r>
            <a:r>
              <a:rPr lang="en-US" sz="2800" dirty="0"/>
              <a:t> </a:t>
            </a:r>
            <a:r>
              <a:rPr lang="en-US" sz="2800" dirty="0" smtClean="0"/>
              <a:t>or other Adobe/AutoCAD/3D modeling software users</a:t>
            </a:r>
          </a:p>
          <a:p>
            <a:r>
              <a:rPr lang="en-US" sz="2800" dirty="0" smtClean="0"/>
              <a:t>Allows a much more desktop-like experience for users</a:t>
            </a:r>
          </a:p>
          <a:p>
            <a:endParaRPr lang="en-US" sz="2800" dirty="0" smtClean="0"/>
          </a:p>
        </p:txBody>
      </p:sp>
    </p:spTree>
    <p:extLst>
      <p:ext uri="{BB962C8B-B14F-4D97-AF65-F5344CB8AC3E}">
        <p14:creationId xmlns:p14="http://schemas.microsoft.com/office/powerpoint/2010/main" val="22119299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File and Storage Services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301626" y="1576388"/>
            <a:ext cx="5511346" cy="3824287"/>
          </a:xfrm>
        </p:spPr>
        <p:txBody>
          <a:bodyPr/>
          <a:lstStyle/>
          <a:p>
            <a:r>
              <a:rPr lang="en-US" dirty="0"/>
              <a:t>Storage Spaces Direct</a:t>
            </a:r>
          </a:p>
          <a:p>
            <a:r>
              <a:rPr lang="en-US" dirty="0"/>
              <a:t>Storage Replica</a:t>
            </a:r>
          </a:p>
          <a:p>
            <a:r>
              <a:rPr lang="en-US" dirty="0" smtClean="0"/>
              <a:t>Deduplication improvements</a:t>
            </a:r>
          </a:p>
          <a:p>
            <a:r>
              <a:rPr lang="en-US" dirty="0" smtClean="0"/>
              <a:t>REFS!</a:t>
            </a:r>
            <a:endParaRPr lang="en-US" dirty="0"/>
          </a:p>
          <a:p>
            <a:r>
              <a:rPr lang="en-US" dirty="0"/>
              <a:t>Storage Quality of </a:t>
            </a:r>
            <a:r>
              <a:rPr lang="en-US" dirty="0" smtClean="0"/>
              <a:t>Service</a:t>
            </a:r>
            <a:r>
              <a:rPr lang="en-US" dirty="0"/>
              <a:t> </a:t>
            </a:r>
            <a:r>
              <a:rPr lang="en-US" dirty="0" smtClean="0"/>
              <a:t>(Scale-Out File Server)</a:t>
            </a:r>
            <a:endParaRPr lang="en-US" dirty="0"/>
          </a:p>
        </p:txBody>
      </p:sp>
      <p:pic>
        <p:nvPicPr>
          <p:cNvPr id="2050" name="Picture 2" descr="https://www.bepulse.com/wp-content/uploads/2014/09/Servers_Bepul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967" y="1929300"/>
            <a:ext cx="3607899" cy="360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6828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File and Storage Services</a:t>
            </a:r>
          </a:p>
        </p:txBody>
      </p:sp>
      <p:sp>
        <p:nvSpPr>
          <p:cNvPr id="3" name="Text Placeholder 2"/>
          <p:cNvSpPr>
            <a:spLocks noGrp="1"/>
          </p:cNvSpPr>
          <p:nvPr>
            <p:ph type="body" sz="quarter" idx="16"/>
          </p:nvPr>
        </p:nvSpPr>
        <p:spPr/>
        <p:txBody>
          <a:bodyPr/>
          <a:lstStyle/>
          <a:p>
            <a:r>
              <a:rPr lang="en-US" dirty="0" smtClean="0"/>
              <a:t>Resilient File System</a:t>
            </a:r>
          </a:p>
          <a:p>
            <a:endParaRPr lang="en-US" dirty="0"/>
          </a:p>
        </p:txBody>
      </p:sp>
      <p:sp>
        <p:nvSpPr>
          <p:cNvPr id="4" name="Text Placeholder 3"/>
          <p:cNvSpPr>
            <a:spLocks noGrp="1"/>
          </p:cNvSpPr>
          <p:nvPr>
            <p:ph type="body" sz="quarter" idx="17"/>
          </p:nvPr>
        </p:nvSpPr>
        <p:spPr>
          <a:xfrm>
            <a:off x="289980" y="1337490"/>
            <a:ext cx="8488148" cy="3824287"/>
          </a:xfrm>
        </p:spPr>
        <p:txBody>
          <a:bodyPr/>
          <a:lstStyle/>
          <a:p>
            <a:r>
              <a:rPr lang="en-US" sz="2800" dirty="0" smtClean="0"/>
              <a:t>Finally supported in primetime!</a:t>
            </a:r>
          </a:p>
          <a:p>
            <a:r>
              <a:rPr lang="en-US" sz="2800" dirty="0" smtClean="0"/>
              <a:t>Resists corruption that can occur in NTFS using metadata</a:t>
            </a:r>
          </a:p>
          <a:p>
            <a:r>
              <a:rPr lang="en-US" sz="2800" dirty="0" smtClean="0"/>
              <a:t>Is now RECOMMENDED for Hyper-V workloads – gives advantages like instant checkpoint merging, instant fixed size VHDX creation</a:t>
            </a:r>
          </a:p>
          <a:p>
            <a:r>
              <a:rPr lang="en-US" sz="2800" dirty="0" smtClean="0"/>
              <a:t>Faster than ODX for many operations</a:t>
            </a:r>
          </a:p>
          <a:p>
            <a:r>
              <a:rPr lang="en-US" sz="2800" dirty="0" smtClean="0"/>
              <a:t>Recommended for Exchange 2016</a:t>
            </a:r>
          </a:p>
          <a:p>
            <a:r>
              <a:rPr lang="en-US" sz="2800" dirty="0" smtClean="0"/>
              <a:t>Recommended for most structured file storage</a:t>
            </a:r>
            <a:endParaRPr lang="en-US" sz="2800" dirty="0"/>
          </a:p>
        </p:txBody>
      </p:sp>
    </p:spTree>
    <p:extLst>
      <p:ext uri="{BB962C8B-B14F-4D97-AF65-F5344CB8AC3E}">
        <p14:creationId xmlns:p14="http://schemas.microsoft.com/office/powerpoint/2010/main" val="78182774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File and Storage Services</a:t>
            </a:r>
            <a:endParaRPr lang="en-US" dirty="0"/>
          </a:p>
        </p:txBody>
      </p:sp>
      <p:sp>
        <p:nvSpPr>
          <p:cNvPr id="3" name="Text Placeholder 2"/>
          <p:cNvSpPr>
            <a:spLocks noGrp="1"/>
          </p:cNvSpPr>
          <p:nvPr>
            <p:ph type="body" sz="quarter" idx="16"/>
          </p:nvPr>
        </p:nvSpPr>
        <p:spPr/>
        <p:txBody>
          <a:bodyPr/>
          <a:lstStyle/>
          <a:p>
            <a:r>
              <a:rPr lang="en-US" dirty="0"/>
              <a:t>Storage Spaces Direct</a:t>
            </a:r>
          </a:p>
          <a:p>
            <a:endParaRPr lang="en-US" dirty="0"/>
          </a:p>
        </p:txBody>
      </p:sp>
      <p:sp>
        <p:nvSpPr>
          <p:cNvPr id="4" name="Text Placeholder 3"/>
          <p:cNvSpPr>
            <a:spLocks noGrp="1"/>
          </p:cNvSpPr>
          <p:nvPr>
            <p:ph type="body" sz="quarter" idx="17"/>
          </p:nvPr>
        </p:nvSpPr>
        <p:spPr>
          <a:xfrm>
            <a:off x="249711" y="1469296"/>
            <a:ext cx="8568685" cy="3824287"/>
          </a:xfrm>
        </p:spPr>
        <p:txBody>
          <a:bodyPr/>
          <a:lstStyle/>
          <a:p>
            <a:r>
              <a:rPr lang="en-US" sz="2400" dirty="0" smtClean="0"/>
              <a:t>Highly available storage systems with local storage (scale-out/grid/Software Defined Storage)</a:t>
            </a:r>
          </a:p>
          <a:p>
            <a:r>
              <a:rPr lang="en-US" sz="2400" dirty="0" smtClean="0"/>
              <a:t>Runs on SMB3 with multi-channel throughput and SMB Direct (RDMA capable NIC required in production)</a:t>
            </a:r>
          </a:p>
          <a:p>
            <a:r>
              <a:rPr lang="en-US" sz="2400" dirty="0" smtClean="0"/>
              <a:t>Software Storage Bus (SSB) allows all servers to see all storage</a:t>
            </a:r>
          </a:p>
          <a:p>
            <a:r>
              <a:rPr lang="en-US" sz="2400" dirty="0" smtClean="0"/>
              <a:t>Minimum 4 nodes, Internal disks or JBOD, SATA, </a:t>
            </a:r>
            <a:r>
              <a:rPr lang="en-US" sz="2400" dirty="0" err="1" smtClean="0"/>
              <a:t>NVMe</a:t>
            </a:r>
            <a:r>
              <a:rPr lang="en-US" sz="2400" dirty="0" smtClean="0"/>
              <a:t> or SAS disks</a:t>
            </a:r>
          </a:p>
          <a:p>
            <a:r>
              <a:rPr lang="en-US" sz="2400" dirty="0" err="1" smtClean="0"/>
              <a:t>ReFS</a:t>
            </a:r>
            <a:r>
              <a:rPr lang="en-US" sz="2400" dirty="0" smtClean="0"/>
              <a:t> with CSV for shared mounting of volumes</a:t>
            </a:r>
          </a:p>
          <a:p>
            <a:r>
              <a:rPr lang="en-US" sz="2400" dirty="0" smtClean="0"/>
              <a:t>Either hyper-converged or separate</a:t>
            </a:r>
          </a:p>
          <a:p>
            <a:endParaRPr lang="en-US" sz="2400" dirty="0"/>
          </a:p>
        </p:txBody>
      </p:sp>
    </p:spTree>
    <p:extLst>
      <p:ext uri="{BB962C8B-B14F-4D97-AF65-F5344CB8AC3E}">
        <p14:creationId xmlns:p14="http://schemas.microsoft.com/office/powerpoint/2010/main" val="236474067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File and Storage Services</a:t>
            </a:r>
            <a:endParaRPr lang="en-US" dirty="0"/>
          </a:p>
        </p:txBody>
      </p:sp>
      <p:sp>
        <p:nvSpPr>
          <p:cNvPr id="3" name="Text Placeholder 2"/>
          <p:cNvSpPr>
            <a:spLocks noGrp="1"/>
          </p:cNvSpPr>
          <p:nvPr>
            <p:ph type="body" sz="quarter" idx="16"/>
          </p:nvPr>
        </p:nvSpPr>
        <p:spPr/>
        <p:txBody>
          <a:bodyPr/>
          <a:lstStyle/>
          <a:p>
            <a:r>
              <a:rPr lang="en-US" dirty="0"/>
              <a:t>Storage Replica</a:t>
            </a:r>
          </a:p>
          <a:p>
            <a:endParaRPr lang="en-US" dirty="0"/>
          </a:p>
        </p:txBody>
      </p:sp>
      <p:sp>
        <p:nvSpPr>
          <p:cNvPr id="4" name="Text Placeholder 3"/>
          <p:cNvSpPr>
            <a:spLocks noGrp="1"/>
          </p:cNvSpPr>
          <p:nvPr>
            <p:ph type="body" sz="quarter" idx="17"/>
          </p:nvPr>
        </p:nvSpPr>
        <p:spPr>
          <a:xfrm>
            <a:off x="355882" y="1740556"/>
            <a:ext cx="8356343" cy="3824287"/>
          </a:xfrm>
        </p:spPr>
        <p:txBody>
          <a:bodyPr/>
          <a:lstStyle/>
          <a:p>
            <a:r>
              <a:rPr lang="en-US" sz="2600" dirty="0"/>
              <a:t>Storage agnostic</a:t>
            </a:r>
          </a:p>
          <a:p>
            <a:r>
              <a:rPr lang="en-US" sz="2600" dirty="0"/>
              <a:t>Synchronous mirroring at a block level of data from one server to </a:t>
            </a:r>
            <a:r>
              <a:rPr lang="en-US" sz="2600" dirty="0" smtClean="0"/>
              <a:t>another (holds acknowledgements)</a:t>
            </a:r>
            <a:endParaRPr lang="en-US" sz="2600" dirty="0"/>
          </a:p>
          <a:p>
            <a:r>
              <a:rPr lang="en-US" sz="2600" dirty="0"/>
              <a:t>Asynchronous replication at a block level of data from one server to another (no snapshots needed)</a:t>
            </a:r>
          </a:p>
          <a:p>
            <a:r>
              <a:rPr lang="en-US" sz="2600" dirty="0" smtClean="0"/>
              <a:t>Uses SMB3 with all its features</a:t>
            </a:r>
            <a:endParaRPr lang="en-US" sz="2600" dirty="0"/>
          </a:p>
          <a:p>
            <a:r>
              <a:rPr lang="en-US" sz="2600" dirty="0"/>
              <a:t>Can be used with a stretch cluster, from one cluster to another, or from one server to </a:t>
            </a:r>
            <a:r>
              <a:rPr lang="en-US" sz="2600" dirty="0" smtClean="0"/>
              <a:t>another</a:t>
            </a:r>
          </a:p>
        </p:txBody>
      </p:sp>
    </p:spTree>
    <p:extLst>
      <p:ext uri="{BB962C8B-B14F-4D97-AF65-F5344CB8AC3E}">
        <p14:creationId xmlns:p14="http://schemas.microsoft.com/office/powerpoint/2010/main" val="191520693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Disclaimer!</a:t>
            </a:r>
            <a:endParaRPr lang="en-US" dirty="0"/>
          </a:p>
        </p:txBody>
      </p:sp>
      <p:sp>
        <p:nvSpPr>
          <p:cNvPr id="3" name="Text Placeholder 2"/>
          <p:cNvSpPr>
            <a:spLocks noGrp="1"/>
          </p:cNvSpPr>
          <p:nvPr>
            <p:ph type="body" sz="quarter" idx="11"/>
          </p:nvPr>
        </p:nvSpPr>
        <p:spPr>
          <a:xfrm>
            <a:off x="321169" y="1564695"/>
            <a:ext cx="7834289" cy="2499305"/>
          </a:xfrm>
        </p:spPr>
        <p:txBody>
          <a:bodyPr/>
          <a:lstStyle/>
          <a:p>
            <a:pPr marL="342900" indent="-342900">
              <a:buFont typeface="Arial" panose="020B0604020202020204" pitchFamily="34" charset="0"/>
              <a:buChar char="•"/>
            </a:pPr>
            <a:r>
              <a:rPr lang="en-US" sz="2400" dirty="0" smtClean="0"/>
              <a:t>Beta software (Technical Preview 4)!  Some of it is still Alpha</a:t>
            </a:r>
          </a:p>
          <a:p>
            <a:pPr marL="342900" indent="-342900">
              <a:buFont typeface="Arial" panose="020B0604020202020204" pitchFamily="34" charset="0"/>
              <a:buChar char="•"/>
            </a:pPr>
            <a:r>
              <a:rPr lang="en-US" sz="2400" dirty="0" smtClean="0"/>
              <a:t>Microsoft’s documentation is currently seriously lacking</a:t>
            </a:r>
          </a:p>
          <a:p>
            <a:pPr marL="342900" indent="-342900">
              <a:buFont typeface="Arial" panose="020B0604020202020204" pitchFamily="34" charset="0"/>
              <a:buChar char="•"/>
            </a:pPr>
            <a:r>
              <a:rPr lang="en-US" sz="2400" dirty="0" smtClean="0"/>
              <a:t>LOT of new features (similar to when 2008 came out)</a:t>
            </a:r>
          </a:p>
          <a:p>
            <a:pPr marL="342900" indent="-342900">
              <a:buFont typeface="Arial" panose="020B0604020202020204" pitchFamily="34" charset="0"/>
              <a:buChar char="•"/>
            </a:pPr>
            <a:r>
              <a:rPr lang="en-US" sz="2400" dirty="0" smtClean="0"/>
              <a:t>Features are STILL being added as of Tech Preview 4</a:t>
            </a:r>
            <a:endParaRPr lang="en-US" sz="2400"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93271970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File and Storage Services</a:t>
            </a:r>
            <a:endParaRPr lang="en-US" dirty="0"/>
          </a:p>
        </p:txBody>
      </p:sp>
      <p:sp>
        <p:nvSpPr>
          <p:cNvPr id="3" name="Text Placeholder 2"/>
          <p:cNvSpPr>
            <a:spLocks noGrp="1"/>
          </p:cNvSpPr>
          <p:nvPr>
            <p:ph type="body" sz="quarter" idx="16"/>
          </p:nvPr>
        </p:nvSpPr>
        <p:spPr/>
        <p:txBody>
          <a:bodyPr/>
          <a:lstStyle/>
          <a:p>
            <a:r>
              <a:rPr lang="en-US" dirty="0"/>
              <a:t>Storage Replica</a:t>
            </a:r>
          </a:p>
          <a:p>
            <a:endParaRPr lang="en-US" dirty="0"/>
          </a:p>
        </p:txBody>
      </p:sp>
      <p:sp>
        <p:nvSpPr>
          <p:cNvPr id="4" name="Text Placeholder 3"/>
          <p:cNvSpPr>
            <a:spLocks noGrp="1"/>
          </p:cNvSpPr>
          <p:nvPr>
            <p:ph type="body" sz="quarter" idx="17"/>
          </p:nvPr>
        </p:nvSpPr>
        <p:spPr>
          <a:xfrm>
            <a:off x="301625" y="1576388"/>
            <a:ext cx="8356343" cy="3824287"/>
          </a:xfrm>
        </p:spPr>
        <p:txBody>
          <a:bodyPr/>
          <a:lstStyle/>
          <a:p>
            <a:r>
              <a:rPr lang="en-US" sz="2800" dirty="0"/>
              <a:t>Volumes is offline </a:t>
            </a:r>
            <a:r>
              <a:rPr lang="en-US" sz="2800" dirty="0" smtClean="0"/>
              <a:t>on destination (not active/active)</a:t>
            </a:r>
          </a:p>
          <a:p>
            <a:r>
              <a:rPr lang="en-US" sz="2800" dirty="0" smtClean="0"/>
              <a:t>Volume won’t come online in destination unless the cluster is down at the source side</a:t>
            </a:r>
            <a:endParaRPr lang="en-US" sz="2800" dirty="0"/>
          </a:p>
          <a:p>
            <a:r>
              <a:rPr lang="en-US" sz="2800" dirty="0"/>
              <a:t>Requires a log volume on each side (fast storage)</a:t>
            </a:r>
          </a:p>
          <a:p>
            <a:r>
              <a:rPr lang="en-US" sz="2800" dirty="0" smtClean="0"/>
              <a:t>Consistency groups for multiple volumes (can delay IO acknowledgements)</a:t>
            </a:r>
            <a:endParaRPr lang="en-US" sz="2800" dirty="0"/>
          </a:p>
        </p:txBody>
      </p:sp>
    </p:spTree>
    <p:extLst>
      <p:ext uri="{BB962C8B-B14F-4D97-AF65-F5344CB8AC3E}">
        <p14:creationId xmlns:p14="http://schemas.microsoft.com/office/powerpoint/2010/main" val="372903347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File and Storage Services</a:t>
            </a:r>
            <a:endParaRPr lang="en-US" dirty="0"/>
          </a:p>
        </p:txBody>
      </p:sp>
      <p:sp>
        <p:nvSpPr>
          <p:cNvPr id="3" name="Text Placeholder 2"/>
          <p:cNvSpPr>
            <a:spLocks noGrp="1"/>
          </p:cNvSpPr>
          <p:nvPr>
            <p:ph type="body" sz="quarter" idx="16"/>
          </p:nvPr>
        </p:nvSpPr>
        <p:spPr/>
        <p:txBody>
          <a:bodyPr/>
          <a:lstStyle/>
          <a:p>
            <a:r>
              <a:rPr lang="en-US" dirty="0"/>
              <a:t>Deduplication Improvements</a:t>
            </a:r>
          </a:p>
          <a:p>
            <a:endParaRPr lang="en-US" dirty="0"/>
          </a:p>
        </p:txBody>
      </p:sp>
      <p:sp>
        <p:nvSpPr>
          <p:cNvPr id="4" name="Text Placeholder 3"/>
          <p:cNvSpPr>
            <a:spLocks noGrp="1"/>
          </p:cNvSpPr>
          <p:nvPr>
            <p:ph type="body" sz="quarter" idx="17"/>
          </p:nvPr>
        </p:nvSpPr>
        <p:spPr>
          <a:xfrm>
            <a:off x="301625" y="1489303"/>
            <a:ext cx="8568685" cy="3824287"/>
          </a:xfrm>
        </p:spPr>
        <p:txBody>
          <a:bodyPr/>
          <a:lstStyle/>
          <a:p>
            <a:r>
              <a:rPr lang="en-US" sz="2400" dirty="0" err="1" smtClean="0"/>
              <a:t>Dedup</a:t>
            </a:r>
            <a:r>
              <a:rPr lang="en-US" sz="2400" dirty="0" smtClean="0"/>
              <a:t> sounded great in 2012… but had long-term issues and scaling problems</a:t>
            </a:r>
          </a:p>
          <a:p>
            <a:r>
              <a:rPr lang="en-US" sz="2400" dirty="0" smtClean="0"/>
              <a:t>Integrated support for virtualized backup </a:t>
            </a:r>
            <a:r>
              <a:rPr lang="en-US" sz="2400" dirty="0" smtClean="0"/>
              <a:t>workloads</a:t>
            </a:r>
          </a:p>
          <a:p>
            <a:r>
              <a:rPr lang="en-US" sz="2400" dirty="0"/>
              <a:t>Optimized throughput for large volumes up to 64 TB (more processors per volume)</a:t>
            </a:r>
          </a:p>
          <a:p>
            <a:r>
              <a:rPr lang="en-US" sz="2400" dirty="0"/>
              <a:t>Support for files up to 1 TB and optimizations for their </a:t>
            </a:r>
            <a:r>
              <a:rPr lang="en-US" sz="2400" dirty="0" smtClean="0"/>
              <a:t>performance</a:t>
            </a:r>
            <a:endParaRPr lang="en-US" sz="2400" dirty="0" smtClean="0"/>
          </a:p>
          <a:p>
            <a:r>
              <a:rPr lang="en-US" sz="2400" dirty="0" smtClean="0"/>
              <a:t>Rolling cluster upgrade of a file server failover cluster running deduplication is now supported</a:t>
            </a:r>
          </a:p>
          <a:p>
            <a:r>
              <a:rPr lang="en-US" sz="2400" dirty="0" smtClean="0"/>
              <a:t>Can run on </a:t>
            </a:r>
            <a:r>
              <a:rPr lang="en-US" sz="2400" dirty="0"/>
              <a:t>N</a:t>
            </a:r>
            <a:r>
              <a:rPr lang="en-US" sz="2400" dirty="0" smtClean="0"/>
              <a:t>ano </a:t>
            </a:r>
            <a:r>
              <a:rPr lang="en-US" sz="2400" dirty="0" smtClean="0"/>
              <a:t>Server</a:t>
            </a:r>
            <a:endParaRPr lang="en-US" sz="2400" dirty="0"/>
          </a:p>
        </p:txBody>
      </p:sp>
    </p:spTree>
    <p:extLst>
      <p:ext uri="{BB962C8B-B14F-4D97-AF65-F5344CB8AC3E}">
        <p14:creationId xmlns:p14="http://schemas.microsoft.com/office/powerpoint/2010/main" val="268106950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PowerShell 5.0</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197798" y="1513231"/>
            <a:ext cx="8740256" cy="4272477"/>
          </a:xfrm>
        </p:spPr>
        <p:txBody>
          <a:bodyPr/>
          <a:lstStyle/>
          <a:p>
            <a:r>
              <a:rPr lang="en-US" dirty="0" smtClean="0"/>
              <a:t>Loads of new cmdlets and modules</a:t>
            </a:r>
          </a:p>
          <a:p>
            <a:pPr lvl="1"/>
            <a:r>
              <a:rPr lang="en-US" dirty="0" smtClean="0"/>
              <a:t>Can find and install modules and packages from the internet now directly from PowerShell</a:t>
            </a:r>
            <a:endParaRPr lang="en-US" dirty="0"/>
          </a:p>
          <a:p>
            <a:r>
              <a:rPr lang="en-US" dirty="0" smtClean="0"/>
              <a:t>PowerShell can now manage Desired State Configurations</a:t>
            </a:r>
          </a:p>
          <a:p>
            <a:r>
              <a:rPr lang="en-US" dirty="0" smtClean="0"/>
              <a:t>ISE can now edit and debug remote PowerShell scripts in a local instance of ISE</a:t>
            </a:r>
            <a:endParaRPr lang="en-US" dirty="0"/>
          </a:p>
        </p:txBody>
      </p:sp>
    </p:spTree>
    <p:extLst>
      <p:ext uri="{BB962C8B-B14F-4D97-AF65-F5344CB8AC3E}">
        <p14:creationId xmlns:p14="http://schemas.microsoft.com/office/powerpoint/2010/main" val="17807943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Windows Networking</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301625" y="1485772"/>
            <a:ext cx="8342504" cy="3824287"/>
          </a:xfrm>
        </p:spPr>
        <p:txBody>
          <a:bodyPr numCol="1"/>
          <a:lstStyle/>
          <a:p>
            <a:r>
              <a:rPr lang="en-US" sz="2400" dirty="0" smtClean="0"/>
              <a:t>Standardized protocols – Representational State Transfer (REST) Open </a:t>
            </a:r>
            <a:r>
              <a:rPr lang="en-US" sz="2400" dirty="0" err="1" smtClean="0"/>
              <a:t>vSwitch</a:t>
            </a:r>
            <a:r>
              <a:rPr lang="en-US" sz="2400" dirty="0" smtClean="0"/>
              <a:t> Database Management Protocol (OVSDB)</a:t>
            </a:r>
          </a:p>
          <a:p>
            <a:r>
              <a:rPr lang="en-US" sz="2400" dirty="0" smtClean="0"/>
              <a:t>Flexible encapsulation technologies - </a:t>
            </a:r>
            <a:r>
              <a:rPr lang="en-US" sz="2400" dirty="0" err="1" smtClean="0"/>
              <a:t>VxLAN</a:t>
            </a:r>
            <a:r>
              <a:rPr lang="en-US" sz="2400" dirty="0" smtClean="0"/>
              <a:t>, NVGRE</a:t>
            </a:r>
          </a:p>
          <a:p>
            <a:r>
              <a:rPr lang="en-US" sz="2400" dirty="0" smtClean="0"/>
              <a:t>Converged NIC – Single NIC for Management, RDMA storage, tenant traffic</a:t>
            </a:r>
          </a:p>
          <a:p>
            <a:r>
              <a:rPr lang="en-US" sz="2400" dirty="0" smtClean="0"/>
              <a:t>Packet direct – Improves network throughput with lower latency</a:t>
            </a:r>
          </a:p>
          <a:p>
            <a:r>
              <a:rPr lang="en-US" sz="2400" dirty="0" smtClean="0"/>
              <a:t>Switch embedded teaming – SDN based NIC teaming.  </a:t>
            </a:r>
          </a:p>
          <a:p>
            <a:pPr lvl="1"/>
            <a:endParaRPr lang="en-US" sz="2000" dirty="0"/>
          </a:p>
        </p:txBody>
      </p:sp>
    </p:spTree>
    <p:extLst>
      <p:ext uri="{BB962C8B-B14F-4D97-AF65-F5344CB8AC3E}">
        <p14:creationId xmlns:p14="http://schemas.microsoft.com/office/powerpoint/2010/main" val="91777231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Windows Networking</a:t>
            </a:r>
            <a:endParaRPr lang="en-US" dirty="0"/>
          </a:p>
        </p:txBody>
      </p:sp>
      <p:sp>
        <p:nvSpPr>
          <p:cNvPr id="3" name="Text Placeholder 2"/>
          <p:cNvSpPr>
            <a:spLocks noGrp="1"/>
          </p:cNvSpPr>
          <p:nvPr>
            <p:ph type="body" sz="quarter" idx="16"/>
          </p:nvPr>
        </p:nvSpPr>
        <p:spPr/>
        <p:txBody>
          <a:bodyPr/>
          <a:lstStyle/>
          <a:p>
            <a:r>
              <a:rPr lang="en-US" dirty="0" smtClean="0"/>
              <a:t>Software Defined Networking Infrastructure</a:t>
            </a:r>
            <a:endParaRPr lang="en-US" dirty="0"/>
          </a:p>
        </p:txBody>
      </p:sp>
      <p:sp>
        <p:nvSpPr>
          <p:cNvPr id="4" name="Text Placeholder 3"/>
          <p:cNvSpPr>
            <a:spLocks noGrp="1"/>
          </p:cNvSpPr>
          <p:nvPr>
            <p:ph type="body" sz="quarter" idx="17"/>
          </p:nvPr>
        </p:nvSpPr>
        <p:spPr>
          <a:xfrm>
            <a:off x="301625" y="1321015"/>
            <a:ext cx="8342504" cy="3824287"/>
          </a:xfrm>
        </p:spPr>
        <p:txBody>
          <a:bodyPr numCol="1"/>
          <a:lstStyle/>
          <a:p>
            <a:r>
              <a:rPr lang="en-US" sz="2400" dirty="0" smtClean="0"/>
              <a:t>Network Controller – Central management point for Hyper-V VMs and virtual switches, physical switches and routers, VPN gateways, load balancers and firewall software</a:t>
            </a:r>
            <a:endParaRPr lang="en-US" sz="2400" dirty="0"/>
          </a:p>
        </p:txBody>
      </p:sp>
      <p:pic>
        <p:nvPicPr>
          <p:cNvPr id="1026" name="Picture 2" descr="Network Contro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291" y="2539316"/>
            <a:ext cx="6131526" cy="3690822"/>
          </a:xfrm>
          <a:prstGeom prst="rect">
            <a:avLst/>
          </a:prstGeom>
          <a:solidFill>
            <a:schemeClr val="bg1"/>
          </a:solidFill>
        </p:spPr>
      </p:pic>
    </p:spTree>
    <p:extLst>
      <p:ext uri="{BB962C8B-B14F-4D97-AF65-F5344CB8AC3E}">
        <p14:creationId xmlns:p14="http://schemas.microsoft.com/office/powerpoint/2010/main" val="198342631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Windows Networking</a:t>
            </a:r>
            <a:endParaRPr lang="en-US" dirty="0"/>
          </a:p>
        </p:txBody>
      </p:sp>
      <p:sp>
        <p:nvSpPr>
          <p:cNvPr id="3" name="Text Placeholder 2"/>
          <p:cNvSpPr>
            <a:spLocks noGrp="1"/>
          </p:cNvSpPr>
          <p:nvPr>
            <p:ph type="body" sz="quarter" idx="16"/>
          </p:nvPr>
        </p:nvSpPr>
        <p:spPr/>
        <p:txBody>
          <a:bodyPr/>
          <a:lstStyle/>
          <a:p>
            <a:r>
              <a:rPr lang="en-US" dirty="0" smtClean="0"/>
              <a:t>Software Defined Networking Infrastructure</a:t>
            </a:r>
            <a:endParaRPr lang="en-US" dirty="0"/>
          </a:p>
        </p:txBody>
      </p:sp>
      <p:sp>
        <p:nvSpPr>
          <p:cNvPr id="4" name="Text Placeholder 3"/>
          <p:cNvSpPr>
            <a:spLocks noGrp="1"/>
          </p:cNvSpPr>
          <p:nvPr>
            <p:ph type="body" sz="quarter" idx="17"/>
          </p:nvPr>
        </p:nvSpPr>
        <p:spPr>
          <a:xfrm>
            <a:off x="301625" y="1516957"/>
            <a:ext cx="8342504" cy="3824287"/>
          </a:xfrm>
        </p:spPr>
        <p:txBody>
          <a:bodyPr numCol="1"/>
          <a:lstStyle/>
          <a:p>
            <a:r>
              <a:rPr lang="en-US" sz="2400" dirty="0" smtClean="0"/>
              <a:t>Hyper-V Virtual Switch – support distributed switching and routing, tenant isolation, traffic shaping, open for developers to add plug-ins. Plays with network controller to provide a full control solution (Especially with SCVMM)</a:t>
            </a:r>
          </a:p>
          <a:p>
            <a:pPr lvl="1"/>
            <a:r>
              <a:rPr lang="en-US" sz="2000" dirty="0" smtClean="0"/>
              <a:t>ARP Poisoning protection</a:t>
            </a:r>
          </a:p>
          <a:p>
            <a:pPr lvl="1"/>
            <a:r>
              <a:rPr lang="en-US" sz="2000" dirty="0" smtClean="0"/>
              <a:t>DHCP Guard protection</a:t>
            </a:r>
          </a:p>
          <a:p>
            <a:pPr lvl="1"/>
            <a:r>
              <a:rPr lang="en-US" sz="2000" dirty="0" smtClean="0"/>
              <a:t>Port ACLs (MAC or IP filtering)</a:t>
            </a:r>
          </a:p>
          <a:p>
            <a:pPr lvl="1"/>
            <a:r>
              <a:rPr lang="en-US" sz="2000" dirty="0" smtClean="0"/>
              <a:t>Private VLAN</a:t>
            </a:r>
            <a:endParaRPr lang="en-US" sz="2000" dirty="0"/>
          </a:p>
        </p:txBody>
      </p:sp>
    </p:spTree>
    <p:extLst>
      <p:ext uri="{BB962C8B-B14F-4D97-AF65-F5344CB8AC3E}">
        <p14:creationId xmlns:p14="http://schemas.microsoft.com/office/powerpoint/2010/main" val="356800229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Windows Networking</a:t>
            </a:r>
            <a:endParaRPr lang="en-US" dirty="0"/>
          </a:p>
        </p:txBody>
      </p:sp>
      <p:sp>
        <p:nvSpPr>
          <p:cNvPr id="3" name="Text Placeholder 2"/>
          <p:cNvSpPr>
            <a:spLocks noGrp="1"/>
          </p:cNvSpPr>
          <p:nvPr>
            <p:ph type="body" sz="quarter" idx="16"/>
          </p:nvPr>
        </p:nvSpPr>
        <p:spPr/>
        <p:txBody>
          <a:bodyPr/>
          <a:lstStyle/>
          <a:p>
            <a:r>
              <a:rPr lang="en-US" dirty="0" smtClean="0"/>
              <a:t>Network Function Virtualization</a:t>
            </a:r>
            <a:endParaRPr lang="en-US" dirty="0"/>
          </a:p>
        </p:txBody>
      </p:sp>
      <p:sp>
        <p:nvSpPr>
          <p:cNvPr id="4" name="Text Placeholder 3"/>
          <p:cNvSpPr>
            <a:spLocks noGrp="1"/>
          </p:cNvSpPr>
          <p:nvPr>
            <p:ph type="body" sz="quarter" idx="17"/>
          </p:nvPr>
        </p:nvSpPr>
        <p:spPr>
          <a:xfrm>
            <a:off x="301625" y="1538729"/>
            <a:ext cx="8342504" cy="3824287"/>
          </a:xfrm>
        </p:spPr>
        <p:txBody>
          <a:bodyPr numCol="1"/>
          <a:lstStyle/>
          <a:p>
            <a:r>
              <a:rPr lang="en-US" sz="2400" dirty="0" smtClean="0"/>
              <a:t>Virtualization of what used to be physical appliances.  Appliances are currently provided for:</a:t>
            </a:r>
          </a:p>
          <a:p>
            <a:pPr lvl="1"/>
            <a:r>
              <a:rPr lang="en-US" sz="2000" dirty="0" smtClean="0"/>
              <a:t>Layer 4 software load balancer (based on Azure’s load balancer)</a:t>
            </a:r>
          </a:p>
          <a:p>
            <a:pPr lvl="1"/>
            <a:r>
              <a:rPr lang="en-US" sz="2000" dirty="0" smtClean="0"/>
              <a:t>Site-to-Site gateway – Manage site VPN endpoints</a:t>
            </a:r>
          </a:p>
          <a:p>
            <a:pPr lvl="1"/>
            <a:r>
              <a:rPr lang="en-US" sz="2000" dirty="0" smtClean="0"/>
              <a:t>Forwarding gateway (routing demark between virtual and physical)</a:t>
            </a:r>
          </a:p>
          <a:p>
            <a:pPr lvl="1"/>
            <a:r>
              <a:rPr lang="en-US" sz="2000" dirty="0" smtClean="0"/>
              <a:t>GRE </a:t>
            </a:r>
            <a:r>
              <a:rPr lang="en-US" sz="2000" dirty="0"/>
              <a:t>t</a:t>
            </a:r>
            <a:r>
              <a:rPr lang="en-US" sz="2000" dirty="0" smtClean="0"/>
              <a:t>unnel gateway – for non-encrypted traffic tunnels</a:t>
            </a:r>
          </a:p>
          <a:p>
            <a:pPr lvl="1"/>
            <a:r>
              <a:rPr lang="en-US" sz="2000" dirty="0" smtClean="0"/>
              <a:t>Routing Control Plane (BGP) – distributed routing and control plane of the distributed virtual switches  </a:t>
            </a:r>
          </a:p>
          <a:p>
            <a:pPr lvl="1"/>
            <a:r>
              <a:rPr lang="en-US" sz="2000" dirty="0" smtClean="0"/>
              <a:t>Distributed Multi-tenant firewall – Policies enforced on the SDN-</a:t>
            </a:r>
            <a:r>
              <a:rPr lang="en-US" sz="2000" dirty="0" err="1" smtClean="0"/>
              <a:t>vswitch</a:t>
            </a:r>
            <a:r>
              <a:rPr lang="en-US" sz="2000" dirty="0" smtClean="0"/>
              <a:t> ports of each tenant VM</a:t>
            </a:r>
          </a:p>
        </p:txBody>
      </p:sp>
    </p:spTree>
    <p:extLst>
      <p:ext uri="{BB962C8B-B14F-4D97-AF65-F5344CB8AC3E}">
        <p14:creationId xmlns:p14="http://schemas.microsoft.com/office/powerpoint/2010/main" val="272772698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New Features for Familiar Networking Technologies</a:t>
            </a:r>
            <a:endParaRPr lang="en-US" dirty="0"/>
          </a:p>
        </p:txBody>
      </p:sp>
      <p:sp>
        <p:nvSpPr>
          <p:cNvPr id="4" name="Text Placeholder 3"/>
          <p:cNvSpPr>
            <a:spLocks noGrp="1"/>
          </p:cNvSpPr>
          <p:nvPr>
            <p:ph type="body" sz="quarter" idx="17"/>
          </p:nvPr>
        </p:nvSpPr>
        <p:spPr>
          <a:xfrm>
            <a:off x="301625" y="1473473"/>
            <a:ext cx="8422245" cy="3824287"/>
          </a:xfrm>
        </p:spPr>
        <p:txBody>
          <a:bodyPr/>
          <a:lstStyle/>
          <a:p>
            <a:r>
              <a:rPr lang="en-US" sz="2400" dirty="0" smtClean="0"/>
              <a:t>DHCP – Network Access Protection is deprecated</a:t>
            </a:r>
          </a:p>
          <a:p>
            <a:r>
              <a:rPr lang="en-US" sz="2400" dirty="0" smtClean="0"/>
              <a:t>GRE tunneling</a:t>
            </a:r>
          </a:p>
          <a:p>
            <a:r>
              <a:rPr lang="en-US" sz="2400" dirty="0" smtClean="0"/>
              <a:t>IPAM</a:t>
            </a:r>
          </a:p>
          <a:p>
            <a:pPr lvl="1"/>
            <a:r>
              <a:rPr lang="en-US" sz="2000" dirty="0" smtClean="0"/>
              <a:t>Supports DNS Resource records, conditional forwarders, DNS zone management for AD DNS and File-backed DNS</a:t>
            </a:r>
          </a:p>
          <a:p>
            <a:pPr lvl="1"/>
            <a:r>
              <a:rPr lang="en-US" sz="2000" dirty="0" smtClean="0"/>
              <a:t>Works with DNS and DHCP for forests with two-way trust relationships</a:t>
            </a:r>
          </a:p>
          <a:p>
            <a:r>
              <a:rPr lang="en-US" sz="2400" dirty="0" smtClean="0"/>
              <a:t>Nano Server support for file-based DNS</a:t>
            </a:r>
          </a:p>
          <a:p>
            <a:r>
              <a:rPr lang="en-US" sz="2400" dirty="0"/>
              <a:t>Hyper-V network virtualization</a:t>
            </a:r>
          </a:p>
          <a:p>
            <a:pPr lvl="1"/>
            <a:r>
              <a:rPr lang="en-US" sz="2000" dirty="0" smtClean="0"/>
              <a:t>Programmable switch, VXLAN encapsulation, Software load balancer support</a:t>
            </a:r>
            <a:endParaRPr lang="en-US" sz="2000" dirty="0"/>
          </a:p>
        </p:txBody>
      </p:sp>
    </p:spTree>
    <p:extLst>
      <p:ext uri="{BB962C8B-B14F-4D97-AF65-F5344CB8AC3E}">
        <p14:creationId xmlns:p14="http://schemas.microsoft.com/office/powerpoint/2010/main" val="215136346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New Features for Familiar Networking Technologies</a:t>
            </a:r>
            <a:endParaRPr lang="en-US" dirty="0"/>
          </a:p>
        </p:txBody>
      </p:sp>
      <p:sp>
        <p:nvSpPr>
          <p:cNvPr id="4" name="Text Placeholder 3"/>
          <p:cNvSpPr>
            <a:spLocks noGrp="1"/>
          </p:cNvSpPr>
          <p:nvPr>
            <p:ph type="body" sz="quarter" idx="17"/>
          </p:nvPr>
        </p:nvSpPr>
        <p:spPr>
          <a:xfrm>
            <a:off x="301625" y="1342845"/>
            <a:ext cx="8422245" cy="3824287"/>
          </a:xfrm>
        </p:spPr>
        <p:txBody>
          <a:bodyPr/>
          <a:lstStyle/>
          <a:p>
            <a:r>
              <a:rPr lang="en-US" sz="2400" dirty="0" smtClean="0"/>
              <a:t>DNS Policies – Specify responses based on client location (IP Address, time of day, load balancing, split-brain DNS</a:t>
            </a:r>
          </a:p>
          <a:p>
            <a:r>
              <a:rPr lang="en-US" sz="2400" dirty="0" smtClean="0"/>
              <a:t>Response Rate Limiting – Prevent your DNS servers being used for </a:t>
            </a:r>
            <a:r>
              <a:rPr lang="en-US" sz="2400" dirty="0" err="1" smtClean="0"/>
              <a:t>DoS</a:t>
            </a:r>
            <a:r>
              <a:rPr lang="en-US" sz="2400" dirty="0" smtClean="0"/>
              <a:t> by sending too many responses to a single client</a:t>
            </a:r>
          </a:p>
          <a:p>
            <a:r>
              <a:rPr lang="en-US" sz="2400" dirty="0" smtClean="0"/>
              <a:t>DNS-based authentication of named entities – tells clients which CA they should expect to see a certificate from (prevent man-in-the-middle attacks)</a:t>
            </a:r>
          </a:p>
          <a:p>
            <a:r>
              <a:rPr lang="en-US" sz="2400" dirty="0" smtClean="0"/>
              <a:t>Unknown record support – add records Windows doesn’t necessarily support</a:t>
            </a:r>
          </a:p>
          <a:p>
            <a:r>
              <a:rPr lang="en-US" sz="2400" dirty="0" smtClean="0"/>
              <a:t>New PowerShell </a:t>
            </a:r>
            <a:r>
              <a:rPr lang="en-US" sz="2400" dirty="0" err="1" smtClean="0"/>
              <a:t>commandlets</a:t>
            </a:r>
            <a:endParaRPr lang="en-US" sz="2400" dirty="0"/>
          </a:p>
        </p:txBody>
      </p:sp>
    </p:spTree>
    <p:extLst>
      <p:ext uri="{BB962C8B-B14F-4D97-AF65-F5344CB8AC3E}">
        <p14:creationId xmlns:p14="http://schemas.microsoft.com/office/powerpoint/2010/main" val="180809215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Other Features</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301625" y="1576388"/>
            <a:ext cx="8348105" cy="3824287"/>
          </a:xfrm>
        </p:spPr>
        <p:txBody>
          <a:bodyPr/>
          <a:lstStyle/>
          <a:p>
            <a:r>
              <a:rPr lang="en-US" dirty="0" smtClean="0"/>
              <a:t>Console improvements – Command prompt and PowerShell get new improvements to help with user interface: extra shortcuts, better copy/paste, better navigation</a:t>
            </a:r>
          </a:p>
          <a:p>
            <a:r>
              <a:rPr lang="en-US" dirty="0" smtClean="0"/>
              <a:t>Windows 10 start menu: finally a usable server start screen</a:t>
            </a:r>
            <a:endParaRPr lang="en-US" dirty="0"/>
          </a:p>
        </p:txBody>
      </p:sp>
    </p:spTree>
    <p:extLst>
      <p:ext uri="{BB962C8B-B14F-4D97-AF65-F5344CB8AC3E}">
        <p14:creationId xmlns:p14="http://schemas.microsoft.com/office/powerpoint/2010/main" val="73314540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Agenda</a:t>
            </a:r>
            <a:endParaRPr lang="en-US" dirty="0"/>
          </a:p>
        </p:txBody>
      </p:sp>
      <p:sp>
        <p:nvSpPr>
          <p:cNvPr id="3" name="Text Placeholder 2"/>
          <p:cNvSpPr>
            <a:spLocks noGrp="1"/>
          </p:cNvSpPr>
          <p:nvPr>
            <p:ph type="body" sz="quarter" idx="11"/>
          </p:nvPr>
        </p:nvSpPr>
        <p:spPr>
          <a:xfrm>
            <a:off x="386457" y="1703716"/>
            <a:ext cx="8372914" cy="3064228"/>
          </a:xfrm>
        </p:spPr>
        <p:txBody>
          <a:bodyPr numCol="3"/>
          <a:lstStyle/>
          <a:p>
            <a:pPr marL="342900" indent="-342900">
              <a:buFont typeface="Arial" panose="020B0604020202020204" pitchFamily="34" charset="0"/>
              <a:buChar char="•"/>
            </a:pPr>
            <a:r>
              <a:rPr lang="en-US" sz="2400" dirty="0" smtClean="0"/>
              <a:t>Licensing change</a:t>
            </a:r>
          </a:p>
          <a:p>
            <a:pPr marL="342900" indent="-342900">
              <a:buFont typeface="Arial" panose="020B0604020202020204" pitchFamily="34" charset="0"/>
              <a:buChar char="•"/>
            </a:pPr>
            <a:r>
              <a:rPr lang="en-US" sz="2400" dirty="0" smtClean="0"/>
              <a:t>Nano servers</a:t>
            </a:r>
          </a:p>
          <a:p>
            <a:pPr marL="342900" indent="-342900">
              <a:buFont typeface="Arial" panose="020B0604020202020204" pitchFamily="34" charset="0"/>
              <a:buChar char="•"/>
            </a:pPr>
            <a:r>
              <a:rPr lang="en-US" sz="2400" dirty="0" smtClean="0"/>
              <a:t>Containers</a:t>
            </a:r>
          </a:p>
          <a:p>
            <a:pPr marL="342900" indent="-342900">
              <a:buFont typeface="Arial" panose="020B0604020202020204" pitchFamily="34" charset="0"/>
              <a:buChar char="•"/>
            </a:pPr>
            <a:r>
              <a:rPr lang="en-US" sz="2400" dirty="0" smtClean="0"/>
              <a:t>Active Directory</a:t>
            </a:r>
          </a:p>
          <a:p>
            <a:pPr marL="342900" indent="-342900">
              <a:buFont typeface="Arial" panose="020B0604020202020204" pitchFamily="34" charset="0"/>
              <a:buChar char="•"/>
            </a:pPr>
            <a:r>
              <a:rPr lang="en-US" sz="2400" dirty="0" smtClean="0"/>
              <a:t>Failover Clustering</a:t>
            </a:r>
          </a:p>
          <a:p>
            <a:pPr marL="342900" indent="-342900">
              <a:buFont typeface="Arial" panose="020B0604020202020204" pitchFamily="34" charset="0"/>
              <a:buChar char="•"/>
            </a:pPr>
            <a:r>
              <a:rPr lang="en-US" sz="2400" dirty="0" smtClean="0"/>
              <a:t>Hyper-V</a:t>
            </a:r>
          </a:p>
          <a:p>
            <a:pPr marL="342900" indent="-342900">
              <a:buFont typeface="Arial" panose="020B0604020202020204" pitchFamily="34" charset="0"/>
              <a:buChar char="•"/>
            </a:pPr>
            <a:r>
              <a:rPr lang="en-US" sz="2400" dirty="0" smtClean="0"/>
              <a:t>Remote Desktop Services</a:t>
            </a:r>
          </a:p>
          <a:p>
            <a:pPr marL="342900" indent="-342900">
              <a:buFont typeface="Arial" panose="020B0604020202020204" pitchFamily="34" charset="0"/>
              <a:buChar char="•"/>
            </a:pPr>
            <a:r>
              <a:rPr lang="en-US" sz="2400" dirty="0" smtClean="0"/>
              <a:t>File and Storage Services</a:t>
            </a:r>
          </a:p>
          <a:p>
            <a:pPr marL="342900" indent="-342900">
              <a:buFont typeface="Arial" panose="020B0604020202020204" pitchFamily="34" charset="0"/>
              <a:buChar char="•"/>
            </a:pPr>
            <a:r>
              <a:rPr lang="en-US" sz="2400" dirty="0" smtClean="0"/>
              <a:t>Storage Replica</a:t>
            </a:r>
          </a:p>
          <a:p>
            <a:pPr marL="342900" indent="-342900">
              <a:buFont typeface="Arial" panose="020B0604020202020204" pitchFamily="34" charset="0"/>
              <a:buChar char="•"/>
            </a:pPr>
            <a:r>
              <a:rPr lang="en-US" sz="2400" dirty="0" smtClean="0"/>
              <a:t>Deduplication Improvements</a:t>
            </a:r>
          </a:p>
          <a:p>
            <a:pPr marL="342900" indent="-342900">
              <a:buFont typeface="Arial" panose="020B0604020202020204" pitchFamily="34" charset="0"/>
              <a:buChar char="•"/>
            </a:pPr>
            <a:r>
              <a:rPr lang="en-US" sz="2400" dirty="0" smtClean="0"/>
              <a:t>PowerShell 5.0</a:t>
            </a:r>
          </a:p>
          <a:p>
            <a:pPr marL="342900" indent="-342900">
              <a:buFont typeface="Arial" panose="020B0604020202020204" pitchFamily="34" charset="0"/>
              <a:buChar char="•"/>
            </a:pPr>
            <a:r>
              <a:rPr lang="en-US" sz="2400" dirty="0" smtClean="0"/>
              <a:t>Windows networking</a:t>
            </a:r>
            <a:endParaRPr lang="en-US" sz="2400" dirty="0"/>
          </a:p>
        </p:txBody>
      </p:sp>
      <p:sp>
        <p:nvSpPr>
          <p:cNvPr id="8" name="TextBox 7"/>
          <p:cNvSpPr txBox="1"/>
          <p:nvPr/>
        </p:nvSpPr>
        <p:spPr>
          <a:xfrm>
            <a:off x="7273739" y="6434555"/>
            <a:ext cx="1596571" cy="338554"/>
          </a:xfrm>
          <a:prstGeom prst="rect">
            <a:avLst/>
          </a:prstGeom>
          <a:noFill/>
        </p:spPr>
        <p:txBody>
          <a:bodyPr wrap="square" rtlCol="0">
            <a:spAutoFit/>
          </a:bodyPr>
          <a:lstStyle/>
          <a:p>
            <a:pPr algn="r"/>
            <a:r>
              <a:rPr lang="en-US" sz="1600" i="1" dirty="0" smtClean="0">
                <a:solidFill>
                  <a:schemeClr val="bg1"/>
                </a:solidFill>
                <a:latin typeface="Lato" panose="020F0502020204030203" pitchFamily="34" charset="0"/>
                <a:ea typeface="Lato" panose="020F0502020204030203" pitchFamily="34" charset="0"/>
                <a:cs typeface="Lato" panose="020F0502020204030203" pitchFamily="34" charset="0"/>
              </a:rPr>
              <a:t>mirazon.com</a:t>
            </a:r>
            <a:endParaRPr lang="en-US" sz="16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746493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97774" y="1683494"/>
            <a:ext cx="9689938" cy="2399558"/>
          </a:xfrm>
        </p:spPr>
        <p:txBody>
          <a:bodyPr/>
          <a:lstStyle/>
          <a:p>
            <a:r>
              <a:rPr lang="en-US" dirty="0">
                <a:hlinkClick r:id="rId2"/>
              </a:rPr>
              <a:t>http://www.mirazon.com/category/windows-server-2016</a:t>
            </a:r>
            <a:r>
              <a:rPr lang="en-US" dirty="0" smtClean="0">
                <a:hlinkClick r:id="rId2"/>
              </a:rPr>
              <a:t>/</a:t>
            </a:r>
            <a:endParaRPr lang="en-US" dirty="0" smtClean="0"/>
          </a:p>
          <a:p>
            <a:r>
              <a:rPr lang="en-US" dirty="0">
                <a:hlinkClick r:id="rId3"/>
              </a:rPr>
              <a:t>https://</a:t>
            </a:r>
            <a:r>
              <a:rPr lang="en-US" dirty="0" smtClean="0">
                <a:hlinkClick r:id="rId3"/>
              </a:rPr>
              <a:t>technet.microsoft.com/en-us/library/dn765472.aspx</a:t>
            </a:r>
            <a:endParaRPr lang="en-US" dirty="0" smtClean="0"/>
          </a:p>
          <a:p>
            <a:r>
              <a:rPr lang="en-US" dirty="0">
                <a:hlinkClick r:id="rId4"/>
              </a:rPr>
              <a:t>https://azure.microsoft.com/en-us/blog/containers-docker-windows-and-trends</a:t>
            </a:r>
            <a:r>
              <a:rPr lang="en-US" dirty="0" smtClean="0">
                <a:hlinkClick r:id="rId4"/>
              </a:rPr>
              <a:t>/</a:t>
            </a:r>
            <a:endParaRPr lang="en-US" dirty="0" smtClean="0"/>
          </a:p>
          <a:p>
            <a:endParaRPr lang="en-US" dirty="0"/>
          </a:p>
        </p:txBody>
      </p:sp>
      <p:sp>
        <p:nvSpPr>
          <p:cNvPr id="5" name="Text Placeholder 4"/>
          <p:cNvSpPr>
            <a:spLocks noGrp="1"/>
          </p:cNvSpPr>
          <p:nvPr>
            <p:ph type="body" sz="quarter" idx="14"/>
          </p:nvPr>
        </p:nvSpPr>
        <p:spPr/>
        <p:txBody>
          <a:bodyPr/>
          <a:lstStyle/>
          <a:p>
            <a:endParaRPr lang="en-US"/>
          </a:p>
        </p:txBody>
      </p:sp>
      <p:sp>
        <p:nvSpPr>
          <p:cNvPr id="7" name="Text Placeholder 1"/>
          <p:cNvSpPr>
            <a:spLocks noGrp="1"/>
          </p:cNvSpPr>
          <p:nvPr>
            <p:ph type="body" sz="quarter" idx="11"/>
          </p:nvPr>
        </p:nvSpPr>
        <p:spPr>
          <a:xfrm>
            <a:off x="197774" y="963349"/>
            <a:ext cx="5475287" cy="731838"/>
          </a:xfrm>
        </p:spPr>
        <p:txBody>
          <a:bodyPr/>
          <a:lstStyle/>
          <a:p>
            <a:r>
              <a:rPr lang="en-US" dirty="0" smtClean="0"/>
              <a:t>Thank You / Questions?</a:t>
            </a:r>
            <a:endParaRPr lang="en-US" dirty="0"/>
          </a:p>
        </p:txBody>
      </p:sp>
      <p:sp>
        <p:nvSpPr>
          <p:cNvPr id="11" name="TextBox 10"/>
          <p:cNvSpPr txBox="1"/>
          <p:nvPr/>
        </p:nvSpPr>
        <p:spPr>
          <a:xfrm>
            <a:off x="7273739" y="6434555"/>
            <a:ext cx="1596571" cy="338554"/>
          </a:xfrm>
          <a:prstGeom prst="rect">
            <a:avLst/>
          </a:prstGeom>
          <a:noFill/>
        </p:spPr>
        <p:txBody>
          <a:bodyPr wrap="square" rtlCol="0">
            <a:spAutoFit/>
          </a:bodyPr>
          <a:lstStyle/>
          <a:p>
            <a:pPr algn="r"/>
            <a:r>
              <a:rPr lang="en-US" sz="1600" i="1" dirty="0" smtClean="0">
                <a:solidFill>
                  <a:schemeClr val="bg1"/>
                </a:solidFill>
                <a:latin typeface="Lato" panose="020F0502020204030203" pitchFamily="34" charset="0"/>
                <a:ea typeface="Lato" panose="020F0502020204030203" pitchFamily="34" charset="0"/>
                <a:cs typeface="Lato" panose="020F0502020204030203" pitchFamily="34" charset="0"/>
              </a:rPr>
              <a:t>mirazon.com</a:t>
            </a:r>
            <a:endParaRPr lang="en-US" sz="1600"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18007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Licensing Change</a:t>
            </a:r>
            <a:endParaRPr lang="en-US" dirty="0"/>
          </a:p>
        </p:txBody>
      </p:sp>
      <p:sp>
        <p:nvSpPr>
          <p:cNvPr id="3" name="Text Placeholder 2"/>
          <p:cNvSpPr>
            <a:spLocks noGrp="1"/>
          </p:cNvSpPr>
          <p:nvPr>
            <p:ph type="body" sz="quarter" idx="16"/>
          </p:nvPr>
        </p:nvSpPr>
        <p:spPr/>
        <p:txBody>
          <a:bodyPr/>
          <a:lstStyle/>
          <a:p>
            <a:r>
              <a:rPr lang="en-US" dirty="0" smtClean="0"/>
              <a:t>Per Core</a:t>
            </a:r>
            <a:endParaRPr lang="en-US" dirty="0"/>
          </a:p>
        </p:txBody>
      </p:sp>
      <p:sp>
        <p:nvSpPr>
          <p:cNvPr id="4" name="Text Placeholder 3"/>
          <p:cNvSpPr>
            <a:spLocks noGrp="1"/>
          </p:cNvSpPr>
          <p:nvPr>
            <p:ph type="body" sz="quarter" idx="17"/>
          </p:nvPr>
        </p:nvSpPr>
        <p:spPr>
          <a:xfrm>
            <a:off x="197798" y="1443574"/>
            <a:ext cx="8842375" cy="3824287"/>
          </a:xfrm>
        </p:spPr>
        <p:txBody>
          <a:bodyPr/>
          <a:lstStyle/>
          <a:p>
            <a:r>
              <a:rPr lang="en-US" sz="2800" dirty="0" smtClean="0"/>
              <a:t>Previously per socket, now per core</a:t>
            </a:r>
          </a:p>
          <a:p>
            <a:r>
              <a:rPr lang="en-US" sz="2800" dirty="0" smtClean="0"/>
              <a:t>Won’t change cost if you have 16 or fewer cores on a server</a:t>
            </a:r>
          </a:p>
          <a:p>
            <a:r>
              <a:rPr lang="en-US" sz="2800" dirty="0" smtClean="0"/>
              <a:t>For more than 16, now might have to buy an extra license</a:t>
            </a:r>
          </a:p>
          <a:p>
            <a:r>
              <a:rPr lang="en-US" sz="2800" dirty="0" smtClean="0"/>
              <a:t>Ex: a server with 2 processors, each at 8 cores will be the same cost</a:t>
            </a:r>
          </a:p>
          <a:p>
            <a:r>
              <a:rPr lang="en-US" sz="2800" dirty="0" smtClean="0"/>
              <a:t>Ex: a server with 2 processors, each at 16 cores will now cost double</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12254">
            <a:off x="6793811" y="-455"/>
            <a:ext cx="1939739" cy="1939739"/>
          </a:xfrm>
          <a:prstGeom prst="rect">
            <a:avLst/>
          </a:prstGeom>
        </p:spPr>
      </p:pic>
    </p:spTree>
    <p:extLst>
      <p:ext uri="{BB962C8B-B14F-4D97-AF65-F5344CB8AC3E}">
        <p14:creationId xmlns:p14="http://schemas.microsoft.com/office/powerpoint/2010/main" val="293274430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Nano Servers</a:t>
            </a:r>
            <a:endParaRPr lang="en-US"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7"/>
          </p:nvPr>
        </p:nvSpPr>
        <p:spPr>
          <a:xfrm>
            <a:off x="278544" y="1478852"/>
            <a:ext cx="8511020" cy="3824287"/>
          </a:xfrm>
        </p:spPr>
        <p:txBody>
          <a:bodyPr/>
          <a:lstStyle/>
          <a:p>
            <a:r>
              <a:rPr lang="en-US" sz="2800" dirty="0" smtClean="0"/>
              <a:t>Very small server – configured, up and running server: 450 MB (answer to VMware touting their “32 MB hypervisor”)</a:t>
            </a:r>
            <a:endParaRPr lang="en-US" sz="2800" dirty="0"/>
          </a:p>
          <a:p>
            <a:r>
              <a:rPr lang="en-US" sz="2800" dirty="0" smtClean="0"/>
              <a:t>Can be installed in a VM, or on physical servers (either way you’re just making a VHD and pointing a boot </a:t>
            </a:r>
            <a:r>
              <a:rPr lang="en-US" sz="2800" dirty="0" err="1" smtClean="0"/>
              <a:t>config</a:t>
            </a:r>
            <a:r>
              <a:rPr lang="en-US" sz="2800" dirty="0" smtClean="0"/>
              <a:t> to it)</a:t>
            </a:r>
            <a:endParaRPr lang="en-US" sz="2800" dirty="0"/>
          </a:p>
          <a:p>
            <a:r>
              <a:rPr lang="en-US" sz="2800" dirty="0" smtClean="0"/>
              <a:t>Can run the following roles and features: Hyper-V, Failover Clustering, File Server, DNS (not AD), IIS</a:t>
            </a:r>
          </a:p>
          <a:p>
            <a:r>
              <a:rPr lang="en-US" sz="2800" dirty="0" smtClean="0"/>
              <a:t>Managed exclusively remotely</a:t>
            </a:r>
          </a:p>
        </p:txBody>
      </p:sp>
    </p:spTree>
    <p:extLst>
      <p:ext uri="{BB962C8B-B14F-4D97-AF65-F5344CB8AC3E}">
        <p14:creationId xmlns:p14="http://schemas.microsoft.com/office/powerpoint/2010/main" val="122462908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Containers</a:t>
            </a:r>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a:xfrm>
            <a:off x="301625" y="1576388"/>
            <a:ext cx="8463434" cy="3824287"/>
          </a:xfrm>
        </p:spPr>
        <p:txBody>
          <a:bodyPr/>
          <a:lstStyle/>
          <a:p>
            <a:r>
              <a:rPr lang="en-US" dirty="0" smtClean="0"/>
              <a:t>Allow for compartmentalization of applications into their own unique space</a:t>
            </a:r>
          </a:p>
          <a:p>
            <a:r>
              <a:rPr lang="en-US" dirty="0" smtClean="0"/>
              <a:t>Allows multiple applications to run on a single host yet be isolated</a:t>
            </a:r>
          </a:p>
          <a:p>
            <a:r>
              <a:rPr lang="en-US" dirty="0" smtClean="0"/>
              <a:t>Allows applications to be transportable</a:t>
            </a:r>
          </a:p>
          <a:p>
            <a:r>
              <a:rPr lang="en-US" dirty="0" smtClean="0"/>
              <a:t>Allows resources to be limited per application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3657" y="3944257"/>
            <a:ext cx="6096000" cy="3048000"/>
          </a:xfrm>
          <a:prstGeom prst="rect">
            <a:avLst/>
          </a:prstGeom>
        </p:spPr>
      </p:pic>
    </p:spTree>
    <p:extLst>
      <p:ext uri="{BB962C8B-B14F-4D97-AF65-F5344CB8AC3E}">
        <p14:creationId xmlns:p14="http://schemas.microsoft.com/office/powerpoint/2010/main" val="404955982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Containers</a:t>
            </a:r>
            <a:endParaRPr lang="en-US" dirty="0"/>
          </a:p>
        </p:txBody>
      </p:sp>
      <p:sp>
        <p:nvSpPr>
          <p:cNvPr id="3" name="Text Placeholder 2"/>
          <p:cNvSpPr>
            <a:spLocks noGrp="1"/>
          </p:cNvSpPr>
          <p:nvPr>
            <p:ph type="body" sz="quarter" idx="16"/>
          </p:nvPr>
        </p:nvSpPr>
        <p:spPr/>
        <p:txBody>
          <a:bodyPr/>
          <a:lstStyle/>
          <a:p>
            <a:r>
              <a:rPr lang="en-US" dirty="0" smtClean="0"/>
              <a:t>Traditional Server functionality</a:t>
            </a:r>
            <a:endParaRPr lang="en-US" dirty="0"/>
          </a:p>
        </p:txBody>
      </p:sp>
      <p:sp>
        <p:nvSpPr>
          <p:cNvPr id="4" name="Text Placeholder 3"/>
          <p:cNvSpPr>
            <a:spLocks noGrp="1"/>
          </p:cNvSpPr>
          <p:nvPr>
            <p:ph type="body" sz="quarter" idx="17"/>
          </p:nvPr>
        </p:nvSpPr>
        <p:spPr>
          <a:xfrm>
            <a:off x="301625" y="1576388"/>
            <a:ext cx="4253899" cy="3824287"/>
          </a:xfrm>
        </p:spPr>
        <p:txBody>
          <a:bodyPr/>
          <a:lstStyle/>
          <a:p>
            <a:r>
              <a:rPr lang="en-US" dirty="0" smtClean="0"/>
              <a:t>All applications run in the same user mode  </a:t>
            </a:r>
          </a:p>
          <a:p>
            <a:r>
              <a:rPr lang="en-US" dirty="0" smtClean="0"/>
              <a:t>Kernel processes still separate</a:t>
            </a:r>
          </a:p>
          <a:p>
            <a:r>
              <a:rPr lang="en-US" dirty="0" smtClean="0"/>
              <a:t>No separation between applications</a:t>
            </a:r>
            <a:endParaRPr lang="en-US" dirty="0"/>
          </a:p>
        </p:txBody>
      </p:sp>
      <p:pic>
        <p:nvPicPr>
          <p:cNvPr id="6" name="Picture 5"/>
          <p:cNvPicPr>
            <a:picLocks noChangeAspect="1"/>
          </p:cNvPicPr>
          <p:nvPr/>
        </p:nvPicPr>
        <p:blipFill>
          <a:blip r:embed="rId3"/>
          <a:stretch>
            <a:fillRect/>
          </a:stretch>
        </p:blipFill>
        <p:spPr>
          <a:xfrm>
            <a:off x="5049287" y="1820577"/>
            <a:ext cx="3298112" cy="3335907"/>
          </a:xfrm>
          <a:prstGeom prst="rect">
            <a:avLst/>
          </a:prstGeom>
        </p:spPr>
      </p:pic>
    </p:spTree>
    <p:extLst>
      <p:ext uri="{BB962C8B-B14F-4D97-AF65-F5344CB8AC3E}">
        <p14:creationId xmlns:p14="http://schemas.microsoft.com/office/powerpoint/2010/main" val="1362547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Containers</a:t>
            </a:r>
            <a:endParaRPr lang="en-US" dirty="0"/>
          </a:p>
        </p:txBody>
      </p:sp>
      <p:sp>
        <p:nvSpPr>
          <p:cNvPr id="3" name="Text Placeholder 2"/>
          <p:cNvSpPr>
            <a:spLocks noGrp="1"/>
          </p:cNvSpPr>
          <p:nvPr>
            <p:ph type="body" sz="quarter" idx="16"/>
          </p:nvPr>
        </p:nvSpPr>
        <p:spPr/>
        <p:txBody>
          <a:bodyPr/>
          <a:lstStyle/>
          <a:p>
            <a:r>
              <a:rPr lang="en-US" dirty="0" smtClean="0"/>
              <a:t>Container functionality</a:t>
            </a:r>
            <a:endParaRPr lang="en-US" dirty="0"/>
          </a:p>
        </p:txBody>
      </p:sp>
      <p:sp>
        <p:nvSpPr>
          <p:cNvPr id="7" name="TextBox 6"/>
          <p:cNvSpPr txBox="1"/>
          <p:nvPr/>
        </p:nvSpPr>
        <p:spPr>
          <a:xfrm>
            <a:off x="197798" y="1408670"/>
            <a:ext cx="878968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latin typeface="Lato"/>
              </a:rPr>
              <a:t>Same Kernel capable of running multiple disparate user mode processes (containers)</a:t>
            </a:r>
          </a:p>
          <a:p>
            <a:pPr marL="342900" indent="-342900">
              <a:buFont typeface="Arial" panose="020B0604020202020204" pitchFamily="34" charset="0"/>
              <a:buChar char="•"/>
            </a:pPr>
            <a:r>
              <a:rPr lang="en-US" sz="2400" dirty="0" smtClean="0">
                <a:solidFill>
                  <a:schemeClr val="bg1"/>
                </a:solidFill>
                <a:latin typeface="Lato"/>
              </a:rPr>
              <a:t>Minimal duplicated resources</a:t>
            </a:r>
            <a:endParaRPr lang="en-US" sz="2400" dirty="0">
              <a:solidFill>
                <a:schemeClr val="bg1"/>
              </a:solidFill>
              <a:latin typeface="Lato"/>
            </a:endParaRPr>
          </a:p>
        </p:txBody>
      </p:sp>
      <p:pic>
        <p:nvPicPr>
          <p:cNvPr id="4" name="Picture 3"/>
          <p:cNvPicPr>
            <a:picLocks noChangeAspect="1"/>
          </p:cNvPicPr>
          <p:nvPr/>
        </p:nvPicPr>
        <p:blipFill>
          <a:blip r:embed="rId2"/>
          <a:stretch>
            <a:fillRect/>
          </a:stretch>
        </p:blipFill>
        <p:spPr>
          <a:xfrm>
            <a:off x="1192733" y="2765293"/>
            <a:ext cx="6799811" cy="3417469"/>
          </a:xfrm>
          <a:prstGeom prst="rect">
            <a:avLst/>
          </a:prstGeom>
        </p:spPr>
      </p:pic>
    </p:spTree>
    <p:extLst>
      <p:ext uri="{BB962C8B-B14F-4D97-AF65-F5344CB8AC3E}">
        <p14:creationId xmlns:p14="http://schemas.microsoft.com/office/powerpoint/2010/main" val="95024102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theme/theme1.xml><?xml version="1.0" encoding="utf-8"?>
<a:theme xmlns:a="http://schemas.openxmlformats.org/drawingml/2006/main" name="Mirazon Powerpoint">
  <a:themeElements>
    <a:clrScheme name="Custom 3">
      <a:dk1>
        <a:srgbClr val="00529F"/>
      </a:dk1>
      <a:lt1>
        <a:sysClr val="window" lastClr="FFFFFF"/>
      </a:lt1>
      <a:dk2>
        <a:srgbClr val="1F497D"/>
      </a:dk2>
      <a:lt2>
        <a:srgbClr val="FDF3E3"/>
      </a:lt2>
      <a:accent1>
        <a:srgbClr val="5DB2FF"/>
      </a:accent1>
      <a:accent2>
        <a:srgbClr val="EEA129"/>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00529F"/>
    </a:dk1>
    <a:lt1>
      <a:sysClr val="window" lastClr="FFFFFF"/>
    </a:lt1>
    <a:dk2>
      <a:srgbClr val="1F497D"/>
    </a:dk2>
    <a:lt2>
      <a:srgbClr val="FDF3E3"/>
    </a:lt2>
    <a:accent1>
      <a:srgbClr val="5DB2FF"/>
    </a:accent1>
    <a:accent2>
      <a:srgbClr val="EEA129"/>
    </a:accent2>
    <a:accent3>
      <a:srgbClr val="9BBB59"/>
    </a:accent3>
    <a:accent4>
      <a:srgbClr val="8064A2"/>
    </a:accent4>
    <a:accent5>
      <a:srgbClr val="4BACC6"/>
    </a:accent5>
    <a:accent6>
      <a:srgbClr val="F79646"/>
    </a:accent6>
    <a:hlink>
      <a:srgbClr val="FFFF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2223</TotalTime>
  <Words>2087</Words>
  <Application>Microsoft Office PowerPoint</Application>
  <PresentationFormat>On-screen Show (4:3)</PresentationFormat>
  <Paragraphs>251</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Lato</vt:lpstr>
      <vt:lpstr>Source Sans Pro</vt:lpstr>
      <vt:lpstr>Source Sans Pro Semibold</vt:lpstr>
      <vt:lpstr>Mirazon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Weisman</dc:creator>
  <cp:lastModifiedBy>Brent Earls</cp:lastModifiedBy>
  <cp:revision>99</cp:revision>
  <dcterms:created xsi:type="dcterms:W3CDTF">2015-07-10T15:55:35Z</dcterms:created>
  <dcterms:modified xsi:type="dcterms:W3CDTF">2015-12-18T15:02:26Z</dcterms:modified>
</cp:coreProperties>
</file>