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43"/>
  </p:notesMasterIdLst>
  <p:sldIdLst>
    <p:sldId id="338" r:id="rId2"/>
    <p:sldId id="394" r:id="rId3"/>
    <p:sldId id="414" r:id="rId4"/>
    <p:sldId id="415" r:id="rId5"/>
    <p:sldId id="398" r:id="rId6"/>
    <p:sldId id="429" r:id="rId7"/>
    <p:sldId id="432" r:id="rId8"/>
    <p:sldId id="430" r:id="rId9"/>
    <p:sldId id="399" r:id="rId10"/>
    <p:sldId id="400" r:id="rId11"/>
    <p:sldId id="401" r:id="rId12"/>
    <p:sldId id="402" r:id="rId13"/>
    <p:sldId id="403" r:id="rId14"/>
    <p:sldId id="404" r:id="rId15"/>
    <p:sldId id="409" r:id="rId16"/>
    <p:sldId id="408" r:id="rId17"/>
    <p:sldId id="407" r:id="rId18"/>
    <p:sldId id="410" r:id="rId19"/>
    <p:sldId id="413" r:id="rId20"/>
    <p:sldId id="412" r:id="rId21"/>
    <p:sldId id="428" r:id="rId22"/>
    <p:sldId id="419" r:id="rId23"/>
    <p:sldId id="433" r:id="rId24"/>
    <p:sldId id="417" r:id="rId25"/>
    <p:sldId id="434" r:id="rId26"/>
    <p:sldId id="418" r:id="rId27"/>
    <p:sldId id="435" r:id="rId28"/>
    <p:sldId id="420" r:id="rId29"/>
    <p:sldId id="436" r:id="rId30"/>
    <p:sldId id="421" r:id="rId31"/>
    <p:sldId id="424" r:id="rId32"/>
    <p:sldId id="423" r:id="rId33"/>
    <p:sldId id="425" r:id="rId34"/>
    <p:sldId id="339" r:id="rId35"/>
    <p:sldId id="393" r:id="rId36"/>
    <p:sldId id="431" r:id="rId37"/>
    <p:sldId id="422" r:id="rId38"/>
    <p:sldId id="396" r:id="rId39"/>
    <p:sldId id="397" r:id="rId40"/>
    <p:sldId id="395" r:id="rId41"/>
    <p:sldId id="376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4B07"/>
    <a:srgbClr val="753805"/>
    <a:srgbClr val="715C33"/>
    <a:srgbClr val="F9FDC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1313" autoAdjust="0"/>
    <p:restoredTop sz="92960" autoAdjust="0"/>
  </p:normalViewPr>
  <p:slideViewPr>
    <p:cSldViewPr>
      <p:cViewPr varScale="1">
        <p:scale>
          <a:sx n="67" d="100"/>
          <a:sy n="67" d="100"/>
        </p:scale>
        <p:origin x="-58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CADD53-B794-4A48-98BC-2274D55F3DB6}" type="datetimeFigureOut">
              <a:rPr lang="en-US" smtClean="0"/>
              <a:pPr/>
              <a:t>5/29/2015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115A69-1E15-4BFF-933D-DBB189CB57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87909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E8B66C-F3DB-48CD-98FF-A85B6D60B168}" type="slidenum">
              <a:rPr lang="en-US" smtClean="0">
                <a:ea typeface="ＭＳ Ｐゴシック" pitchFamily="34" charset="-128"/>
              </a:rPr>
              <a:pPr>
                <a:defRPr/>
              </a:pPr>
              <a:t>1</a:t>
            </a:fld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3437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1E56F4-CD72-5E41-A4FF-7C0B8F45A2D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944591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8244" indent="-168244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1E56F4-CD72-5E41-A4FF-7C0B8F45A2D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093267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8244" indent="-168244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1E56F4-CD72-5E41-A4FF-7C0B8F45A2D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380970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8244" indent="-168244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1E56F4-CD72-5E41-A4FF-7C0B8F45A2D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467039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1E56F4-CD72-5E41-A4FF-7C0B8F45A2D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604966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8244" indent="-168244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1E56F4-CD72-5E41-A4FF-7C0B8F45A2D0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916849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8244" indent="-168244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1E56F4-CD72-5E41-A4FF-7C0B8F45A2D0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034215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8244" indent="-168244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1E56F4-CD72-5E41-A4FF-7C0B8F45A2D0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448125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8244" indent="-168244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1E56F4-CD72-5E41-A4FF-7C0B8F45A2D0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235790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DE3A9-D91D-4EF0-ABFB-771CACF6E234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41616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1E56F4-CD72-5E41-A4FF-7C0B8F45A2D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346284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8244" indent="-168244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1E56F4-CD72-5E41-A4FF-7C0B8F45A2D0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151294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8244" indent="-168244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1E56F4-CD72-5E41-A4FF-7C0B8F45A2D0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151294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8244" indent="-168244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1E56F4-CD72-5E41-A4FF-7C0B8F45A2D0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151294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8244" indent="-168244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1E56F4-CD72-5E41-A4FF-7C0B8F45A2D0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012374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8244" indent="-168244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1E56F4-CD72-5E41-A4FF-7C0B8F45A2D0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012374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BD9E4F-75E9-A84E-A70D-8C44852FCA9F}" type="slidenum">
              <a:rPr lang="en-US"/>
              <a:pPr/>
              <a:t>39</a:t>
            </a:fld>
            <a:endParaRPr lang="en-US"/>
          </a:p>
        </p:txBody>
      </p:sp>
      <p:sp>
        <p:nvSpPr>
          <p:cNvPr id="38915" name="Text Box 1"/>
          <p:cNvSpPr txBox="1">
            <a:spLocks noChangeArrowheads="1"/>
          </p:cNvSpPr>
          <p:nvPr/>
        </p:nvSpPr>
        <p:spPr bwMode="auto">
          <a:xfrm>
            <a:off x="3934854" y="9563149"/>
            <a:ext cx="3008543" cy="5019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7256" tIns="48440" rIns="97256" bIns="48440" anchor="b">
            <a:prstTxWarp prst="textNoShape">
              <a:avLst/>
            </a:prstTxWarp>
          </a:bodyPr>
          <a:lstStyle/>
          <a:p>
            <a:pPr algn="r">
              <a:tabLst>
                <a:tab pos="0" algn="l"/>
                <a:tab pos="466909" algn="l"/>
                <a:tab pos="935475" algn="l"/>
                <a:tab pos="1404040" algn="l"/>
                <a:tab pos="1872607" algn="l"/>
                <a:tab pos="2341172" algn="l"/>
                <a:tab pos="2809738" algn="l"/>
                <a:tab pos="3278303" algn="l"/>
                <a:tab pos="3746869" algn="l"/>
                <a:tab pos="4215435" algn="l"/>
                <a:tab pos="4684001" algn="l"/>
                <a:tab pos="5152565" algn="l"/>
                <a:tab pos="5621132" algn="l"/>
                <a:tab pos="6089697" algn="l"/>
                <a:tab pos="6558263" algn="l"/>
                <a:tab pos="7026828" algn="l"/>
                <a:tab pos="7495393" algn="l"/>
                <a:tab pos="7963959" algn="l"/>
                <a:tab pos="8432525" algn="l"/>
                <a:tab pos="8901090" algn="l"/>
                <a:tab pos="9369657" algn="l"/>
              </a:tabLst>
            </a:pPr>
            <a:fld id="{72A51FDA-2BC7-0F48-87A3-9357C5C52E79}" type="slidenum">
              <a:rPr lang="en-US" sz="1200" b="1">
                <a:solidFill>
                  <a:srgbClr val="000000"/>
                </a:solidFill>
              </a:rPr>
              <a:pPr algn="r">
                <a:tabLst>
                  <a:tab pos="0" algn="l"/>
                  <a:tab pos="466909" algn="l"/>
                  <a:tab pos="935475" algn="l"/>
                  <a:tab pos="1404040" algn="l"/>
                  <a:tab pos="1872607" algn="l"/>
                  <a:tab pos="2341172" algn="l"/>
                  <a:tab pos="2809738" algn="l"/>
                  <a:tab pos="3278303" algn="l"/>
                  <a:tab pos="3746869" algn="l"/>
                  <a:tab pos="4215435" algn="l"/>
                  <a:tab pos="4684001" algn="l"/>
                  <a:tab pos="5152565" algn="l"/>
                  <a:tab pos="5621132" algn="l"/>
                  <a:tab pos="6089697" algn="l"/>
                  <a:tab pos="6558263" algn="l"/>
                  <a:tab pos="7026828" algn="l"/>
                  <a:tab pos="7495393" algn="l"/>
                  <a:tab pos="7963959" algn="l"/>
                  <a:tab pos="8432525" algn="l"/>
                  <a:tab pos="8901090" algn="l"/>
                  <a:tab pos="9369657" algn="l"/>
                </a:tabLst>
              </a:pPr>
              <a:t>39</a:t>
            </a:fld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389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54163" y="649288"/>
            <a:ext cx="3779837" cy="2836862"/>
          </a:xfrm>
          <a:solidFill>
            <a:srgbClr val="FFFFFF"/>
          </a:solidFill>
          <a:ln/>
        </p:spPr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marL="178826" indent="-178826">
              <a:buFont typeface="Arial" panose="020B0604020202020204" pitchFamily="34" charset="0"/>
              <a:buChar char="•"/>
            </a:pPr>
            <a:endParaRPr lang="en-US" baseline="0" dirty="0" smtClean="0">
              <a:latin typeface="Times New Roman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8064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8244" indent="-168244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1E56F4-CD72-5E41-A4FF-7C0B8F45A2D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06158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8244" indent="-168244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1E56F4-CD72-5E41-A4FF-7C0B8F45A2D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06158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8244" indent="-168244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1E56F4-CD72-5E41-A4FF-7C0B8F45A2D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20150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8244" indent="-168244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1E56F4-CD72-5E41-A4FF-7C0B8F45A2D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98607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8244" indent="-168244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1E56F4-CD72-5E41-A4FF-7C0B8F45A2D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05488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1E56F4-CD72-5E41-A4FF-7C0B8F45A2D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12775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8244" indent="-168244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1E56F4-CD72-5E41-A4FF-7C0B8F45A2D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12831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98"/>
            <a:ext cx="9145588" cy="68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690919" y="1532270"/>
            <a:ext cx="7999509" cy="1470025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3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"/>
          </p:nvPr>
        </p:nvSpPr>
        <p:spPr>
          <a:xfrm>
            <a:off x="690919" y="3215475"/>
            <a:ext cx="7999509" cy="8340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2000" b="0" i="0">
                <a:latin typeface="Arial"/>
                <a:cs typeface="Arial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690918" y="6217510"/>
            <a:ext cx="3017481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fld id="{4EF734A4-159E-4243-8254-61998856DDA9}" type="datetime4">
              <a:rPr lang="en-US" sz="1400">
                <a:solidFill>
                  <a:srgbClr val="FFFFFF">
                    <a:lumMod val="75000"/>
                  </a:srgbClr>
                </a:solidFill>
                <a:latin typeface="Arial Narrow"/>
                <a:ea typeface="ＭＳ Ｐゴシック" pitchFamily="34" charset="-128"/>
                <a:cs typeface="Arial Narrow"/>
              </a:rPr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t>May 29, 2015</a:t>
            </a:fld>
            <a:endParaRPr lang="en-US" sz="2400" dirty="0">
              <a:solidFill>
                <a:srgbClr val="FFFFFF">
                  <a:lumMod val="75000"/>
                </a:srgbClr>
              </a:solidFill>
              <a:latin typeface="Arial Narrow"/>
              <a:ea typeface="ＭＳ Ｐゴシック" pitchFamily="34" charset="-128"/>
              <a:cs typeface="Arial Narrow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472"/>
          </a:xfrm>
          <a:prstGeom prst="rect">
            <a:avLst/>
          </a:prstGeom>
        </p:spPr>
        <p:txBody>
          <a:bodyPr vert="horz"/>
          <a:lstStyle>
            <a:lvl1pPr>
              <a:defRPr b="0" i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1626842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621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425" y="274638"/>
            <a:ext cx="6127750" cy="60483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25562"/>
            <a:ext cx="7761287" cy="43132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36538" y="6397625"/>
            <a:ext cx="8688387" cy="2809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36424A"/>
              </a:solidFill>
              <a:latin typeface="Arial M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latin typeface="Arial Narrow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1269470"/>
            <a:ext cx="8229600" cy="4676775"/>
          </a:xfrm>
          <a:prstGeom prst="rect">
            <a:avLst/>
          </a:prstGeom>
        </p:spPr>
        <p:txBody>
          <a:bodyPr/>
          <a:lstStyle>
            <a:lvl1pPr marL="173038" indent="-173038">
              <a:buClr>
                <a:srgbClr val="800000"/>
              </a:buClr>
              <a:buFont typeface="Wingdings" charset="2"/>
              <a:buChar char="§"/>
              <a:defRPr/>
            </a:lvl1pPr>
            <a:lvl2pPr marL="463550" indent="-176213">
              <a:buClr>
                <a:srgbClr val="1C4245"/>
              </a:buClr>
              <a:buFont typeface="Arial"/>
              <a:buChar char="•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6"/>
          <p:cNvSpPr>
            <a:spLocks noGrp="1"/>
          </p:cNvSpPr>
          <p:nvPr>
            <p:ph type="title"/>
          </p:nvPr>
        </p:nvSpPr>
        <p:spPr>
          <a:xfrm>
            <a:off x="440802" y="274638"/>
            <a:ext cx="8245998" cy="565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0" i="0">
                <a:solidFill>
                  <a:srgbClr val="9C0000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68410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5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0" i="0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1269470"/>
            <a:ext cx="8229600" cy="46767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55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1269470"/>
            <a:ext cx="8229600" cy="46767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6753553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55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1269470"/>
            <a:ext cx="8229600" cy="46767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1375942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453572" y="1294190"/>
            <a:ext cx="7621690" cy="473528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457200" indent="-457200">
              <a:buClr>
                <a:srgbClr val="ED2721"/>
              </a:buClr>
              <a:buSzPct val="100000"/>
              <a:buFont typeface="+mj-lt"/>
              <a:buAutoNum type="arabicPeriod"/>
              <a:defRPr sz="2800">
                <a:latin typeface="Arial Narrow"/>
                <a:cs typeface="Arial Narrow"/>
              </a:defRPr>
            </a:lvl1pPr>
            <a:lvl2pPr marL="630237" indent="-342900">
              <a:buClr>
                <a:srgbClr val="ED2721"/>
              </a:buClr>
              <a:buSzPct val="100000"/>
              <a:buFont typeface="+mj-lt"/>
              <a:buAutoNum type="arabicPeriod"/>
              <a:defRPr sz="2800"/>
            </a:lvl2pPr>
            <a:lvl3pPr marL="920750" indent="-342900">
              <a:buClr>
                <a:srgbClr val="ED2721"/>
              </a:buClr>
              <a:buSzPct val="100000"/>
              <a:buFont typeface="+mj-lt"/>
              <a:buAutoNum type="arabicPeriod"/>
              <a:defRPr sz="2800"/>
            </a:lvl3pPr>
            <a:lvl4pPr marL="1254125" indent="-342900">
              <a:buClr>
                <a:srgbClr val="ED2721"/>
              </a:buClr>
              <a:buSzPct val="100000"/>
              <a:buFont typeface="+mj-lt"/>
              <a:buAutoNum type="arabicPeriod"/>
              <a:defRPr sz="2800"/>
            </a:lvl4pPr>
            <a:lvl5pPr marL="1606550" indent="-342900">
              <a:buClr>
                <a:srgbClr val="ED2721"/>
              </a:buClr>
              <a:buSzPct val="100000"/>
              <a:buFont typeface="+mj-lt"/>
              <a:buAutoNum type="arabicPeriod"/>
              <a:defRPr sz="2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55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55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55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0901007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5150"/>
          </a:xfrm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2335" y="1453896"/>
            <a:ext cx="4031641" cy="4688112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1"/>
          </p:nvPr>
        </p:nvSpPr>
        <p:spPr>
          <a:xfrm>
            <a:off x="4755597" y="1451028"/>
            <a:ext cx="4031641" cy="4688112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2070019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5150"/>
          </a:xfrm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58596" y="1218630"/>
            <a:ext cx="8231833" cy="4957900"/>
          </a:xfrm>
          <a:prstGeom prst="rect">
            <a:avLst/>
          </a:prstGeom>
        </p:spPr>
        <p:txBody>
          <a:bodyPr/>
          <a:lstStyle>
            <a:lvl1pPr marL="173038" marR="0" indent="-1730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Times" pitchFamily="28" charset="0"/>
              <a:buChar char="•"/>
              <a:tabLst/>
              <a:defRPr sz="2400"/>
            </a:lvl1pPr>
            <a:lvl2pPr marL="463550" marR="0" indent="-176213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Times" pitchFamily="28" charset="0"/>
              <a:buChar char="•"/>
              <a:tabLst/>
              <a:defRPr sz="2000"/>
            </a:lvl2pPr>
            <a:lvl3pPr marL="747713" marR="0" indent="-169863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Times" pitchFamily="28" charset="0"/>
              <a:buChar char="•"/>
              <a:tabLst/>
              <a:defRPr sz="1800"/>
            </a:lvl3pPr>
            <a:lvl4pPr marL="1139825" marR="0" indent="-22860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Times" pitchFamily="28" charset="0"/>
              <a:buChar char="•"/>
              <a:tabLst/>
              <a:defRPr sz="1800"/>
            </a:lvl4pPr>
            <a:lvl5pPr marL="1492250" marR="0" indent="-22860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Times" pitchFamily="28" charset="0"/>
              <a:buChar char="•"/>
              <a:tabLst/>
              <a:defRPr sz="18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188044608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chemeClr val="bg1">
                <a:lumMod val="75000"/>
                <a:alpha val="13000"/>
              </a:schemeClr>
            </a:gs>
            <a:gs pos="12000">
              <a:srgbClr val="E6D78A"/>
            </a:gs>
            <a:gs pos="74000">
              <a:srgbClr val="C7AC4C">
                <a:alpha val="72000"/>
              </a:srgbClr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72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98"/>
            <a:ext cx="9145588" cy="68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 Box 40"/>
          <p:cNvSpPr txBox="1">
            <a:spLocks noChangeArrowheads="1"/>
          </p:cNvSpPr>
          <p:nvPr/>
        </p:nvSpPr>
        <p:spPr bwMode="auto">
          <a:xfrm>
            <a:off x="210670" y="6395530"/>
            <a:ext cx="2456330" cy="2308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83C04FB-A394-5443-BF22-752C5A00CCA1}" type="slidenum">
              <a:rPr lang="en-US" sz="900" smtClean="0">
                <a:solidFill>
                  <a:schemeClr val="tx1"/>
                </a:solidFill>
                <a:ea typeface="ＭＳ Ｐゴシック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US" sz="900" dirty="0" smtClean="0">
                <a:solidFill>
                  <a:schemeClr val="tx1"/>
                </a:solidFill>
                <a:ea typeface="ＭＳ Ｐゴシック" pitchFamily="34" charset="-128"/>
              </a:rPr>
              <a:t>             Playing</a:t>
            </a:r>
            <a:r>
              <a:rPr lang="en-US" sz="900" baseline="0" dirty="0" smtClean="0">
                <a:solidFill>
                  <a:schemeClr val="tx1"/>
                </a:solidFill>
                <a:ea typeface="ＭＳ Ｐゴシック" pitchFamily="34" charset="-128"/>
              </a:rPr>
              <a:t> in the Sandbox</a:t>
            </a:r>
            <a:endParaRPr lang="en-US" sz="900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</p:sldLayoutIdLst>
  <p:transition>
    <p:wipe dir="r"/>
  </p:transition>
  <p:timing>
    <p:tnLst>
      <p:par>
        <p:cTn id="1" dur="indefinite" restart="never" nodeType="tmRoot"/>
      </p:par>
    </p:tnLst>
  </p:timing>
  <p:hf hdr="0" dt="0"/>
  <p:txStyles>
    <p:titleStyle>
      <a:lvl1pPr marL="0" marR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 sz="2400" b="1" i="1">
          <a:solidFill>
            <a:srgbClr val="1B232A"/>
          </a:solidFill>
          <a:latin typeface="Arial"/>
          <a:ea typeface="+mj-ea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ea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ea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ea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ea typeface="Arial" charset="0"/>
          <a:cs typeface="Arial" charset="0"/>
        </a:defRPr>
      </a:lvl9pPr>
    </p:titleStyle>
    <p:bodyStyle>
      <a:lvl1pPr marL="173038" marR="0" indent="-173038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/>
        <a:buChar char="•"/>
        <a:tabLst/>
        <a:defRPr sz="2400" b="0" i="0">
          <a:solidFill>
            <a:srgbClr val="1B232A"/>
          </a:solidFill>
          <a:latin typeface="Arial Narrow"/>
          <a:ea typeface="+mn-ea"/>
          <a:cs typeface="Arial Narrow"/>
        </a:defRPr>
      </a:lvl1pPr>
      <a:lvl2pPr marL="463550" marR="0" indent="-176213" algn="l" defTabSz="914400" rtl="0" eaLnBrk="1" fontAlgn="base" latinLnBrk="0" hangingPunct="1">
        <a:lnSpc>
          <a:spcPct val="110000"/>
        </a:lnSpc>
        <a:spcBef>
          <a:spcPct val="20000"/>
        </a:spcBef>
        <a:spcAft>
          <a:spcPct val="0"/>
        </a:spcAft>
        <a:buClr>
          <a:srgbClr val="FF0000"/>
        </a:buClr>
        <a:buSzTx/>
        <a:buFont typeface="Lucida Grande"/>
        <a:buChar char="»"/>
        <a:tabLst/>
        <a:defRPr sz="2000" b="0" i="0">
          <a:solidFill>
            <a:srgbClr val="1B232A"/>
          </a:solidFill>
          <a:latin typeface="Arial Narrow"/>
          <a:ea typeface="+mn-ea"/>
          <a:cs typeface="Arial Narrow"/>
        </a:defRPr>
      </a:lvl2pPr>
      <a:lvl3pPr marL="747713" marR="0" indent="-169863" algn="l" defTabSz="914400" rtl="0" eaLnBrk="1" fontAlgn="base" latinLnBrk="0" hangingPunct="1">
        <a:lnSpc>
          <a:spcPct val="110000"/>
        </a:lnSpc>
        <a:spcBef>
          <a:spcPct val="20000"/>
        </a:spcBef>
        <a:spcAft>
          <a:spcPct val="0"/>
        </a:spcAft>
        <a:buClr>
          <a:srgbClr val="FF0000"/>
        </a:buClr>
        <a:buSzTx/>
        <a:buFont typeface="Arial"/>
        <a:buChar char="•"/>
        <a:tabLst/>
        <a:defRPr sz="1800" b="0" i="0">
          <a:solidFill>
            <a:srgbClr val="1B232A"/>
          </a:solidFill>
          <a:latin typeface="Arial Narrow"/>
          <a:ea typeface="+mn-ea"/>
          <a:cs typeface="Arial Narrow"/>
        </a:defRPr>
      </a:lvl3pPr>
      <a:lvl4pPr marL="1139825" marR="0" indent="-228600" algn="l" defTabSz="914400" rtl="0" eaLnBrk="1" fontAlgn="base" latinLnBrk="0" hangingPunct="1">
        <a:lnSpc>
          <a:spcPct val="110000"/>
        </a:lnSpc>
        <a:spcBef>
          <a:spcPct val="20000"/>
        </a:spcBef>
        <a:spcAft>
          <a:spcPct val="0"/>
        </a:spcAft>
        <a:buClr>
          <a:srgbClr val="FF0000"/>
        </a:buClr>
        <a:buSzTx/>
        <a:buFont typeface="Lucida Grande"/>
        <a:buChar char="»"/>
        <a:tabLst/>
        <a:defRPr sz="1800" b="0" i="0">
          <a:solidFill>
            <a:srgbClr val="1B232A"/>
          </a:solidFill>
          <a:latin typeface="Arial Narrow"/>
          <a:ea typeface="+mn-ea"/>
          <a:cs typeface="Arial Narrow"/>
        </a:defRPr>
      </a:lvl4pPr>
      <a:lvl5pPr marL="1492250" marR="0" indent="-228600" algn="l" defTabSz="914400" rtl="0" eaLnBrk="1" fontAlgn="base" latinLnBrk="0" hangingPunct="1">
        <a:lnSpc>
          <a:spcPct val="110000"/>
        </a:lnSpc>
        <a:spcBef>
          <a:spcPct val="20000"/>
        </a:spcBef>
        <a:spcAft>
          <a:spcPct val="0"/>
        </a:spcAft>
        <a:buClr>
          <a:srgbClr val="FF0000"/>
        </a:buClr>
        <a:buSzTx/>
        <a:buFont typeface="Arial"/>
        <a:buChar char="•"/>
        <a:tabLst/>
        <a:defRPr sz="1800" b="0" i="0">
          <a:solidFill>
            <a:srgbClr val="1B232A"/>
          </a:solidFill>
          <a:latin typeface="Arial Narrow"/>
          <a:ea typeface="+mn-ea"/>
          <a:cs typeface="Arial Narrow"/>
        </a:defRPr>
      </a:lvl5pPr>
      <a:lvl6pPr marL="1963738" indent="-242888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―"/>
        <a:defRPr sz="1600">
          <a:solidFill>
            <a:srgbClr val="717171"/>
          </a:solidFill>
          <a:latin typeface="+mn-lt"/>
          <a:ea typeface="+mn-ea"/>
          <a:cs typeface="+mn-cs"/>
        </a:defRPr>
      </a:lvl6pPr>
      <a:lvl7pPr marL="2420938" indent="-242888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―"/>
        <a:defRPr sz="1600">
          <a:solidFill>
            <a:srgbClr val="717171"/>
          </a:solidFill>
          <a:latin typeface="+mn-lt"/>
          <a:ea typeface="+mn-ea"/>
          <a:cs typeface="+mn-cs"/>
        </a:defRPr>
      </a:lvl7pPr>
      <a:lvl8pPr marL="2878138" indent="-242888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―"/>
        <a:defRPr sz="1600">
          <a:solidFill>
            <a:srgbClr val="717171"/>
          </a:solidFill>
          <a:latin typeface="+mn-lt"/>
          <a:ea typeface="+mn-ea"/>
          <a:cs typeface="+mn-cs"/>
        </a:defRPr>
      </a:lvl8pPr>
      <a:lvl9pPr marL="3335338" indent="-242888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―"/>
        <a:defRPr sz="1600">
          <a:solidFill>
            <a:srgbClr val="71717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5.jpe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1.jpe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3.jpe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5.jpeg"/><Relationship Id="rId5" Type="http://schemas.openxmlformats.org/officeDocument/2006/relationships/image" Target="../media/image9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ctrTitle"/>
          </p:nvPr>
        </p:nvSpPr>
        <p:spPr>
          <a:xfrm>
            <a:off x="690563" y="2130425"/>
            <a:ext cx="7999412" cy="1470025"/>
          </a:xfrm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latin typeface="+mj-lt"/>
                <a:cs typeface="Helvetica 45 Light"/>
              </a:rPr>
              <a:t>Playing in the Sandbox</a:t>
            </a:r>
            <a:endParaRPr lang="en-US" i="1" dirty="0" smtClean="0">
              <a:latin typeface="+mj-lt"/>
              <a:cs typeface="Helvetica 45 Light"/>
            </a:endParaRPr>
          </a:p>
        </p:txBody>
      </p:sp>
      <p:sp>
        <p:nvSpPr>
          <p:cNvPr id="17411" name="Subtitle 4"/>
          <p:cNvSpPr>
            <a:spLocks noGrp="1"/>
          </p:cNvSpPr>
          <p:nvPr>
            <p:ph type="subTitle" idx="1"/>
          </p:nvPr>
        </p:nvSpPr>
        <p:spPr>
          <a:xfrm>
            <a:off x="685800" y="3581400"/>
            <a:ext cx="7475537" cy="1143000"/>
          </a:xfrm>
        </p:spPr>
        <p:txBody>
          <a:bodyPr/>
          <a:lstStyle/>
          <a:p>
            <a:pPr eaLnBrk="1" hangingPunct="1"/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Presenter:  Jim White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from Fortinet</a:t>
            </a:r>
            <a:endParaRPr lang="en-US" sz="2000" b="1" dirty="0" smtClean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174" name="Picture 6" descr="Image result for sandbo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629149"/>
            <a:ext cx="2971800" cy="154305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just"/>
            <a:r>
              <a:rPr lang="en-US" dirty="0"/>
              <a:t>A </a:t>
            </a:r>
            <a:r>
              <a:rPr lang="en-US" b="1" dirty="0"/>
              <a:t>computer worm</a:t>
            </a:r>
            <a:r>
              <a:rPr lang="en-US" dirty="0"/>
              <a:t> is a standalone malware computer program that replicates itself in order to spread </a:t>
            </a:r>
            <a:r>
              <a:rPr lang="en-US" dirty="0" smtClean="0"/>
              <a:t>through the network to </a:t>
            </a:r>
            <a:r>
              <a:rPr lang="en-US" dirty="0"/>
              <a:t>other </a:t>
            </a:r>
            <a:r>
              <a:rPr lang="en-US" dirty="0" smtClean="0"/>
              <a:t>computers.</a:t>
            </a:r>
            <a:r>
              <a:rPr lang="en-US" baseline="30000" dirty="0"/>
              <a:t> </a:t>
            </a:r>
            <a:endParaRPr lang="en-US" baseline="30000" dirty="0" smtClean="0"/>
          </a:p>
          <a:p>
            <a:r>
              <a:rPr lang="en-US" dirty="0" smtClean="0"/>
              <a:t>Unlike </a:t>
            </a:r>
            <a:r>
              <a:rPr lang="en-US" dirty="0"/>
              <a:t>a computer virus, it does not need to attach itself to an existing program.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Worm</a:t>
            </a:r>
            <a:endParaRPr lang="en-US" dirty="0"/>
          </a:p>
        </p:txBody>
      </p:sp>
      <p:grpSp>
        <p:nvGrpSpPr>
          <p:cNvPr id="3" name="Group 7"/>
          <p:cNvGrpSpPr/>
          <p:nvPr/>
        </p:nvGrpSpPr>
        <p:grpSpPr>
          <a:xfrm>
            <a:off x="1413830" y="4102853"/>
            <a:ext cx="1133373" cy="1189551"/>
            <a:chOff x="2010697" y="3917540"/>
            <a:chExt cx="1342103" cy="1218768"/>
          </a:xfrm>
        </p:grpSpPr>
        <p:pic>
          <p:nvPicPr>
            <p:cNvPr id="6" name="Picture 5" descr="Workstation_Lt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0697" y="3917540"/>
              <a:ext cx="871538" cy="1128713"/>
            </a:xfrm>
            <a:prstGeom prst="rect">
              <a:avLst/>
            </a:prstGeom>
            <a:noFill/>
            <a:ln>
              <a:noFill/>
            </a:ln>
            <a:effectLst>
              <a:outerShdw blurRad="50800" dist="26940" dir="5400000" rotWithShape="0">
                <a:srgbClr val="000000">
                  <a:alpha val="29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 descr="Computer_Lt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5268" y="4152140"/>
              <a:ext cx="657532" cy="984168"/>
            </a:xfrm>
            <a:prstGeom prst="rect">
              <a:avLst/>
            </a:prstGeom>
            <a:noFill/>
            <a:ln>
              <a:noFill/>
            </a:ln>
            <a:effectLst>
              <a:outerShdw blurRad="50800" dist="26940" dir="5400000" rotWithShape="0">
                <a:srgbClr val="000000">
                  <a:alpha val="29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6" descr="Virus1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1167" y="4578363"/>
            <a:ext cx="399167" cy="41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23"/>
          <p:cNvGrpSpPr/>
          <p:nvPr/>
        </p:nvGrpSpPr>
        <p:grpSpPr>
          <a:xfrm>
            <a:off x="5199829" y="3502157"/>
            <a:ext cx="2782949" cy="2390943"/>
            <a:chOff x="4009204" y="3545623"/>
            <a:chExt cx="2782949" cy="2390943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4450778" y="3865032"/>
              <a:ext cx="2261417" cy="1503351"/>
            </a:xfrm>
            <a:prstGeom prst="roundRect">
              <a:avLst>
                <a:gd name="adj" fmla="val 11435"/>
              </a:avLst>
            </a:prstGeom>
            <a:noFill/>
            <a:ln w="53975" cap="flat" cmpd="sng" algn="ctr">
              <a:solidFill>
                <a:srgbClr val="4A5967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BottomDown"/>
              <a:lightRig rig="threePt" dir="t"/>
            </a:scene3d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0000"/>
                <a:buFont typeface="Wingdings" charset="2"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4934713" y="3942172"/>
              <a:ext cx="159917" cy="160004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0000"/>
                <a:buFont typeface="Wingdings" charset="2"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</a:endParaRPr>
            </a:p>
          </p:txBody>
        </p:sp>
        <p:grpSp>
          <p:nvGrpSpPr>
            <p:cNvPr id="8" name="Group 12"/>
            <p:cNvGrpSpPr/>
            <p:nvPr/>
          </p:nvGrpSpPr>
          <p:grpSpPr>
            <a:xfrm>
              <a:off x="4009204" y="3946014"/>
              <a:ext cx="1133373" cy="1189551"/>
              <a:chOff x="2010697" y="3917540"/>
              <a:chExt cx="1342103" cy="1218768"/>
            </a:xfrm>
          </p:grpSpPr>
          <p:pic>
            <p:nvPicPr>
              <p:cNvPr id="14" name="Picture 13" descr="Workstation_Lt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0697" y="3917540"/>
                <a:ext cx="871538" cy="1128713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26940" dir="5400000" rotWithShape="0">
                  <a:srgbClr val="000000">
                    <a:alpha val="29999"/>
                  </a:srgb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14" descr="Computer_Lt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5268" y="4152140"/>
                <a:ext cx="657532" cy="98416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26940" dir="5400000" rotWithShape="0">
                  <a:srgbClr val="000000">
                    <a:alpha val="29999"/>
                  </a:srgb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" name="Group 9"/>
            <p:cNvGrpSpPr/>
            <p:nvPr/>
          </p:nvGrpSpPr>
          <p:grpSpPr>
            <a:xfrm>
              <a:off x="5412053" y="3545623"/>
              <a:ext cx="1133373" cy="1189551"/>
              <a:chOff x="2010697" y="3917540"/>
              <a:chExt cx="1342103" cy="1218768"/>
            </a:xfrm>
          </p:grpSpPr>
          <p:pic>
            <p:nvPicPr>
              <p:cNvPr id="11" name="Picture 10" descr="Workstation_Lt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0697" y="3917540"/>
                <a:ext cx="871538" cy="1128713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26940" dir="5400000" rotWithShape="0">
                  <a:srgbClr val="000000">
                    <a:alpha val="29999"/>
                  </a:srgb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11" descr="Computer_Lt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5268" y="4152140"/>
                <a:ext cx="657532" cy="98416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26940" dir="5400000" rotWithShape="0">
                  <a:srgbClr val="000000">
                    <a:alpha val="29999"/>
                  </a:srgb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3" name="Group 15"/>
            <p:cNvGrpSpPr/>
            <p:nvPr/>
          </p:nvGrpSpPr>
          <p:grpSpPr>
            <a:xfrm>
              <a:off x="5341475" y="4747015"/>
              <a:ext cx="1133373" cy="1189551"/>
              <a:chOff x="2010697" y="3917540"/>
              <a:chExt cx="1342103" cy="1218768"/>
            </a:xfrm>
          </p:grpSpPr>
          <p:pic>
            <p:nvPicPr>
              <p:cNvPr id="17" name="Picture 16" descr="Workstation_Lt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0697" y="3917540"/>
                <a:ext cx="871538" cy="1128713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26940" dir="5400000" rotWithShape="0">
                  <a:srgbClr val="000000">
                    <a:alpha val="29999"/>
                  </a:srgb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17" descr="Computer_Lt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5268" y="4152140"/>
                <a:ext cx="657532" cy="98416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26940" dir="5400000" rotWithShape="0">
                  <a:srgbClr val="000000">
                    <a:alpha val="29999"/>
                  </a:srgb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1" name="Oval 20"/>
            <p:cNvSpPr/>
            <p:nvPr/>
          </p:nvSpPr>
          <p:spPr bwMode="auto">
            <a:xfrm>
              <a:off x="6632236" y="4799561"/>
              <a:ext cx="159917" cy="160004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0000"/>
                <a:buFont typeface="Wingdings" charset="2"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5182832" y="4951831"/>
              <a:ext cx="159917" cy="160004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0000"/>
                <a:buFont typeface="Wingdings" charset="2"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5" name="Freeform 24"/>
          <p:cNvSpPr/>
          <p:nvPr/>
        </p:nvSpPr>
        <p:spPr bwMode="auto">
          <a:xfrm>
            <a:off x="2571750" y="3287402"/>
            <a:ext cx="4724400" cy="1160773"/>
          </a:xfrm>
          <a:custGeom>
            <a:avLst/>
            <a:gdLst>
              <a:gd name="connsiteX0" fmla="*/ 0 w 4724400"/>
              <a:gd name="connsiteY0" fmla="*/ 1160773 h 1160773"/>
              <a:gd name="connsiteX1" fmla="*/ 923925 w 4724400"/>
              <a:gd name="connsiteY1" fmla="*/ 293998 h 1160773"/>
              <a:gd name="connsiteX2" fmla="*/ 2219325 w 4724400"/>
              <a:gd name="connsiteY2" fmla="*/ 236848 h 1160773"/>
              <a:gd name="connsiteX3" fmla="*/ 3914775 w 4724400"/>
              <a:gd name="connsiteY3" fmla="*/ 17773 h 1160773"/>
              <a:gd name="connsiteX4" fmla="*/ 4724400 w 4724400"/>
              <a:gd name="connsiteY4" fmla="*/ 760723 h 1160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24400" h="1160773">
                <a:moveTo>
                  <a:pt x="0" y="1160773"/>
                </a:moveTo>
                <a:cubicBezTo>
                  <a:pt x="277019" y="804379"/>
                  <a:pt x="554038" y="447985"/>
                  <a:pt x="923925" y="293998"/>
                </a:cubicBezTo>
                <a:cubicBezTo>
                  <a:pt x="1293812" y="140011"/>
                  <a:pt x="1720850" y="282885"/>
                  <a:pt x="2219325" y="236848"/>
                </a:cubicBezTo>
                <a:cubicBezTo>
                  <a:pt x="2717800" y="190811"/>
                  <a:pt x="3497263" y="-69540"/>
                  <a:pt x="3914775" y="17773"/>
                </a:cubicBezTo>
                <a:cubicBezTo>
                  <a:pt x="4332288" y="105085"/>
                  <a:pt x="4528344" y="432904"/>
                  <a:pt x="4724400" y="760723"/>
                </a:cubicBezTo>
              </a:path>
            </a:pathLst>
          </a:custGeom>
          <a:noFill/>
          <a:ln w="9525" cap="flat" cmpd="sng" algn="ctr">
            <a:solidFill>
              <a:srgbClr val="C00000"/>
            </a:solidFill>
            <a:prstDash val="dash"/>
            <a:round/>
            <a:headEnd type="oval" w="sm" len="sm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6" descr="Virus1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95787" y="4015379"/>
            <a:ext cx="399167" cy="41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Freeform 26"/>
          <p:cNvSpPr/>
          <p:nvPr/>
        </p:nvSpPr>
        <p:spPr bwMode="auto">
          <a:xfrm>
            <a:off x="2562225" y="4533900"/>
            <a:ext cx="4657725" cy="1536053"/>
          </a:xfrm>
          <a:custGeom>
            <a:avLst/>
            <a:gdLst>
              <a:gd name="connsiteX0" fmla="*/ 0 w 4657725"/>
              <a:gd name="connsiteY0" fmla="*/ 0 h 1536053"/>
              <a:gd name="connsiteX1" fmla="*/ 1238250 w 4657725"/>
              <a:gd name="connsiteY1" fmla="*/ 1419225 h 1536053"/>
              <a:gd name="connsiteX2" fmla="*/ 2667000 w 4657725"/>
              <a:gd name="connsiteY2" fmla="*/ 1295400 h 1536053"/>
              <a:gd name="connsiteX3" fmla="*/ 4181475 w 4657725"/>
              <a:gd name="connsiteY3" fmla="*/ 1533525 h 1536053"/>
              <a:gd name="connsiteX4" fmla="*/ 4657725 w 4657725"/>
              <a:gd name="connsiteY4" fmla="*/ 1114425 h 1536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57725" h="1536053">
                <a:moveTo>
                  <a:pt x="0" y="0"/>
                </a:moveTo>
                <a:cubicBezTo>
                  <a:pt x="396875" y="601662"/>
                  <a:pt x="793750" y="1203325"/>
                  <a:pt x="1238250" y="1419225"/>
                </a:cubicBezTo>
                <a:cubicBezTo>
                  <a:pt x="1682750" y="1635125"/>
                  <a:pt x="2176463" y="1276350"/>
                  <a:pt x="2667000" y="1295400"/>
                </a:cubicBezTo>
                <a:cubicBezTo>
                  <a:pt x="3157537" y="1314450"/>
                  <a:pt x="3849688" y="1563688"/>
                  <a:pt x="4181475" y="1533525"/>
                </a:cubicBezTo>
                <a:cubicBezTo>
                  <a:pt x="4513263" y="1503363"/>
                  <a:pt x="4585494" y="1308894"/>
                  <a:pt x="4657725" y="1114425"/>
                </a:cubicBezTo>
              </a:path>
            </a:pathLst>
          </a:custGeom>
          <a:noFill/>
          <a:ln w="9525" cap="flat" cmpd="sng" algn="ctr">
            <a:solidFill>
              <a:srgbClr val="C00000"/>
            </a:solidFill>
            <a:prstDash val="dash"/>
            <a:round/>
            <a:headEnd type="oval" w="sm" len="sm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6" descr="Virus1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9009" y="5216771"/>
            <a:ext cx="399167" cy="41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Freeform 30"/>
          <p:cNvSpPr/>
          <p:nvPr/>
        </p:nvSpPr>
        <p:spPr bwMode="auto">
          <a:xfrm>
            <a:off x="2600325" y="4486275"/>
            <a:ext cx="3314700" cy="436619"/>
          </a:xfrm>
          <a:custGeom>
            <a:avLst/>
            <a:gdLst>
              <a:gd name="connsiteX0" fmla="*/ 0 w 3314700"/>
              <a:gd name="connsiteY0" fmla="*/ 0 h 436619"/>
              <a:gd name="connsiteX1" fmla="*/ 1552575 w 3314700"/>
              <a:gd name="connsiteY1" fmla="*/ 428625 h 436619"/>
              <a:gd name="connsiteX2" fmla="*/ 3314700 w 3314700"/>
              <a:gd name="connsiteY2" fmla="*/ 238125 h 436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14700" h="436619">
                <a:moveTo>
                  <a:pt x="0" y="0"/>
                </a:moveTo>
                <a:cubicBezTo>
                  <a:pt x="500062" y="194469"/>
                  <a:pt x="1000125" y="388938"/>
                  <a:pt x="1552575" y="428625"/>
                </a:cubicBezTo>
                <a:cubicBezTo>
                  <a:pt x="2105025" y="468312"/>
                  <a:pt x="2709862" y="353218"/>
                  <a:pt x="3314700" y="238125"/>
                </a:cubicBezTo>
              </a:path>
            </a:pathLst>
          </a:custGeom>
          <a:noFill/>
          <a:ln w="9525" cap="flat" cmpd="sng" algn="ctr">
            <a:solidFill>
              <a:srgbClr val="C00000"/>
            </a:solidFill>
            <a:prstDash val="dash"/>
            <a:round/>
            <a:headEnd type="oval" w="sm" len="sm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6" descr="Virus1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4518" y="4425383"/>
            <a:ext cx="399167" cy="41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3235010" y="4445487"/>
            <a:ext cx="19648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>
                <a:solidFill>
                  <a:srgbClr val="C00000"/>
                </a:solidFill>
                <a:latin typeface="Helvetica 55 Roman"/>
                <a:cs typeface="Helvetica 55 Roman"/>
              </a:rPr>
              <a:t>Replication and Spreading</a:t>
            </a:r>
          </a:p>
        </p:txBody>
      </p:sp>
    </p:spTree>
    <p:extLst>
      <p:ext uri="{BB962C8B-B14F-4D97-AF65-F5344CB8AC3E}">
        <p14:creationId xmlns:p14="http://schemas.microsoft.com/office/powerpoint/2010/main" xmlns="" val="120648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 smtClean="0"/>
              <a:t>Stealer</a:t>
            </a:r>
            <a:r>
              <a:rPr lang="en-US" dirty="0" smtClean="0"/>
              <a:t> is a type of malware designed to steal information (credentials, address book, files, etc.) from the compromised computer.</a:t>
            </a:r>
          </a:p>
          <a:p>
            <a:r>
              <a:rPr lang="en-US" dirty="0" smtClean="0"/>
              <a:t>Multi-purpose key loggers are the most known technique that can record user credentials when the user is sign-in into an application. Some have the ability to make screenshots of the computer.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Stealer</a:t>
            </a:r>
            <a:endParaRPr lang="en-US" dirty="0"/>
          </a:p>
        </p:txBody>
      </p:sp>
      <p:grpSp>
        <p:nvGrpSpPr>
          <p:cNvPr id="3" name="Group 21"/>
          <p:cNvGrpSpPr/>
          <p:nvPr/>
        </p:nvGrpSpPr>
        <p:grpSpPr>
          <a:xfrm>
            <a:off x="669925" y="4017926"/>
            <a:ext cx="7920864" cy="1333824"/>
            <a:chOff x="669925" y="4017926"/>
            <a:chExt cx="7920864" cy="1333824"/>
          </a:xfrm>
        </p:grpSpPr>
        <p:grpSp>
          <p:nvGrpSpPr>
            <p:cNvPr id="5" name="Group 18"/>
            <p:cNvGrpSpPr/>
            <p:nvPr/>
          </p:nvGrpSpPr>
          <p:grpSpPr>
            <a:xfrm>
              <a:off x="669925" y="4072105"/>
              <a:ext cx="1627188" cy="1225466"/>
              <a:chOff x="669925" y="4144681"/>
              <a:chExt cx="1627188" cy="1225466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494899" y="4760547"/>
                <a:ext cx="609600" cy="609600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687513" y="4622271"/>
                <a:ext cx="609600" cy="609600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3" name="Picture 6" descr="Virus1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19271" y="4144681"/>
                <a:ext cx="385228" cy="3956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34" descr="User-Green-Male_Rt-s.pn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9925" y="4501784"/>
                <a:ext cx="788988" cy="868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" name="Group 19"/>
            <p:cNvGrpSpPr/>
            <p:nvPr/>
          </p:nvGrpSpPr>
          <p:grpSpPr>
            <a:xfrm>
              <a:off x="3078440" y="4017926"/>
              <a:ext cx="3128408" cy="1333824"/>
              <a:chOff x="3170275" y="3999529"/>
              <a:chExt cx="3128408" cy="1333824"/>
            </a:xfrm>
          </p:grpSpPr>
          <p:pic>
            <p:nvPicPr>
              <p:cNvPr id="17" name="Picture 16" descr="Cloud-White.png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40967" y="3999529"/>
                <a:ext cx="1987024" cy="133382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52400" dist="114300" dir="5400000" sx="89999" sy="-19000" rotWithShape="0">
                  <a:srgbClr val="000000">
                    <a:alpha val="20000"/>
                  </a:srgb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Right Arrow 14"/>
              <p:cNvSpPr/>
              <p:nvPr/>
            </p:nvSpPr>
            <p:spPr bwMode="auto">
              <a:xfrm>
                <a:off x="3170275" y="4331268"/>
                <a:ext cx="3128408" cy="670346"/>
              </a:xfrm>
              <a:prstGeom prst="rightArrow">
                <a:avLst/>
              </a:prstGeom>
              <a:solidFill>
                <a:schemeClr val="lt1">
                  <a:alpha val="15000"/>
                </a:schemeClr>
              </a:solidFill>
              <a:ln w="69850">
                <a:solidFill>
                  <a:srgbClr val="646464"/>
                </a:solidFill>
                <a:bevel/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90000"/>
                  <a:buFont typeface="Wingdings" charset="2"/>
                  <a:buNone/>
                  <a:tabLst/>
                </a:pPr>
                <a:r>
                  <a:rPr lang="en-US" sz="1400" b="1" dirty="0" smtClean="0">
                    <a:solidFill>
                      <a:srgbClr val="C00000"/>
                    </a:solidFill>
                    <a:latin typeface="Arial" charset="0"/>
                  </a:rPr>
                  <a:t>Data exfiltration</a:t>
                </a:r>
                <a:endParaRPr kumimoji="0" lang="en-US" sz="1400" b="1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7" name="Group 20"/>
            <p:cNvGrpSpPr/>
            <p:nvPr/>
          </p:nvGrpSpPr>
          <p:grpSpPr>
            <a:xfrm>
              <a:off x="6988175" y="4120482"/>
              <a:ext cx="1602614" cy="1128713"/>
              <a:chOff x="6988175" y="4113340"/>
              <a:chExt cx="1602614" cy="1128713"/>
            </a:xfrm>
          </p:grpSpPr>
          <p:pic>
            <p:nvPicPr>
              <p:cNvPr id="16" name="Picture 15" descr="Workstation_Rt.png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88175" y="4113340"/>
                <a:ext cx="871538" cy="1128713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26940" dir="5400000" rotWithShape="0">
                  <a:srgbClr val="000000">
                    <a:alpha val="29999"/>
                  </a:srgb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57" descr="BadGuy_Icon_Lt.png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01801" y="4233196"/>
                <a:ext cx="788988" cy="889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xmlns="" val="294500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just"/>
            <a:r>
              <a:rPr lang="en-US" dirty="0" smtClean="0"/>
              <a:t>A </a:t>
            </a:r>
            <a:r>
              <a:rPr lang="en-US" b="1" dirty="0" err="1" smtClean="0"/>
              <a:t>greyware</a:t>
            </a:r>
            <a:r>
              <a:rPr lang="en-US" dirty="0" smtClean="0"/>
              <a:t> is a program not classified as a virus but that has is annoying, undesirable.</a:t>
            </a:r>
          </a:p>
          <a:p>
            <a:pPr algn="just"/>
            <a:r>
              <a:rPr lang="en-US" dirty="0"/>
              <a:t>Often </a:t>
            </a:r>
            <a:r>
              <a:rPr lang="en-US" dirty="0" err="1" smtClean="0"/>
              <a:t>greyware</a:t>
            </a:r>
            <a:r>
              <a:rPr lang="en-US" dirty="0" smtClean="0"/>
              <a:t> </a:t>
            </a:r>
            <a:r>
              <a:rPr lang="en-US" dirty="0"/>
              <a:t>performs a variety of undesired actions such as irritating users with pop-up windows, tracking user habits and unnecessarily exposing computer vulnerabilities to attack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 smtClean="0"/>
              <a:t>Greyware</a:t>
            </a:r>
            <a:r>
              <a:rPr lang="en-US" dirty="0" smtClean="0"/>
              <a:t> encompasses </a:t>
            </a:r>
            <a:r>
              <a:rPr lang="en-US" dirty="0"/>
              <a:t>spyware, adware, dialers, joke programs, remote access tools, and any other unwelcome files and programs apart from viruses</a:t>
            </a: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Greyware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9865864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just"/>
            <a:r>
              <a:rPr lang="en-US" dirty="0"/>
              <a:t>The term </a:t>
            </a:r>
            <a:r>
              <a:rPr lang="en-US" b="1" dirty="0"/>
              <a:t>adware</a:t>
            </a:r>
            <a:r>
              <a:rPr lang="en-US" dirty="0"/>
              <a:t> is frequently used to describe a form of malware (malicious </a:t>
            </a:r>
            <a:r>
              <a:rPr lang="en-US" dirty="0" smtClean="0"/>
              <a:t>software), usually </a:t>
            </a:r>
            <a:r>
              <a:rPr lang="en-US" dirty="0"/>
              <a:t>that which presents unwanted advertisements to the user of a </a:t>
            </a:r>
            <a:r>
              <a:rPr lang="en-US" dirty="0" smtClean="0"/>
              <a:t>computer. The </a:t>
            </a:r>
            <a:r>
              <a:rPr lang="en-US" dirty="0"/>
              <a:t>advertisements produced by adware are sometimes in the form of a pop-up.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Adware</a:t>
            </a:r>
            <a:endParaRPr lang="en-US" dirty="0"/>
          </a:p>
        </p:txBody>
      </p:sp>
      <p:grpSp>
        <p:nvGrpSpPr>
          <p:cNvPr id="3" name="Group 11"/>
          <p:cNvGrpSpPr/>
          <p:nvPr/>
        </p:nvGrpSpPr>
        <p:grpSpPr>
          <a:xfrm>
            <a:off x="1403972" y="3178600"/>
            <a:ext cx="6336057" cy="2766788"/>
            <a:chOff x="421931" y="3178600"/>
            <a:chExt cx="6336057" cy="276678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173" t="1874" r="5840" b="4485"/>
            <a:stretch/>
          </p:blipFill>
          <p:spPr>
            <a:xfrm>
              <a:off x="1331870" y="3607857"/>
              <a:ext cx="3058991" cy="233753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21931" y="4417384"/>
              <a:ext cx="1819878" cy="139376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417278" y="4585857"/>
              <a:ext cx="1588109" cy="105681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384827" y="3178600"/>
              <a:ext cx="1854956" cy="92846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Picture 43" descr="User-Exec-Male_Lt-s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9000" y="5056388"/>
              <a:ext cx="788988" cy="88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 useBgFill="1">
          <p:nvSpPr>
            <p:cNvPr id="10" name="TextBox 9"/>
            <p:cNvSpPr txBox="1"/>
            <p:nvPr/>
          </p:nvSpPr>
          <p:spPr>
            <a:xfrm>
              <a:off x="5617444" y="4647584"/>
              <a:ext cx="351556" cy="1015663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 smtClean="0">
                  <a:gradFill>
                    <a:gsLst>
                      <a:gs pos="0">
                        <a:schemeClr val="accent4">
                          <a:lumMod val="0"/>
                          <a:lumOff val="100000"/>
                        </a:schemeClr>
                      </a:gs>
                      <a:gs pos="35000">
                        <a:schemeClr val="accent4">
                          <a:lumMod val="0"/>
                          <a:lumOff val="100000"/>
                        </a:schemeClr>
                      </a:gs>
                      <a:gs pos="100000">
                        <a:schemeClr val="accent4">
                          <a:lumMod val="100000"/>
                        </a:schemeClr>
                      </a:gs>
                    </a:gsLst>
                    <a:path path="circle">
                      <a:fillToRect l="50000" t="-80000" r="50000" b="180000"/>
                    </a:path>
                  </a:gradFill>
                  <a:latin typeface="Helvetica 55 Roman"/>
                  <a:cs typeface="Helvetica 55 Roman"/>
                </a:rPr>
                <a:t>!</a:t>
              </a:r>
            </a:p>
          </p:txBody>
        </p:sp>
        <p:pic>
          <p:nvPicPr>
            <p:cNvPr id="11" name="Picture 6" descr="Virus1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3800" y="3212170"/>
              <a:ext cx="754687" cy="775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56632752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just"/>
            <a:r>
              <a:rPr lang="en-US" b="1" dirty="0" err="1"/>
              <a:t>Riskware</a:t>
            </a:r>
            <a:r>
              <a:rPr lang="en-US" dirty="0"/>
              <a:t> covers legitimate programs </a:t>
            </a:r>
            <a:r>
              <a:rPr lang="en-US" dirty="0" smtClean="0"/>
              <a:t>which </a:t>
            </a:r>
            <a:r>
              <a:rPr lang="en-US" dirty="0"/>
              <a:t>can cause damage when they fall into the hands of malicious </a:t>
            </a:r>
            <a:r>
              <a:rPr lang="en-US" dirty="0" smtClean="0"/>
              <a:t>users.</a:t>
            </a:r>
          </a:p>
          <a:p>
            <a:pPr algn="just"/>
            <a:r>
              <a:rPr lang="en-US" dirty="0" smtClean="0"/>
              <a:t>Such software can be installed by a malware (ex.: </a:t>
            </a:r>
            <a:r>
              <a:rPr lang="en-US" dirty="0" err="1" smtClean="0"/>
              <a:t>WinVNC</a:t>
            </a:r>
            <a:r>
              <a:rPr lang="en-US" dirty="0" smtClean="0"/>
              <a:t>) or be already installed but can see their configuration modified (ex.: </a:t>
            </a:r>
            <a:r>
              <a:rPr lang="en-US" dirty="0" err="1" smtClean="0"/>
              <a:t>mIRC</a:t>
            </a:r>
            <a:r>
              <a:rPr lang="en-US" dirty="0" smtClean="0"/>
              <a:t>) without the user knowledge.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Riskware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49610" y="4560102"/>
            <a:ext cx="1552575" cy="21544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IRC&gt; JOIN #BOTNET</a:t>
            </a:r>
          </a:p>
        </p:txBody>
      </p:sp>
      <p:grpSp>
        <p:nvGrpSpPr>
          <p:cNvPr id="3" name="Group 15"/>
          <p:cNvGrpSpPr/>
          <p:nvPr/>
        </p:nvGrpSpPr>
        <p:grpSpPr>
          <a:xfrm>
            <a:off x="519233" y="3508087"/>
            <a:ext cx="896797" cy="2319474"/>
            <a:chOff x="519233" y="3508087"/>
            <a:chExt cx="896797" cy="2319474"/>
          </a:xfrm>
        </p:grpSpPr>
        <p:pic>
          <p:nvPicPr>
            <p:cNvPr id="8" name="Picture 6" descr="Virus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288" y="5052386"/>
              <a:ext cx="754687" cy="775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52735" y="3508087"/>
              <a:ext cx="629792" cy="62388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19233" y="4143782"/>
              <a:ext cx="896797" cy="896797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84620" y="4219624"/>
            <a:ext cx="896400" cy="896400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 bwMode="auto">
          <a:xfrm>
            <a:off x="4670775" y="4495699"/>
            <a:ext cx="2181225" cy="344250"/>
          </a:xfrm>
          <a:prstGeom prst="rightArrow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charset="2"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  <p:pic>
        <p:nvPicPr>
          <p:cNvPr id="15" name="Picture 11" descr="BOTNET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20591" y="4307462"/>
            <a:ext cx="11239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4373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/>
              <a:t>downloader</a:t>
            </a:r>
            <a:r>
              <a:rPr lang="en-US" dirty="0" smtClean="0"/>
              <a:t> is a malware that will download and install other malwares onto a computer without the user knowledge.</a:t>
            </a:r>
          </a:p>
          <a:p>
            <a:r>
              <a:rPr lang="en-US" dirty="0" smtClean="0"/>
              <a:t>Downloader architectures involve generally an Command and Control channel as well as a download channel. The downloader first contacts a C&amp;C server in order to get the URL of the malware to download/install.</a:t>
            </a:r>
          </a:p>
          <a:p>
            <a:r>
              <a:rPr lang="en-US" dirty="0" smtClean="0"/>
              <a:t>Both channels generally use IRC/HTTP and may obfuscate their communication by using cyphering technologies or TLS protocols.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Downloader</a:t>
            </a:r>
            <a:endParaRPr lang="en-US" dirty="0"/>
          </a:p>
        </p:txBody>
      </p:sp>
      <p:grpSp>
        <p:nvGrpSpPr>
          <p:cNvPr id="3" name="Group 15"/>
          <p:cNvGrpSpPr/>
          <p:nvPr/>
        </p:nvGrpSpPr>
        <p:grpSpPr>
          <a:xfrm>
            <a:off x="586390" y="4710216"/>
            <a:ext cx="7775212" cy="1365250"/>
            <a:chOff x="586390" y="4710216"/>
            <a:chExt cx="7775212" cy="1365250"/>
          </a:xfrm>
        </p:grpSpPr>
        <p:pic>
          <p:nvPicPr>
            <p:cNvPr id="8" name="Picture 7" descr="Cloud-Whit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2435" y="4968185"/>
              <a:ext cx="1265238" cy="849313"/>
            </a:xfrm>
            <a:prstGeom prst="rect">
              <a:avLst/>
            </a:prstGeom>
            <a:noFill/>
            <a:ln>
              <a:noFill/>
            </a:ln>
            <a:effectLst>
              <a:outerShdw blurRad="152400" dist="114300" dir="5400000" sx="89999" sy="-19000" rotWithShape="0">
                <a:srgbClr val="000000">
                  <a:alpha val="2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Group 14"/>
            <p:cNvGrpSpPr/>
            <p:nvPr/>
          </p:nvGrpSpPr>
          <p:grpSpPr>
            <a:xfrm>
              <a:off x="586390" y="4710216"/>
              <a:ext cx="1384073" cy="1365250"/>
              <a:chOff x="586390" y="4710216"/>
              <a:chExt cx="1384073" cy="1365250"/>
            </a:xfrm>
          </p:grpSpPr>
          <p:pic>
            <p:nvPicPr>
              <p:cNvPr id="7" name="Picture 6" descr="Server_Lt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6390" y="4710216"/>
                <a:ext cx="1052513" cy="136525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26940" dir="5400000" rotWithShape="0">
                  <a:srgbClr val="000000">
                    <a:alpha val="29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6" descr="Virus1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8788" y="5102470"/>
                <a:ext cx="701675" cy="720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" name="Group 13"/>
            <p:cNvGrpSpPr/>
            <p:nvPr/>
          </p:nvGrpSpPr>
          <p:grpSpPr>
            <a:xfrm>
              <a:off x="7379645" y="4901863"/>
              <a:ext cx="981957" cy="981957"/>
              <a:chOff x="7379645" y="4748766"/>
              <a:chExt cx="981957" cy="981957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379645" y="4748766"/>
                <a:ext cx="981957" cy="981957"/>
              </a:xfrm>
              <a:prstGeom prst="rect">
                <a:avLst/>
              </a:prstGeom>
            </p:spPr>
          </p:pic>
          <p:pic>
            <p:nvPicPr>
              <p:cNvPr id="13" name="Picture 6" descr="Virus1.png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 xmlns="">
                      <a14:imgLayer r:embed="rId8"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19785" y="4929768"/>
                <a:ext cx="701675" cy="720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9" name="Group 19"/>
          <p:cNvGrpSpPr/>
          <p:nvPr/>
        </p:nvGrpSpPr>
        <p:grpSpPr>
          <a:xfrm>
            <a:off x="1997571" y="4870650"/>
            <a:ext cx="4952851" cy="1044382"/>
            <a:chOff x="1928207" y="4901863"/>
            <a:chExt cx="4952851" cy="1044382"/>
          </a:xfrm>
        </p:grpSpPr>
        <p:cxnSp>
          <p:nvCxnSpPr>
            <p:cNvPr id="18" name="Straight Arrow Connector 17"/>
            <p:cNvCxnSpPr/>
            <p:nvPr/>
          </p:nvCxnSpPr>
          <p:spPr bwMode="auto">
            <a:xfrm>
              <a:off x="1928207" y="4901863"/>
              <a:ext cx="4952851" cy="0"/>
            </a:xfrm>
            <a:prstGeom prst="straightConnector1">
              <a:avLst/>
            </a:prstGeom>
            <a:solidFill>
              <a:schemeClr val="accent2">
                <a:alpha val="42000"/>
              </a:schemeClr>
            </a:solidFill>
            <a:ln w="9525" cap="flat" cmpd="sng" algn="ctr">
              <a:solidFill>
                <a:schemeClr val="accent4"/>
              </a:solidFill>
              <a:prstDash val="dash"/>
              <a:round/>
              <a:headEnd type="oval" w="sm" len="sm"/>
              <a:tailEnd type="triangle"/>
            </a:ln>
            <a:effectLst/>
          </p:spPr>
        </p:cxnSp>
        <p:cxnSp>
          <p:nvCxnSpPr>
            <p:cNvPr id="19" name="Straight Arrow Connector 18"/>
            <p:cNvCxnSpPr/>
            <p:nvPr/>
          </p:nvCxnSpPr>
          <p:spPr bwMode="auto">
            <a:xfrm flipH="1">
              <a:off x="1928207" y="5946245"/>
              <a:ext cx="4952851" cy="0"/>
            </a:xfrm>
            <a:prstGeom prst="straightConnector1">
              <a:avLst/>
            </a:prstGeom>
            <a:solidFill>
              <a:schemeClr val="accent2">
                <a:alpha val="42000"/>
              </a:schemeClr>
            </a:solidFill>
            <a:ln w="9525" cap="flat" cmpd="sng" algn="ctr">
              <a:solidFill>
                <a:schemeClr val="accent4"/>
              </a:solidFill>
              <a:prstDash val="dash"/>
              <a:round/>
              <a:headEnd type="oval" w="sm" len="sm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xmlns="" val="253501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just"/>
            <a:r>
              <a:rPr lang="en-US" dirty="0" smtClean="0"/>
              <a:t>A </a:t>
            </a:r>
            <a:r>
              <a:rPr lang="en-US" b="1" dirty="0" smtClean="0"/>
              <a:t>dropper</a:t>
            </a:r>
            <a:r>
              <a:rPr lang="en-US" b="1" i="1" dirty="0" smtClean="0"/>
              <a:t> </a:t>
            </a:r>
            <a:r>
              <a:rPr lang="en-US" dirty="0" smtClean="0"/>
              <a:t>is a malware component designed to install another malware to a target system.</a:t>
            </a:r>
          </a:p>
          <a:p>
            <a:pPr algn="just"/>
            <a:r>
              <a:rPr lang="en-US" dirty="0" smtClean="0"/>
              <a:t>In order to avoid virus detection, the malware code is usually embedded into the dropper (single stage) or may be downloaded (two stages).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Dropper</a:t>
            </a:r>
            <a:endParaRPr lang="en-US" dirty="0"/>
          </a:p>
        </p:txBody>
      </p:sp>
      <p:grpSp>
        <p:nvGrpSpPr>
          <p:cNvPr id="3" name="Group 20"/>
          <p:cNvGrpSpPr/>
          <p:nvPr/>
        </p:nvGrpSpPr>
        <p:grpSpPr>
          <a:xfrm>
            <a:off x="1324211" y="3652826"/>
            <a:ext cx="6495578" cy="2165778"/>
            <a:chOff x="1569998" y="3652826"/>
            <a:chExt cx="6495578" cy="2165778"/>
          </a:xfrm>
        </p:grpSpPr>
        <p:grpSp>
          <p:nvGrpSpPr>
            <p:cNvPr id="5" name="Group 5"/>
            <p:cNvGrpSpPr/>
            <p:nvPr/>
          </p:nvGrpSpPr>
          <p:grpSpPr>
            <a:xfrm>
              <a:off x="1569998" y="3652826"/>
              <a:ext cx="1663495" cy="2165778"/>
              <a:chOff x="5487015" y="3607857"/>
              <a:chExt cx="1663495" cy="2165778"/>
            </a:xfrm>
          </p:grpSpPr>
          <p:grpSp>
            <p:nvGrpSpPr>
              <p:cNvPr id="6" name="Group 10"/>
              <p:cNvGrpSpPr/>
              <p:nvPr/>
            </p:nvGrpSpPr>
            <p:grpSpPr>
              <a:xfrm>
                <a:off x="5487015" y="3607857"/>
                <a:ext cx="1663495" cy="2165778"/>
                <a:chOff x="6048067" y="3607857"/>
                <a:chExt cx="1663495" cy="2165778"/>
              </a:xfrm>
            </p:grpSpPr>
            <p:pic>
              <p:nvPicPr>
                <p:cNvPr id="13" name="Picture 12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48067" y="3607857"/>
                  <a:ext cx="1663495" cy="2165778"/>
                </a:xfrm>
                <a:prstGeom prst="rect">
                  <a:avLst/>
                </a:prstGeom>
              </p:spPr>
            </p:pic>
            <p:sp>
              <p:nvSpPr>
                <p:cNvPr id="14" name="Freeform 13"/>
                <p:cNvSpPr/>
                <p:nvPr/>
              </p:nvSpPr>
              <p:spPr bwMode="auto">
                <a:xfrm>
                  <a:off x="6302477" y="3696929"/>
                  <a:ext cx="1150375" cy="825910"/>
                </a:xfrm>
                <a:custGeom>
                  <a:avLst/>
                  <a:gdLst>
                    <a:gd name="connsiteX0" fmla="*/ 0 w 1150375"/>
                    <a:gd name="connsiteY0" fmla="*/ 0 h 825910"/>
                    <a:gd name="connsiteX1" fmla="*/ 0 w 1150375"/>
                    <a:gd name="connsiteY1" fmla="*/ 825910 h 825910"/>
                    <a:gd name="connsiteX2" fmla="*/ 1150375 w 1150375"/>
                    <a:gd name="connsiteY2" fmla="*/ 825910 h 825910"/>
                    <a:gd name="connsiteX3" fmla="*/ 1150375 w 1150375"/>
                    <a:gd name="connsiteY3" fmla="*/ 511277 h 825910"/>
                    <a:gd name="connsiteX4" fmla="*/ 737420 w 1150375"/>
                    <a:gd name="connsiteY4" fmla="*/ 511277 h 825910"/>
                    <a:gd name="connsiteX5" fmla="*/ 737420 w 1150375"/>
                    <a:gd name="connsiteY5" fmla="*/ 9832 h 825910"/>
                    <a:gd name="connsiteX6" fmla="*/ 0 w 1150375"/>
                    <a:gd name="connsiteY6" fmla="*/ 0 h 8259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50375" h="825910">
                      <a:moveTo>
                        <a:pt x="0" y="0"/>
                      </a:moveTo>
                      <a:lnTo>
                        <a:pt x="0" y="825910"/>
                      </a:lnTo>
                      <a:lnTo>
                        <a:pt x="1150375" y="825910"/>
                      </a:lnTo>
                      <a:lnTo>
                        <a:pt x="1150375" y="511277"/>
                      </a:lnTo>
                      <a:lnTo>
                        <a:pt x="737420" y="511277"/>
                      </a:lnTo>
                      <a:lnTo>
                        <a:pt x="737420" y="98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4">
                        <a:lumMod val="0"/>
                        <a:lumOff val="100000"/>
                      </a:schemeClr>
                    </a:gs>
                    <a:gs pos="35000">
                      <a:schemeClr val="accent4">
                        <a:lumMod val="0"/>
                        <a:lumOff val="100000"/>
                        <a:alpha val="46000"/>
                      </a:schemeClr>
                    </a:gs>
                    <a:gs pos="100000">
                      <a:schemeClr val="accent4">
                        <a:lumMod val="100000"/>
                        <a:alpha val="46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glow rad="88900">
                    <a:schemeClr val="accent4">
                      <a:satMod val="175000"/>
                      <a:alpha val="44000"/>
                    </a:schemeClr>
                  </a:glow>
                </a:effectLst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90000"/>
                    <a:buFont typeface="Wingdings" charset="2"/>
                    <a:buNone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solidFill>
                      <a:schemeClr val="accent2"/>
                    </a:solidFill>
                    <a:effectLst/>
                    <a:latin typeface="Arial" charset="0"/>
                  </a:endParaRPr>
                </a:p>
              </p:txBody>
            </p:sp>
            <p:pic>
              <p:nvPicPr>
                <p:cNvPr id="15" name="Picture 6" descr="Virus1.png"/>
                <p:cNvPicPr>
                  <a:picLocks noChangeAspect="1"/>
                </p:cNvPicPr>
                <p:nvPr/>
              </p:nvPicPr>
              <p:blipFill>
                <a:blip r:embed="rId4" cstate="print"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330131" y="3749521"/>
                  <a:ext cx="701675" cy="7207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2" name="TextBox 11"/>
              <p:cNvSpPr txBox="1"/>
              <p:nvPr/>
            </p:nvSpPr>
            <p:spPr>
              <a:xfrm>
                <a:off x="5715000" y="5095456"/>
                <a:ext cx="12075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404040"/>
                    </a:solidFill>
                    <a:latin typeface="Helvetica 55 Roman"/>
                    <a:cs typeface="Helvetica 55 Roman"/>
                  </a:rPr>
                  <a:t>foo.exe</a:t>
                </a:r>
              </a:p>
            </p:txBody>
          </p:sp>
        </p:grpSp>
        <p:grpSp>
          <p:nvGrpSpPr>
            <p:cNvPr id="7" name="Group 19"/>
            <p:cNvGrpSpPr/>
            <p:nvPr/>
          </p:nvGrpSpPr>
          <p:grpSpPr>
            <a:xfrm>
              <a:off x="6402081" y="3903968"/>
              <a:ext cx="1663495" cy="1663495"/>
              <a:chOff x="5128399" y="3903967"/>
              <a:chExt cx="1663495" cy="1663495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5128399" y="3903967"/>
                <a:ext cx="1663495" cy="1663495"/>
              </a:xfrm>
              <a:prstGeom prst="rect">
                <a:avLst/>
              </a:prstGeom>
            </p:spPr>
          </p:pic>
          <p:sp>
            <p:nvSpPr>
              <p:cNvPr id="17" name="Freeform 16"/>
              <p:cNvSpPr/>
              <p:nvPr/>
            </p:nvSpPr>
            <p:spPr bwMode="auto">
              <a:xfrm>
                <a:off x="5378450" y="3956050"/>
                <a:ext cx="1162050" cy="1549400"/>
              </a:xfrm>
              <a:custGeom>
                <a:avLst/>
                <a:gdLst>
                  <a:gd name="connsiteX0" fmla="*/ 0 w 1162050"/>
                  <a:gd name="connsiteY0" fmla="*/ 12700 h 1549400"/>
                  <a:gd name="connsiteX1" fmla="*/ 0 w 1162050"/>
                  <a:gd name="connsiteY1" fmla="*/ 1549400 h 1549400"/>
                  <a:gd name="connsiteX2" fmla="*/ 1162050 w 1162050"/>
                  <a:gd name="connsiteY2" fmla="*/ 1549400 h 1549400"/>
                  <a:gd name="connsiteX3" fmla="*/ 1162050 w 1162050"/>
                  <a:gd name="connsiteY3" fmla="*/ 387350 h 1549400"/>
                  <a:gd name="connsiteX4" fmla="*/ 781050 w 1162050"/>
                  <a:gd name="connsiteY4" fmla="*/ 387350 h 1549400"/>
                  <a:gd name="connsiteX5" fmla="*/ 781050 w 1162050"/>
                  <a:gd name="connsiteY5" fmla="*/ 0 h 1549400"/>
                  <a:gd name="connsiteX6" fmla="*/ 0 w 1162050"/>
                  <a:gd name="connsiteY6" fmla="*/ 12700 h 154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62050" h="1549400">
                    <a:moveTo>
                      <a:pt x="0" y="12700"/>
                    </a:moveTo>
                    <a:lnTo>
                      <a:pt x="0" y="1549400"/>
                    </a:lnTo>
                    <a:lnTo>
                      <a:pt x="1162050" y="1549400"/>
                    </a:lnTo>
                    <a:lnTo>
                      <a:pt x="1162050" y="387350"/>
                    </a:lnTo>
                    <a:lnTo>
                      <a:pt x="781050" y="387350"/>
                    </a:lnTo>
                    <a:lnTo>
                      <a:pt x="781050" y="0"/>
                    </a:lnTo>
                    <a:lnTo>
                      <a:pt x="0" y="127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>
                      <a:lumMod val="0"/>
                      <a:lumOff val="100000"/>
                    </a:schemeClr>
                  </a:gs>
                  <a:gs pos="35000">
                    <a:schemeClr val="accent4">
                      <a:lumMod val="0"/>
                      <a:lumOff val="100000"/>
                      <a:alpha val="46000"/>
                    </a:schemeClr>
                  </a:gs>
                  <a:gs pos="100000">
                    <a:schemeClr val="accent4">
                      <a:lumMod val="100000"/>
                      <a:alpha val="46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glow rad="88900">
                  <a:schemeClr val="accent4">
                    <a:satMod val="175000"/>
                    <a:alpha val="44000"/>
                  </a:schemeClr>
                </a:glow>
              </a:effectLst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Wingdings" charset="2"/>
                  <a:buNone/>
                </a:pPr>
                <a:endParaRPr lang="en-US" sz="2000">
                  <a:solidFill>
                    <a:schemeClr val="accent2"/>
                  </a:solidFill>
                </a:endParaRPr>
              </a:p>
            </p:txBody>
          </p:sp>
          <p:pic>
            <p:nvPicPr>
              <p:cNvPr id="18" name="Picture 6" descr="Virus1.png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0968" y="4455369"/>
                <a:ext cx="701675" cy="720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9" name="Right Arrow 18"/>
            <p:cNvSpPr/>
            <p:nvPr/>
          </p:nvSpPr>
          <p:spPr bwMode="auto">
            <a:xfrm>
              <a:off x="3253583" y="4049177"/>
              <a:ext cx="3128408" cy="1373077"/>
            </a:xfrm>
            <a:prstGeom prst="rightArrow">
              <a:avLst/>
            </a:prstGeom>
            <a:ln w="69850">
              <a:solidFill>
                <a:srgbClr val="646464"/>
              </a:solidFill>
              <a:bevel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0000"/>
                <a:buFont typeface="Wingdings" charset="2"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charset="0"/>
                </a:rPr>
                <a:t>Drop</a:t>
              </a:r>
              <a:r>
                <a:rPr kumimoji="0" lang="en-US" sz="1400" b="1" i="0" u="none" strike="noStrike" cap="none" normalizeH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charset="0"/>
                </a:rPr>
                <a:t> File</a:t>
              </a:r>
              <a:endParaRPr kumimoji="0" lang="en-US" sz="1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38916" name="Picture 4" descr="Pipette mit Kugelspitze, 20 Stk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1"/>
            <a:ext cx="1066800" cy="106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1686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rootkit</a:t>
            </a:r>
            <a:r>
              <a:rPr lang="en-US" dirty="0"/>
              <a:t> is a type of software designed to hide the fact that an operating system has been </a:t>
            </a:r>
            <a:r>
              <a:rPr lang="en-US" dirty="0" smtClean="0"/>
              <a:t>compromised.</a:t>
            </a:r>
          </a:p>
          <a:p>
            <a:r>
              <a:rPr lang="en-US" dirty="0"/>
              <a:t>Rootkits themselves are not harmful; they are simply used to hide </a:t>
            </a:r>
            <a:r>
              <a:rPr lang="en-US" dirty="0" smtClean="0"/>
              <a:t>malware.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0802" y="274638"/>
            <a:ext cx="6264798" cy="565575"/>
          </a:xfrm>
        </p:spPr>
        <p:txBody>
          <a:bodyPr/>
          <a:lstStyle/>
          <a:p>
            <a:r>
              <a:rPr lang="en-US" dirty="0" smtClean="0"/>
              <a:t>Rootkit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32800" y="3540164"/>
            <a:ext cx="3662002" cy="2406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68" name="Picture 4" descr="Root System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0"/>
            <a:ext cx="1409700" cy="10666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739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 smtClean="0"/>
              <a:t>Code injection</a:t>
            </a:r>
            <a:r>
              <a:rPr lang="en-US" b="1" i="1" dirty="0" smtClean="0"/>
              <a:t> </a:t>
            </a:r>
            <a:r>
              <a:rPr lang="en-US" dirty="0" smtClean="0"/>
              <a:t>is a method that force a legitimate program to run a piece of malicious code.</a:t>
            </a:r>
          </a:p>
          <a:p>
            <a:r>
              <a:rPr lang="en-US" dirty="0" smtClean="0"/>
              <a:t>Most popular code injections: </a:t>
            </a:r>
          </a:p>
          <a:p>
            <a:pPr lvl="1"/>
            <a:r>
              <a:rPr lang="en-US" dirty="0" smtClean="0"/>
              <a:t>DLL: force a program to run with a malicious DLL that override legitimate system calls with malicious code.</a:t>
            </a:r>
          </a:p>
          <a:p>
            <a:pPr lvl="1"/>
            <a:r>
              <a:rPr lang="en-US" dirty="0" smtClean="0"/>
              <a:t>Web-based: force the browser to execute some malicious code without the user knowledge (i.e. </a:t>
            </a:r>
            <a:r>
              <a:rPr lang="en-US" b="1" dirty="0" smtClean="0"/>
              <a:t>drive-by attack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Injector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4115" y="5543490"/>
            <a:ext cx="7895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2000" b="1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Courier New" panose="02070309020205020404" pitchFamily="49" charset="0"/>
                <a:cs typeface="Courier New" panose="02070309020205020404" pitchFamily="49" charset="0"/>
              </a:rPr>
              <a:t>iframe</a:t>
            </a:r>
            <a:r>
              <a:rPr lang="en-US" sz="2000" b="1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2000" b="1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Courier New" panose="02070309020205020404" pitchFamily="49" charset="0"/>
                <a:cs typeface="Courier New" panose="02070309020205020404" pitchFamily="49" charset="0"/>
              </a:rPr>
              <a:t>=”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http</a:t>
            </a:r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://malware.tld/foo.js</a:t>
            </a:r>
            <a:r>
              <a:rPr lang="en-US" sz="2000" b="1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Courier New" panose="02070309020205020404" pitchFamily="49" charset="0"/>
                <a:cs typeface="Courier New" panose="02070309020205020404" pitchFamily="49" charset="0"/>
              </a:rPr>
              <a:t>” width=0 …</a:t>
            </a:r>
          </a:p>
        </p:txBody>
      </p:sp>
      <p:pic>
        <p:nvPicPr>
          <p:cNvPr id="34818" name="Picture 2" descr="FORD FUEL INJECTOR YR3E-A4A, YR3Z-9F593-A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665220"/>
            <a:ext cx="2362200" cy="1633856"/>
          </a:xfrm>
          <a:prstGeom prst="rect">
            <a:avLst/>
          </a:prstGeom>
          <a:noFill/>
        </p:spPr>
      </p:pic>
      <p:pic>
        <p:nvPicPr>
          <p:cNvPr id="34820" name="Picture 4" descr="Marinade Injector Chicken Turkey Lamb Duck Seasoning Cooking Syringe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0"/>
            <a:ext cx="1066800" cy="106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9777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 smtClean="0"/>
              <a:t>Trojan </a:t>
            </a:r>
            <a:r>
              <a:rPr lang="en-US" dirty="0" smtClean="0"/>
              <a:t>is a program </a:t>
            </a:r>
            <a:r>
              <a:rPr lang="en-US" dirty="0"/>
              <a:t>that appears legitimate, but performs some illicit activity when it is </a:t>
            </a:r>
            <a:r>
              <a:rPr lang="en-US" dirty="0" smtClean="0"/>
              <a:t>run.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Trojan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6398" y="2436999"/>
            <a:ext cx="2657182" cy="29178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 bwMode="auto">
          <a:xfrm>
            <a:off x="3314700" y="3192780"/>
            <a:ext cx="502920" cy="1524000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charset="2"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  <p:pic>
        <p:nvPicPr>
          <p:cNvPr id="7" name="Picture 6" descr="Virus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4485" y="3594417"/>
            <a:ext cx="7016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0" name="Picture 2" descr="Trojan_Hors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19900" y="0"/>
            <a:ext cx="1181100" cy="10866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8018751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 contourW="12700" prstMaterial="metal">
              <a:bevelT w="38100" h="38100"/>
              <a:bevelB w="57150" h="38100" prst="artDeco"/>
              <a:extrusionClr>
                <a:schemeClr val="bg1">
                  <a:lumMod val="65000"/>
                </a:schemeClr>
              </a:extrusionClr>
              <a:contourClr>
                <a:schemeClr val="tx2">
                  <a:lumMod val="90000"/>
                  <a:lumOff val="10000"/>
                </a:schemeClr>
              </a:contourClr>
            </a:sp3d>
          </a:bodyPr>
          <a:lstStyle/>
          <a:p>
            <a:r>
              <a:rPr lang="en-US" dirty="0" smtClean="0"/>
              <a:t>Related terms and definitions to Advanced Persistent Threats/Attacks and Sandboxing</a:t>
            </a:r>
          </a:p>
          <a:p>
            <a:r>
              <a:rPr lang="en-US" dirty="0" smtClean="0"/>
              <a:t>Explanation of the threats</a:t>
            </a:r>
          </a:p>
          <a:p>
            <a:r>
              <a:rPr lang="en-US" dirty="0" smtClean="0"/>
              <a:t>What is sandboxing</a:t>
            </a:r>
          </a:p>
          <a:p>
            <a:r>
              <a:rPr lang="en-US" dirty="0" smtClean="0"/>
              <a:t>Benefits of sandboxing</a:t>
            </a:r>
          </a:p>
          <a:p>
            <a:r>
              <a:rPr lang="en-US" dirty="0" smtClean="0"/>
              <a:t>Lessons from the past</a:t>
            </a:r>
          </a:p>
          <a:p>
            <a:r>
              <a:rPr lang="en-US" dirty="0" smtClean="0"/>
              <a:t>Create an ATP Action Plan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C00000"/>
                </a:solidFill>
              </a:rPr>
              <a:t>Presentation overview</a:t>
            </a:r>
            <a:endParaRPr lang="en-US" b="1" i="1" dirty="0">
              <a:solidFill>
                <a:srgbClr val="C00000"/>
              </a:solidFill>
            </a:endParaRPr>
          </a:p>
        </p:txBody>
      </p:sp>
      <p:pic>
        <p:nvPicPr>
          <p:cNvPr id="25602" name="Picture 2" descr="http://www.wormsandgermsblog.com/files/2008/04/sandbox-pictur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590800"/>
            <a:ext cx="2000250" cy="97155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/>
              <a:t>Hijacking</a:t>
            </a:r>
            <a:r>
              <a:rPr lang="en-US" dirty="0"/>
              <a:t> is a type of network security attack in which the attacker takes control of a </a:t>
            </a:r>
            <a:r>
              <a:rPr lang="en-US" dirty="0" smtClean="0"/>
              <a:t>communication.</a:t>
            </a:r>
          </a:p>
          <a:p>
            <a:r>
              <a:rPr lang="en-US" dirty="0" smtClean="0"/>
              <a:t>One of the most popular form of hijacking is the Man in the Middle</a:t>
            </a:r>
          </a:p>
          <a:p>
            <a:r>
              <a:rPr lang="en-US" dirty="0" smtClean="0"/>
              <a:t>There are also some malware whose purpose is to silently modify the browser settings (like the home page, the search engine, </a:t>
            </a:r>
            <a:r>
              <a:rPr lang="en-US" dirty="0" err="1" smtClean="0"/>
              <a:t>etc</a:t>
            </a:r>
            <a:r>
              <a:rPr lang="en-US" dirty="0" smtClean="0"/>
              <a:t>,). This techniques is called browser hijacking as the user is not aware of this modification (except when the browser is running).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Hijack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62614" y="4389560"/>
            <a:ext cx="1402373" cy="1402373"/>
          </a:xfrm>
          <a:prstGeom prst="rect">
            <a:avLst/>
          </a:prstGeom>
        </p:spPr>
      </p:pic>
      <p:pic>
        <p:nvPicPr>
          <p:cNvPr id="6" name="Picture 6" descr="Virus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2962" y="4730383"/>
            <a:ext cx="7016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2" name="Picture 2" descr="https://sp.yimg.com/ib/th?id=JN.67fhJwTAtvVet0EbMnLIwQ&amp;pid=15.1&amp;P=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29300" y="0"/>
            <a:ext cx="2171700" cy="1085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7192442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just"/>
            <a:r>
              <a:rPr lang="en-US" dirty="0" smtClean="0"/>
              <a:t>A </a:t>
            </a:r>
            <a:r>
              <a:rPr lang="en-US" b="1" dirty="0" smtClean="0"/>
              <a:t>backdoor</a:t>
            </a:r>
            <a:r>
              <a:rPr lang="en-US" dirty="0" smtClean="0"/>
              <a:t> is a method, usually hidden, of bypassing normal authentication of a computer system.</a:t>
            </a:r>
          </a:p>
          <a:p>
            <a:pPr algn="just"/>
            <a:r>
              <a:rPr lang="en-US" dirty="0" smtClean="0"/>
              <a:t>It can take the form an installed program, a rootkit, a default password not changed or some debug commands that are not disabled by default.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Backdoor</a:t>
            </a:r>
            <a:endParaRPr lang="en-US" dirty="0"/>
          </a:p>
        </p:txBody>
      </p:sp>
      <p:grpSp>
        <p:nvGrpSpPr>
          <p:cNvPr id="3" name="Group 13"/>
          <p:cNvGrpSpPr/>
          <p:nvPr/>
        </p:nvGrpSpPr>
        <p:grpSpPr>
          <a:xfrm>
            <a:off x="1276088" y="3907518"/>
            <a:ext cx="6575425" cy="1365250"/>
            <a:chOff x="1582737" y="3937454"/>
            <a:chExt cx="6575425" cy="1365250"/>
          </a:xfrm>
        </p:grpSpPr>
        <p:pic>
          <p:nvPicPr>
            <p:cNvPr id="5" name="Picture 9" descr="Hacker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2737" y="4259717"/>
              <a:ext cx="606425" cy="720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Server_Lt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7012" y="3937454"/>
              <a:ext cx="1052513" cy="1365250"/>
            </a:xfrm>
            <a:prstGeom prst="rect">
              <a:avLst/>
            </a:prstGeom>
            <a:noFill/>
            <a:ln>
              <a:noFill/>
            </a:ln>
            <a:effectLst>
              <a:outerShdw blurRad="50800" dist="26940" dir="5400000" rotWithShape="0">
                <a:srgbClr val="000000">
                  <a:alpha val="2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 descr="Cloud-White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0468" y="4195423"/>
              <a:ext cx="1265238" cy="849313"/>
            </a:xfrm>
            <a:prstGeom prst="rect">
              <a:avLst/>
            </a:prstGeom>
            <a:noFill/>
            <a:ln>
              <a:noFill/>
            </a:ln>
            <a:effectLst>
              <a:outerShdw blurRad="152400" dist="114300" dir="5400000" sx="89999" sy="-19000" rotWithShape="0">
                <a:srgbClr val="000000">
                  <a:alpha val="2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676" r="8170" b="20862"/>
            <a:stretch/>
          </p:blipFill>
          <p:spPr>
            <a:xfrm flipH="1">
              <a:off x="7606619" y="4532163"/>
              <a:ext cx="551543" cy="512573"/>
            </a:xfrm>
            <a:prstGeom prst="rect">
              <a:avLst/>
            </a:prstGeom>
          </p:spPr>
        </p:pic>
        <p:cxnSp>
          <p:nvCxnSpPr>
            <p:cNvPr id="10" name="Curved Connector 9"/>
            <p:cNvCxnSpPr>
              <a:stCxn id="5" idx="3"/>
              <a:endCxn id="8" idx="1"/>
            </p:cNvCxnSpPr>
            <p:nvPr/>
          </p:nvCxnSpPr>
          <p:spPr bwMode="auto">
            <a:xfrm>
              <a:off x="2189162" y="4620080"/>
              <a:ext cx="5969000" cy="168370"/>
            </a:xfrm>
            <a:prstGeom prst="curvedConnector5">
              <a:avLst>
                <a:gd name="adj1" fmla="val 45380"/>
                <a:gd name="adj2" fmla="val 387988"/>
                <a:gd name="adj3" fmla="val 103830"/>
              </a:avLst>
            </a:prstGeom>
            <a:solidFill>
              <a:schemeClr val="accent2">
                <a:alpha val="42000"/>
              </a:schemeClr>
            </a:solidFill>
            <a:ln w="9525" cap="flat" cmpd="sng" algn="ctr">
              <a:solidFill>
                <a:schemeClr val="accent4"/>
              </a:solidFill>
              <a:prstDash val="dash"/>
              <a:round/>
              <a:headEnd type="oval" w="sm" len="sm"/>
              <a:tailEnd type="triangle"/>
            </a:ln>
            <a:effectLst/>
          </p:spPr>
        </p:cxnSp>
      </p:grpSp>
      <p:pic>
        <p:nvPicPr>
          <p:cNvPr id="28674" name="Picture 2" descr="Permalink to Outlook.com has a backdoor. Dump this if you use it!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0"/>
            <a:ext cx="1943100" cy="10816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9527292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 contourW="12700" prstMaterial="metal">
              <a:bevelT w="38100" h="38100"/>
              <a:bevelB w="57150" h="38100" prst="artDeco"/>
              <a:extrusionClr>
                <a:schemeClr val="bg1">
                  <a:lumMod val="65000"/>
                </a:schemeClr>
              </a:extrusionClr>
              <a:contourClr>
                <a:schemeClr val="tx2">
                  <a:lumMod val="90000"/>
                  <a:lumOff val="10000"/>
                </a:schemeClr>
              </a:contourClr>
            </a:sp3d>
          </a:bodyPr>
          <a:lstStyle/>
          <a:p>
            <a:r>
              <a:rPr lang="en-US" sz="4000" b="1" dirty="0" smtClean="0"/>
              <a:t>Zero Days</a:t>
            </a:r>
          </a:p>
          <a:p>
            <a:r>
              <a:rPr lang="en-US" sz="4000" b="1" dirty="0" smtClean="0"/>
              <a:t>Obfuscation</a:t>
            </a:r>
            <a:endParaRPr lang="en-US" sz="4000" dirty="0" smtClean="0"/>
          </a:p>
          <a:p>
            <a:r>
              <a:rPr lang="en-US" sz="4000" b="1" dirty="0" smtClean="0"/>
              <a:t>Runtime Packers</a:t>
            </a:r>
          </a:p>
          <a:p>
            <a:r>
              <a:rPr lang="en-US" sz="4000" b="1" dirty="0" smtClean="0"/>
              <a:t>Encryption</a:t>
            </a:r>
            <a:endParaRPr lang="en-US" sz="4000" dirty="0" smtClean="0"/>
          </a:p>
          <a:p>
            <a:endParaRPr lang="en-US" sz="4000" b="1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Why are signatures based solutions are not enough?</a:t>
            </a:r>
            <a:endParaRPr lang="en-US" b="1" i="1" dirty="0">
              <a:solidFill>
                <a:srgbClr val="C00000"/>
              </a:solidFill>
            </a:endParaRPr>
          </a:p>
        </p:txBody>
      </p:sp>
      <p:pic>
        <p:nvPicPr>
          <p:cNvPr id="26628" name="Picture 4" descr="https://sp.yimg.com/ib/th?id=JN.apPI7Ml8TpTruv0EJBZ04w&amp;pid=15.1&amp;P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600200"/>
            <a:ext cx="2857500" cy="232410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Zero-day is like…</a:t>
            </a:r>
            <a:endParaRPr lang="en-US" dirty="0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28600" y="1295400"/>
            <a:ext cx="8229600" cy="5655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solidFill>
                  <a:srgbClr val="1B232A"/>
                </a:solidFill>
                <a:latin typeface="Arial"/>
                <a:ea typeface="+mj-ea"/>
                <a:cs typeface="Arial"/>
              </a:rPr>
              <a:t>The latest hit wonder….  You’re so 2000 and late!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1B232A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3352800" y="1981200"/>
            <a:ext cx="5791200" cy="4893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1B232A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1981200" y="5638800"/>
            <a:ext cx="5181600" cy="4893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solidFill>
                  <a:srgbClr val="1B232A"/>
                </a:solidFill>
                <a:latin typeface="Arial"/>
                <a:ea typeface="+mj-ea"/>
                <a:cs typeface="Arial"/>
              </a:rPr>
              <a:t>Who really understands it?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1B232A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1030" name="Picture 6" descr="NEW KIDS ON THE BLOCK [NEW KIDS ON THE BLOCK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7400"/>
            <a:ext cx="3429000" cy="3429000"/>
          </a:xfrm>
          <a:prstGeom prst="rect">
            <a:avLst/>
          </a:prstGeom>
          <a:noFill/>
        </p:spPr>
      </p:pic>
      <p:pic>
        <p:nvPicPr>
          <p:cNvPr id="1032" name="Picture 8" descr="https://sp.yimg.com/ib/th?id=JN.jf9GtPYLUWLsqxXP9ByauQ&amp;pid=15.1&amp;P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4437" y="1981200"/>
            <a:ext cx="4969563" cy="3429000"/>
          </a:xfrm>
          <a:prstGeom prst="rect">
            <a:avLst/>
          </a:prstGeom>
          <a:noFill/>
        </p:spPr>
      </p:pic>
      <p:sp>
        <p:nvSpPr>
          <p:cNvPr id="11" name="Right Arrow 10"/>
          <p:cNvSpPr/>
          <p:nvPr/>
        </p:nvSpPr>
        <p:spPr bwMode="auto">
          <a:xfrm>
            <a:off x="3200400" y="3200400"/>
            <a:ext cx="2133600" cy="990600"/>
          </a:xfrm>
          <a:prstGeom prst="rightArrow">
            <a:avLst/>
          </a:prstGeom>
          <a:gradFill flip="none" rotWithShape="1">
            <a:gsLst>
              <a:gs pos="0">
                <a:srgbClr val="A5ACB0"/>
              </a:gs>
              <a:gs pos="100000">
                <a:srgbClr val="FFFFFF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charset="2"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/>
          <p:nvPr/>
        </p:nvGrpSpPr>
        <p:grpSpPr>
          <a:xfrm>
            <a:off x="457200" y="1285851"/>
            <a:ext cx="8458200" cy="1444140"/>
            <a:chOff x="457200" y="1209652"/>
            <a:chExt cx="8458200" cy="513553"/>
          </a:xfrm>
        </p:grpSpPr>
        <p:sp>
          <p:nvSpPr>
            <p:cNvPr id="4" name="Rounded Rectangle 3"/>
            <p:cNvSpPr/>
            <p:nvPr/>
          </p:nvSpPr>
          <p:spPr bwMode="auto">
            <a:xfrm>
              <a:off x="457200" y="1209652"/>
              <a:ext cx="8458200" cy="513553"/>
            </a:xfrm>
            <a:prstGeom prst="roundRect">
              <a:avLst/>
            </a:prstGeom>
            <a:gradFill flip="none" rotWithShape="1">
              <a:gsLst>
                <a:gs pos="0">
                  <a:srgbClr val="A5ACB0"/>
                </a:gs>
                <a:gs pos="100000">
                  <a:srgbClr val="FFFFFF"/>
                </a:gs>
              </a:gsLst>
              <a:lin ang="54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0000"/>
                <a:buFont typeface="Wingdings" charset="2"/>
                <a:buNone/>
                <a:tabLst/>
              </a:pPr>
              <a:endParaRPr kumimoji="0" lang="fr-FR" sz="20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</a:endParaRPr>
            </a:p>
          </p:txBody>
        </p:sp>
        <p:pic>
          <p:nvPicPr>
            <p:cNvPr id="1026" name="Picture 2" descr="http://upload.wikimedia.org/wikipedia/commons/thumb/b/b3/Wikipedia-logo-v2-en.svg/200px-Wikipedia-logo-v2-en.svg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8888"/>
            <a:stretch/>
          </p:blipFill>
          <p:spPr bwMode="auto">
            <a:xfrm>
              <a:off x="7894244" y="1245084"/>
              <a:ext cx="656666" cy="2931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1269471"/>
            <a:ext cx="7437044" cy="1549930"/>
          </a:xfrm>
        </p:spPr>
        <p:txBody>
          <a:bodyPr/>
          <a:lstStyle/>
          <a:p>
            <a:r>
              <a:rPr lang="en-US" sz="2000" i="1" dirty="0"/>
              <a:t> </a:t>
            </a:r>
            <a:r>
              <a:rPr lang="en-US" sz="2000" i="1" dirty="0" smtClean="0"/>
              <a:t>[…] attack </a:t>
            </a:r>
            <a:r>
              <a:rPr lang="en-US" sz="2000" i="1" dirty="0"/>
              <a:t>that exploits a previously </a:t>
            </a:r>
            <a:r>
              <a:rPr lang="en-US" sz="2000" i="1" dirty="0" smtClean="0"/>
              <a:t>unknown vulnerability </a:t>
            </a:r>
            <a:r>
              <a:rPr lang="en-US" sz="2000" i="1" dirty="0"/>
              <a:t>in a computer application</a:t>
            </a:r>
          </a:p>
          <a:p>
            <a:r>
              <a:rPr lang="en-US" sz="2000" dirty="0" smtClean="0"/>
              <a:t>A key component for maximizing the success of an advanced attack</a:t>
            </a:r>
          </a:p>
          <a:p>
            <a:r>
              <a:rPr lang="en-US" sz="2000" dirty="0" smtClean="0"/>
              <a:t>Easy to find or buy on continuously growing grey market</a:t>
            </a:r>
            <a:endParaRPr lang="fr-FR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Zero-day Vulnerabilities</a:t>
            </a:r>
            <a:r>
              <a:rPr lang="en-US" dirty="0"/>
              <a:t> </a:t>
            </a:r>
            <a:r>
              <a:rPr lang="en-US" dirty="0" smtClean="0"/>
              <a:t>(aka the known-unknown)</a:t>
            </a:r>
            <a:endParaRPr lang="fr-FR" sz="2000" i="1" dirty="0">
              <a:solidFill>
                <a:srgbClr val="C00000"/>
              </a:solidFill>
            </a:endParaRPr>
          </a:p>
        </p:txBody>
      </p:sp>
      <p:grpSp>
        <p:nvGrpSpPr>
          <p:cNvPr id="6" name="Group 26"/>
          <p:cNvGrpSpPr/>
          <p:nvPr/>
        </p:nvGrpSpPr>
        <p:grpSpPr>
          <a:xfrm>
            <a:off x="1230148" y="2667000"/>
            <a:ext cx="6095410" cy="3529157"/>
            <a:chOff x="1467504" y="2880761"/>
            <a:chExt cx="5566708" cy="3162996"/>
          </a:xfrm>
        </p:grpSpPr>
        <p:cxnSp>
          <p:nvCxnSpPr>
            <p:cNvPr id="21" name="Straight Connector 20"/>
            <p:cNvCxnSpPr/>
            <p:nvPr/>
          </p:nvCxnSpPr>
          <p:spPr bwMode="auto">
            <a:xfrm flipV="1">
              <a:off x="4707572" y="3438524"/>
              <a:ext cx="0" cy="128309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grpSp>
          <p:nvGrpSpPr>
            <p:cNvPr id="7" name="Group 8"/>
            <p:cNvGrpSpPr/>
            <p:nvPr/>
          </p:nvGrpSpPr>
          <p:grpSpPr>
            <a:xfrm>
              <a:off x="2366962" y="3438524"/>
              <a:ext cx="4667250" cy="2605233"/>
              <a:chOff x="1933574" y="3438524"/>
              <a:chExt cx="5000626" cy="2789683"/>
            </a:xfrm>
          </p:grpSpPr>
          <p:sp>
            <p:nvSpPr>
              <p:cNvPr id="8" name="Rounded Rectangle 7"/>
              <p:cNvSpPr/>
              <p:nvPr/>
            </p:nvSpPr>
            <p:spPr bwMode="auto">
              <a:xfrm>
                <a:off x="1933575" y="3438525"/>
                <a:ext cx="2247900" cy="1228725"/>
              </a:xfrm>
              <a:prstGeom prst="roundRect">
                <a:avLst/>
              </a:prstGeom>
              <a:ln>
                <a:solidFill>
                  <a:schemeClr val="bg1">
                    <a:lumMod val="6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90000"/>
                  <a:buFont typeface="Wingdings" charset="2"/>
                  <a:buNone/>
                  <a:tabLst/>
                </a:pPr>
                <a:r>
                  <a:rPr kumimoji="0" lang="en-US" sz="105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Arial" charset="0"/>
                  </a:rPr>
                  <a:t>Vulnerability publicly known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90000"/>
                  <a:buFont typeface="Wingdings" charset="2"/>
                  <a:buNone/>
                  <a:tabLst/>
                </a:pPr>
                <a:endParaRPr lang="en-US" sz="1050" dirty="0">
                  <a:solidFill>
                    <a:schemeClr val="accent2"/>
                  </a:solidFill>
                  <a:latin typeface="Arial" charset="0"/>
                </a:endParaRP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90000"/>
                  <a:buFont typeface="Wingdings" charset="2"/>
                  <a:buNone/>
                  <a:tabLst/>
                </a:pPr>
                <a:r>
                  <a:rPr kumimoji="0" lang="en-US" sz="1050" b="0" i="0" u="none" strike="noStrike" cap="none" normalizeH="0" baseline="0" dirty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latin typeface="Arial" charset="0"/>
                  </a:rPr>
                  <a:t>Risk assessment and 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90000"/>
                  <a:buFont typeface="Wingdings" charset="2"/>
                  <a:buNone/>
                  <a:tabLst/>
                </a:pPr>
                <a:r>
                  <a:rPr kumimoji="0" lang="en-US" sz="1050" b="1" i="0" u="sng" strike="noStrike" cap="none" normalizeH="0" baseline="0" dirty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latin typeface="Arial" charset="0"/>
                  </a:rPr>
                  <a:t>mitigation possible</a:t>
                </a:r>
                <a:endParaRPr kumimoji="0" lang="fr-FR" sz="1050" b="1" i="0" u="sng" strike="noStrike" cap="none" normalizeH="0" baseline="0" dirty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" name="Rounded Rectangle 9"/>
              <p:cNvSpPr/>
              <p:nvPr/>
            </p:nvSpPr>
            <p:spPr bwMode="auto">
              <a:xfrm>
                <a:off x="4686300" y="3438524"/>
                <a:ext cx="2247900" cy="1228725"/>
              </a:xfrm>
              <a:prstGeom prst="roundRect">
                <a:avLst/>
              </a:prstGeom>
              <a:ln>
                <a:solidFill>
                  <a:schemeClr val="bg1">
                    <a:lumMod val="6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90000"/>
                  <a:buFont typeface="Wingdings" charset="2"/>
                  <a:buNone/>
                  <a:tabLst/>
                </a:pPr>
                <a:r>
                  <a:rPr kumimoji="0" lang="en-US" sz="105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Arial" charset="0"/>
                  </a:rPr>
                  <a:t>Vulnerability known to privileged</a:t>
                </a:r>
                <a:r>
                  <a:rPr kumimoji="0" lang="en-US" sz="1050" b="1" i="0" u="none" strike="noStrike" cap="none" normalizeH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Arial" charset="0"/>
                  </a:rPr>
                  <a:t> group only</a:t>
                </a:r>
                <a:endParaRPr kumimoji="0" lang="en-US" sz="105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charset="0"/>
                </a:endParaRP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90000"/>
                  <a:buFont typeface="Wingdings" charset="2"/>
                  <a:buNone/>
                  <a:tabLst/>
                </a:pPr>
                <a:endParaRPr lang="en-US" sz="1050" dirty="0">
                  <a:solidFill>
                    <a:schemeClr val="accent2"/>
                  </a:solidFill>
                  <a:latin typeface="Arial" charset="0"/>
                </a:endParaRP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90000"/>
                  <a:buFont typeface="Wingdings" charset="2"/>
                  <a:buNone/>
                  <a:tabLst/>
                </a:pPr>
                <a:r>
                  <a:rPr kumimoji="0" lang="en-US" sz="1050" b="0" i="0" u="none" strike="noStrike" cap="none" normalizeH="0" baseline="0" dirty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latin typeface="Arial" charset="0"/>
                  </a:rPr>
                  <a:t>Risk assessment and 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90000"/>
                  <a:buFont typeface="Wingdings" charset="2"/>
                  <a:buNone/>
                  <a:tabLst/>
                </a:pPr>
                <a:r>
                  <a:rPr kumimoji="0" lang="en-US" sz="1400" b="1" i="0" u="sng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charset="0"/>
                  </a:rPr>
                  <a:t>mitigation not possible</a:t>
                </a:r>
                <a:endParaRPr kumimoji="0" lang="fr-FR" sz="1400" b="1" i="0" u="sng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" name="Rounded Rectangle 10"/>
              <p:cNvSpPr/>
              <p:nvPr/>
            </p:nvSpPr>
            <p:spPr bwMode="auto">
              <a:xfrm>
                <a:off x="1933574" y="4999482"/>
                <a:ext cx="5000625" cy="1228725"/>
              </a:xfrm>
              <a:prstGeom prst="roundRect">
                <a:avLst/>
              </a:prstGeom>
              <a:ln>
                <a:solidFill>
                  <a:schemeClr val="bg1">
                    <a:lumMod val="6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90000"/>
                  <a:buFont typeface="Wingdings" charset="2"/>
                  <a:buNone/>
                  <a:tabLst/>
                </a:pP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Arial" charset="0"/>
                  </a:rPr>
                  <a:t>Vulnerability not discovered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90000"/>
                  <a:buFont typeface="Wingdings" charset="2"/>
                  <a:buNone/>
                  <a:tabLst/>
                </a:pPr>
                <a:r>
                  <a:rPr lang="en-US" sz="2400" dirty="0" smtClean="0">
                    <a:solidFill>
                      <a:srgbClr val="C00000"/>
                    </a:solidFill>
                    <a:latin typeface="Arial" charset="0"/>
                  </a:rPr>
                  <a:t>?</a:t>
                </a:r>
                <a:endParaRPr lang="en-US" sz="2400" dirty="0">
                  <a:solidFill>
                    <a:srgbClr val="C00000"/>
                  </a:solidFill>
                  <a:latin typeface="Arial" charset="0"/>
                </a:endParaRP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90000"/>
                  <a:buFont typeface="Wingdings" charset="2"/>
                  <a:buNone/>
                  <a:tabLst/>
                </a:pPr>
                <a:r>
                  <a:rPr kumimoji="0" lang="en-US" sz="1600" b="1" i="1" u="none" strike="noStrike" cap="none" normalizeH="0" baseline="0" dirty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latin typeface="Arial" charset="0"/>
                  </a:rPr>
                  <a:t>No exploitation or risk - not yet discovered </a:t>
                </a:r>
                <a:endParaRPr kumimoji="0" lang="fr-FR" sz="1600" b="1" i="1" u="sng" strike="noStrike" cap="none" normalizeH="0" baseline="0" dirty="0">
                  <a:ln>
                    <a:noFill/>
                  </a:ln>
                  <a:solidFill>
                    <a:schemeClr val="accent1"/>
                  </a:solidFill>
                  <a:effectLst/>
                  <a:latin typeface="Arial" charset="0"/>
                </a:endParaRPr>
              </a:p>
            </p:txBody>
          </p:sp>
        </p:grpSp>
        <p:cxnSp>
          <p:nvCxnSpPr>
            <p:cNvPr id="13" name="Straight Connector 12"/>
            <p:cNvCxnSpPr/>
            <p:nvPr/>
          </p:nvCxnSpPr>
          <p:spPr bwMode="auto">
            <a:xfrm>
              <a:off x="2366962" y="4721620"/>
              <a:ext cx="4667249" cy="615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992120" y="3159643"/>
              <a:ext cx="847725" cy="275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404040"/>
                  </a:solidFill>
                  <a:latin typeface="Helvetica 55 Roman"/>
                  <a:cs typeface="Helvetica 55 Roman"/>
                </a:rPr>
                <a:t>Known</a:t>
              </a:r>
              <a:endParaRPr lang="fr-FR" sz="1400" b="1" dirty="0" smtClean="0">
                <a:solidFill>
                  <a:srgbClr val="404040"/>
                </a:solidFill>
                <a:latin typeface="Helvetica 55 Roman"/>
                <a:cs typeface="Helvetica 55 Roman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561328" y="3159643"/>
              <a:ext cx="976289" cy="275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404040"/>
                  </a:solidFill>
                  <a:latin typeface="Helvetica 55 Roman"/>
                  <a:cs typeface="Helvetica 55 Roman"/>
                </a:rPr>
                <a:t>Unknown</a:t>
              </a:r>
              <a:endParaRPr lang="fr-FR" sz="1400" b="1" dirty="0" smtClean="0">
                <a:solidFill>
                  <a:srgbClr val="404040"/>
                </a:solidFill>
                <a:latin typeface="Helvetica 55 Roman"/>
                <a:cs typeface="Helvetica 55 Roman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 rot="16200000">
              <a:off x="1533593" y="3874468"/>
              <a:ext cx="1020472" cy="30918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404040"/>
                  </a:solidFill>
                  <a:latin typeface="Helvetica 55 Roman"/>
                  <a:cs typeface="Helvetica 55 Roman"/>
                </a:rPr>
                <a:t>Known</a:t>
              </a:r>
              <a:endParaRPr lang="fr-FR" sz="1600" b="1" dirty="0" smtClean="0">
                <a:solidFill>
                  <a:srgbClr val="404040"/>
                </a:solidFill>
                <a:latin typeface="Helvetica 55 Roman"/>
                <a:cs typeface="Helvetica 55 Roman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 rot="16200000">
              <a:off x="1533594" y="5251915"/>
              <a:ext cx="1020472" cy="30918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404040"/>
                  </a:solidFill>
                  <a:latin typeface="Helvetica 55 Roman"/>
                  <a:cs typeface="Helvetica 55 Roman"/>
                </a:rPr>
                <a:t>Unknown</a:t>
              </a:r>
              <a:endParaRPr lang="fr-FR" sz="1600" b="1" dirty="0" smtClean="0">
                <a:solidFill>
                  <a:srgbClr val="404040"/>
                </a:solidFill>
                <a:latin typeface="Helvetica 55 Roman"/>
                <a:cs typeface="Helvetica 55 Roman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558539" y="2880761"/>
              <a:ext cx="2298066" cy="331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1"/>
                  </a:solidFill>
                  <a:latin typeface="Helvetica 55 Roman"/>
                  <a:cs typeface="Helvetica 55 Roman"/>
                </a:rPr>
                <a:t>Information to Public</a:t>
              </a:r>
              <a:endParaRPr lang="fr-FR" b="1" dirty="0" smtClean="0">
                <a:solidFill>
                  <a:schemeClr val="accent1"/>
                </a:solidFill>
                <a:latin typeface="Helvetica 55 Roman"/>
                <a:cs typeface="Helvetica 55 Roman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 rot="16200000">
              <a:off x="501174" y="4538917"/>
              <a:ext cx="2298066" cy="365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accent1"/>
                  </a:solidFill>
                  <a:latin typeface="Helvetica 55 Roman"/>
                  <a:cs typeface="Helvetica 55 Roman"/>
                </a:rPr>
                <a:t>Vulnerability</a:t>
              </a:r>
              <a:endParaRPr lang="fr-FR" sz="2000" b="1" dirty="0" smtClean="0">
                <a:solidFill>
                  <a:schemeClr val="accent1"/>
                </a:solidFill>
                <a:latin typeface="Helvetica 55 Roman"/>
                <a:cs typeface="Helvetica 55 Roman"/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5343526" y="6043757"/>
            <a:ext cx="372717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600" dirty="0" smtClean="0"/>
              <a:t>Source: https</a:t>
            </a:r>
            <a:r>
              <a:rPr lang="fr-FR" sz="600" dirty="0"/>
              <a:t>://www.nsslabs.com/system/files/public-report/files/The%20Known%20Unknowns_0.pdf</a:t>
            </a:r>
          </a:p>
        </p:txBody>
      </p:sp>
      <p:sp>
        <p:nvSpPr>
          <p:cNvPr id="22" name="Oval 21"/>
          <p:cNvSpPr/>
          <p:nvPr/>
        </p:nvSpPr>
        <p:spPr bwMode="auto">
          <a:xfrm>
            <a:off x="4648200" y="2971800"/>
            <a:ext cx="3124200" cy="190500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charset="2"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95381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Obfuscation is like…</a:t>
            </a:r>
            <a:endParaRPr lang="en-US" dirty="0"/>
          </a:p>
        </p:txBody>
      </p:sp>
      <p:pic>
        <p:nvPicPr>
          <p:cNvPr id="1026" name="Picture 2" descr="https://sp.yimg.com/ib/th?id=JN.%2fk1vLfxu3B%2bKrEnIRHtYhg&amp;pid=15.1&amp;P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05000"/>
            <a:ext cx="2857500" cy="1924051"/>
          </a:xfrm>
          <a:prstGeom prst="rect">
            <a:avLst/>
          </a:prstGeom>
          <a:noFill/>
        </p:spPr>
      </p:pic>
      <p:pic>
        <p:nvPicPr>
          <p:cNvPr id="1028" name="Picture 4" descr="Natural Mystique-fication by FelipeCan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667000"/>
            <a:ext cx="2143125" cy="2857500"/>
          </a:xfrm>
          <a:prstGeom prst="rect">
            <a:avLst/>
          </a:prstGeom>
          <a:noFill/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228600" y="1295400"/>
            <a:ext cx="8229600" cy="5655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B232A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Think of the Sci-Fi TV Show – FACE OFF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1B232A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3352800" y="1981200"/>
            <a:ext cx="5791200" cy="4893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solidFill>
                  <a:srgbClr val="1B232A"/>
                </a:solidFill>
                <a:latin typeface="Arial"/>
                <a:ea typeface="+mj-ea"/>
                <a:cs typeface="Arial"/>
              </a:rPr>
              <a:t>O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B232A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r shape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1B232A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shifting like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B232A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X-Men’s Mystique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1B232A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457200" y="5638800"/>
            <a:ext cx="7848600" cy="4893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solidFill>
                  <a:srgbClr val="1B232A"/>
                </a:solidFill>
                <a:latin typeface="Arial"/>
                <a:ea typeface="+mj-ea"/>
                <a:cs typeface="Arial"/>
              </a:rPr>
              <a:t>Some files can mutate to change its appearance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1B232A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600" dirty="0"/>
              <a:t>In software development, </a:t>
            </a:r>
            <a:r>
              <a:rPr lang="en-US" sz="3600" b="1" dirty="0"/>
              <a:t>obfuscation</a:t>
            </a:r>
            <a:r>
              <a:rPr lang="en-US" sz="3600" dirty="0"/>
              <a:t> is the deliberate act of creating obfuscated code, </a:t>
            </a:r>
            <a:r>
              <a:rPr lang="en-US" sz="3600" i="1" dirty="0"/>
              <a:t>i.e.</a:t>
            </a:r>
            <a:r>
              <a:rPr lang="en-US" sz="3600" dirty="0"/>
              <a:t> source or machine code that is difficult for humans to understand</a:t>
            </a:r>
            <a:r>
              <a:rPr lang="en-US" sz="3600" dirty="0" smtClean="0"/>
              <a:t>. In the malware industry, this technique is massively employed to evade detection by anti-virus software.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Obfuscation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3417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Runtime packers is like…</a:t>
            </a:r>
            <a:endParaRPr lang="en-US" dirty="0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28600" y="1295400"/>
            <a:ext cx="8229600" cy="5655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B232A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No, not those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1B232A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packers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B232A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1B232A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83970" name="Picture 2" descr="Super Bowl XLV: Steelers vs. Packers highligh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4100" y="1933575"/>
            <a:ext cx="4533900" cy="34004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600" dirty="0" smtClean="0"/>
              <a:t>A </a:t>
            </a:r>
            <a:r>
              <a:rPr lang="en-US" sz="3600" b="1" dirty="0" smtClean="0"/>
              <a:t>runtime packer </a:t>
            </a:r>
            <a:r>
              <a:rPr lang="en-US" sz="3600" dirty="0" smtClean="0"/>
              <a:t>is a (legitimate) software program used for obfuscating a malware. The result is a new executable file embedding the necessary code to unpack itself and launch the malicious code.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3417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Encryption is like…</a:t>
            </a:r>
            <a:endParaRPr lang="en-US" dirty="0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1371600" y="1295400"/>
            <a:ext cx="5943600" cy="5655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B232A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The Matrix code  -  beware of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1B232A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Cypher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B232A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!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1B232A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84994" name="Picture 2" descr="https://sp.yimg.com/ib/th?id=JN.A84EW3T%2fdQLWken2Dt5ejQ&amp;pid=15.1&amp;P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133600"/>
            <a:ext cx="4572000" cy="2571751"/>
          </a:xfrm>
          <a:prstGeom prst="rect">
            <a:avLst/>
          </a:prstGeom>
          <a:noFill/>
        </p:spPr>
      </p:pic>
      <p:pic>
        <p:nvPicPr>
          <p:cNvPr id="84996" name="Picture 4" descr="Cyph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038600"/>
            <a:ext cx="2857500" cy="194310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1269470"/>
            <a:ext cx="7620000" cy="5055130"/>
          </a:xfrm>
        </p:spPr>
        <p:txBody>
          <a:bodyPr>
            <a:normAutofit fontScale="92500"/>
          </a:bodyPr>
          <a:lstStyle/>
          <a:p>
            <a:r>
              <a:rPr lang="en-US" i="1" dirty="0" smtClean="0"/>
              <a:t>APT </a:t>
            </a:r>
            <a:r>
              <a:rPr lang="en-US" i="1" dirty="0"/>
              <a:t>is a set of </a:t>
            </a:r>
            <a:r>
              <a:rPr lang="en-US" b="1" i="1" u="sng" dirty="0"/>
              <a:t>stealthy</a:t>
            </a:r>
            <a:r>
              <a:rPr lang="en-US" i="1" dirty="0"/>
              <a:t> and </a:t>
            </a:r>
            <a:r>
              <a:rPr lang="en-US" b="1" i="1" u="sng" dirty="0"/>
              <a:t>continuous</a:t>
            </a:r>
            <a:r>
              <a:rPr lang="en-US" i="1" dirty="0"/>
              <a:t> computer hacking processes, often orchestrated by human(s) </a:t>
            </a:r>
            <a:r>
              <a:rPr lang="en-US" b="1" i="1" u="sng" dirty="0"/>
              <a:t>targeting</a:t>
            </a:r>
            <a:r>
              <a:rPr lang="en-US" i="1" dirty="0"/>
              <a:t> a specific entity</a:t>
            </a:r>
            <a:r>
              <a:rPr lang="en-US" i="1" dirty="0" smtClean="0"/>
              <a:t>.</a:t>
            </a:r>
          </a:p>
          <a:p>
            <a:r>
              <a:rPr lang="en-US" i="1" dirty="0" smtClean="0"/>
              <a:t>APT is </a:t>
            </a:r>
            <a:r>
              <a:rPr lang="en-US" i="1" dirty="0"/>
              <a:t>a </a:t>
            </a:r>
            <a:r>
              <a:rPr lang="en-US" b="1" i="1" u="sng" dirty="0"/>
              <a:t>network attack </a:t>
            </a:r>
            <a:r>
              <a:rPr lang="en-US" i="1" dirty="0"/>
              <a:t>in which an unauthorized person gains access to </a:t>
            </a:r>
            <a:r>
              <a:rPr lang="en-US" i="1" dirty="0" smtClean="0"/>
              <a:t>a network and stays there </a:t>
            </a:r>
            <a:r>
              <a:rPr lang="en-US" b="1" i="1" u="sng" dirty="0" smtClean="0"/>
              <a:t>undetected</a:t>
            </a:r>
            <a:r>
              <a:rPr lang="en-US" i="1" dirty="0" smtClean="0"/>
              <a:t> for a long period of time.</a:t>
            </a:r>
            <a:r>
              <a:rPr lang="en-US" dirty="0" smtClean="0"/>
              <a:t> </a:t>
            </a:r>
          </a:p>
          <a:p>
            <a:r>
              <a:rPr lang="en-US" i="1" dirty="0" smtClean="0"/>
              <a:t>APT refers to a </a:t>
            </a:r>
            <a:r>
              <a:rPr lang="en-US" b="1" i="1" u="sng" dirty="0" err="1" smtClean="0"/>
              <a:t>cyberattack</a:t>
            </a:r>
            <a:r>
              <a:rPr lang="en-US" i="1" dirty="0" smtClean="0"/>
              <a:t> launched by an attacker with substantial means, </a:t>
            </a:r>
            <a:r>
              <a:rPr lang="en-US" b="1" i="1" u="sng" dirty="0" smtClean="0"/>
              <a:t>organization and motivation </a:t>
            </a:r>
            <a:r>
              <a:rPr lang="en-US" i="1" dirty="0" smtClean="0"/>
              <a:t>to carry out a sustained assault against a target. An APT is advanced in the sense that it employs </a:t>
            </a:r>
            <a:r>
              <a:rPr lang="en-US" b="1" i="1" u="sng" dirty="0" smtClean="0"/>
              <a:t>stealth and multiple attack method</a:t>
            </a:r>
            <a:r>
              <a:rPr lang="en-US" i="1" u="sng" dirty="0" smtClean="0"/>
              <a:t>s </a:t>
            </a:r>
            <a:r>
              <a:rPr lang="en-US" i="1" dirty="0" smtClean="0"/>
              <a:t>to compromise […]. The attack is </a:t>
            </a:r>
            <a:r>
              <a:rPr lang="en-US" b="1" i="1" u="sng" dirty="0" smtClean="0"/>
              <a:t>difficult to detect</a:t>
            </a:r>
            <a:r>
              <a:rPr lang="en-US" i="1" u="sng" dirty="0" smtClean="0"/>
              <a:t>,</a:t>
            </a:r>
            <a:r>
              <a:rPr lang="en-US" i="1" dirty="0" smtClean="0"/>
              <a:t> remove, and attribute. An APT is persistent because the attacker can </a:t>
            </a:r>
            <a:r>
              <a:rPr lang="en-US" b="1" i="1" u="sng" dirty="0" smtClean="0"/>
              <a:t>spend months</a:t>
            </a:r>
            <a:r>
              <a:rPr lang="en-US" b="1" i="1" dirty="0" smtClean="0"/>
              <a:t> </a:t>
            </a:r>
            <a:r>
              <a:rPr lang="en-US" i="1" dirty="0" smtClean="0"/>
              <a:t>gathering intelligence […]. It is </a:t>
            </a:r>
            <a:r>
              <a:rPr lang="en-US" b="1" i="1" u="sng" dirty="0" smtClean="0"/>
              <a:t>threatening</a:t>
            </a:r>
            <a:r>
              <a:rPr lang="en-US" i="1" dirty="0" smtClean="0"/>
              <a:t> because perpetrators are often after highly sensitive information, such as the layout of nuclear power plants or codes to break into U.S. defense contractors.</a:t>
            </a:r>
            <a:r>
              <a:rPr lang="en-US" dirty="0" smtClean="0"/>
              <a:t>	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many definitions of Advanced Persistent Threat …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2370"/>
          <a:stretch/>
        </p:blipFill>
        <p:spPr>
          <a:xfrm>
            <a:off x="8071394" y="1269470"/>
            <a:ext cx="558330" cy="5316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4750" y="2057400"/>
            <a:ext cx="1390650" cy="3143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72400" y="3839987"/>
            <a:ext cx="1336279" cy="27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67074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57200" y="1066800"/>
            <a:ext cx="8229600" cy="5181600"/>
          </a:xfrm>
        </p:spPr>
        <p:txBody>
          <a:bodyPr/>
          <a:lstStyle/>
          <a:p>
            <a:r>
              <a:rPr lang="en-US" sz="3600" b="1" dirty="0" smtClean="0"/>
              <a:t>Encryption</a:t>
            </a:r>
            <a:r>
              <a:rPr lang="en-US" sz="3600" dirty="0" smtClean="0"/>
              <a:t> is another obfuscation technique. The original executable file is embedded into a new one, containing a the decryption code and the key </a:t>
            </a:r>
          </a:p>
          <a:p>
            <a:pPr>
              <a:buNone/>
            </a:pPr>
            <a:r>
              <a:rPr lang="en-US" sz="3600" b="1" dirty="0" smtClean="0"/>
              <a:t>-OR-</a:t>
            </a:r>
          </a:p>
          <a:p>
            <a:pPr>
              <a:buNone/>
            </a:pPr>
            <a:r>
              <a:rPr lang="en-US" sz="3600" dirty="0" smtClean="0"/>
              <a:t>Where the malicious payload is delivered over through and encrypted session, like HTTPS / SSL / TLS, in an attempt to avoid detection in transit from Antivirus and IPS scanners  </a:t>
            </a:r>
            <a:r>
              <a:rPr lang="en-US" sz="3600" b="1" dirty="0" smtClean="0"/>
              <a:t> </a:t>
            </a:r>
            <a:endParaRPr lang="en-US" sz="3600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Encryption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3417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 contourW="12700" prstMaterial="metal">
              <a:bevelT w="38100" h="38100"/>
              <a:bevelB w="57150" h="38100" prst="artDeco"/>
              <a:extrusionClr>
                <a:schemeClr val="bg1">
                  <a:lumMod val="65000"/>
                </a:schemeClr>
              </a:extrusionClr>
              <a:contourClr>
                <a:schemeClr val="tx2">
                  <a:lumMod val="90000"/>
                  <a:lumOff val="10000"/>
                </a:schemeClr>
              </a:contourClr>
            </a:sp3d>
          </a:bodyPr>
          <a:lstStyle/>
          <a:p>
            <a:r>
              <a:rPr lang="en-US" sz="4000" b="1" dirty="0" smtClean="0"/>
              <a:t>AV Heuristics</a:t>
            </a:r>
          </a:p>
          <a:p>
            <a:r>
              <a:rPr lang="en-US" sz="4000" b="1" dirty="0" smtClean="0"/>
              <a:t>Code Emulation</a:t>
            </a:r>
          </a:p>
          <a:p>
            <a:r>
              <a:rPr lang="en-US" sz="4400" b="1" dirty="0" smtClean="0"/>
              <a:t>Sandboxing</a:t>
            </a:r>
            <a:endParaRPr lang="en-US" sz="4400" dirty="0" smtClean="0"/>
          </a:p>
          <a:p>
            <a:endParaRPr lang="en-US" sz="4000" b="1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74638"/>
            <a:ext cx="8229600" cy="565575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What other tools are there beyond Signature Protection?</a:t>
            </a:r>
            <a:endParaRPr lang="en-US" b="1" i="1" dirty="0">
              <a:solidFill>
                <a:srgbClr val="C00000"/>
              </a:solidFill>
            </a:endParaRPr>
          </a:p>
        </p:txBody>
      </p:sp>
      <p:pic>
        <p:nvPicPr>
          <p:cNvPr id="26628" name="Picture 4" descr="https://sp.yimg.com/ib/th?id=JN.apPI7Ml8TpTruv0EJBZ04w&amp;pid=15.1&amp;P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600200"/>
            <a:ext cx="2857500" cy="232410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600" b="1" dirty="0" smtClean="0"/>
              <a:t>Heuristic</a:t>
            </a:r>
            <a:r>
              <a:rPr lang="en-US" sz="3600" dirty="0" smtClean="0"/>
              <a:t> is a set of well-defined rules to </a:t>
            </a:r>
            <a:r>
              <a:rPr lang="en-US" sz="3600" dirty="0"/>
              <a:t>apply </a:t>
            </a:r>
            <a:r>
              <a:rPr lang="en-US" sz="3600" dirty="0" smtClean="0"/>
              <a:t>to a </a:t>
            </a:r>
            <a:r>
              <a:rPr lang="en-US" sz="3600" dirty="0"/>
              <a:t>problem in the hope of achieving a known </a:t>
            </a:r>
            <a:r>
              <a:rPr lang="en-US" sz="3600" dirty="0" smtClean="0"/>
              <a:t>result</a:t>
            </a:r>
            <a:endParaRPr lang="en-US" sz="3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Heuristic</a:t>
            </a:r>
            <a:endParaRPr lang="en-US" dirty="0"/>
          </a:p>
        </p:txBody>
      </p:sp>
      <p:pic>
        <p:nvPicPr>
          <p:cNvPr id="75778" name="Picture 2" descr="https://sp.yimg.com/ib/th?id=JN.1CoDuh%2fh5PR2oZDMZ0K50w&amp;pid=15.1&amp;P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743200"/>
            <a:ext cx="4118809" cy="3130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3155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800" dirty="0" smtClean="0"/>
              <a:t>A </a:t>
            </a:r>
            <a:r>
              <a:rPr lang="en-US" sz="2800" b="1" dirty="0" smtClean="0"/>
              <a:t>code emulator </a:t>
            </a:r>
            <a:r>
              <a:rPr lang="en-US" sz="2800" dirty="0" smtClean="0"/>
              <a:t>is a software which has the  </a:t>
            </a:r>
            <a:r>
              <a:rPr lang="en-US" sz="2800" dirty="0"/>
              <a:t>capability  to take a program instruction by </a:t>
            </a:r>
            <a:r>
              <a:rPr lang="en-US" sz="2800" dirty="0" smtClean="0"/>
              <a:t>instruction and  </a:t>
            </a:r>
            <a:r>
              <a:rPr lang="en-US" sz="2800" dirty="0"/>
              <a:t>imitate  what that program would do if it were ran. </a:t>
            </a:r>
            <a:r>
              <a:rPr lang="en-US" sz="2800" b="1" dirty="0">
                <a:solidFill>
                  <a:srgbClr val="C00000"/>
                </a:solidFill>
              </a:rPr>
              <a:t>BUT</a:t>
            </a:r>
            <a:r>
              <a:rPr lang="en-US" sz="2800" dirty="0" smtClean="0"/>
              <a:t>, the  code emulator </a:t>
            </a:r>
            <a:r>
              <a:rPr lang="en-US" sz="2800" dirty="0"/>
              <a:t>will never allow a program to really do what </a:t>
            </a:r>
            <a:r>
              <a:rPr lang="en-US" sz="2800" dirty="0" smtClean="0"/>
              <a:t>it should  </a:t>
            </a:r>
            <a:r>
              <a:rPr lang="en-US" sz="2800" dirty="0"/>
              <a:t>do.  It only tries to come to that program's goal </a:t>
            </a:r>
            <a:r>
              <a:rPr lang="en-US" sz="2800" dirty="0" smtClean="0"/>
              <a:t>and guess it with a set of heuristic rules.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Emulation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4363" y="4038600"/>
            <a:ext cx="5890392" cy="20808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869045">
            <a:off x="5479638" y="4055399"/>
            <a:ext cx="2656963" cy="265696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03155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2000">
              <a:srgbClr val="E6DCAC">
                <a:alpha val="46000"/>
              </a:srgbClr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600201" y="1295400"/>
            <a:ext cx="6019800" cy="2579687"/>
          </a:xfrm>
        </p:spPr>
        <p:txBody>
          <a:bodyPr/>
          <a:lstStyle/>
          <a:p>
            <a:r>
              <a:rPr lang="en-US" b="1" i="1" dirty="0" smtClean="0"/>
              <a:t>Sandboxing helps detect these advanced threats by coaxing malicious threats into exposing themselves</a:t>
            </a:r>
            <a:endParaRPr lang="en-US" b="1" dirty="0">
              <a:latin typeface="+mj-l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5655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1" kern="0" dirty="0" smtClean="0">
                <a:solidFill>
                  <a:srgbClr val="C00000"/>
                </a:solidFill>
                <a:ea typeface="+mj-ea"/>
                <a:cs typeface="Arial"/>
              </a:rPr>
              <a:t>What does 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Arial"/>
              </a:rPr>
              <a:t>Sandboxing </a:t>
            </a:r>
            <a:r>
              <a:rPr lang="en-US" sz="2400" b="1" i="1" kern="0" dirty="0" smtClean="0">
                <a:solidFill>
                  <a:srgbClr val="C00000"/>
                </a:solidFill>
                <a:ea typeface="+mj-ea"/>
                <a:cs typeface="Arial"/>
              </a:rPr>
              <a:t>offer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Arial"/>
              </a:rPr>
              <a:t>?</a:t>
            </a:r>
            <a:endParaRPr kumimoji="0" lang="en-US" sz="2400" b="1" i="1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j-ea"/>
              <a:cs typeface="Arial"/>
            </a:endParaRPr>
          </a:p>
        </p:txBody>
      </p:sp>
      <p:pic>
        <p:nvPicPr>
          <p:cNvPr id="5" name="Picture 5" descr="Image result for sand pl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75" y="3800475"/>
            <a:ext cx="2066925" cy="20669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chemeClr val="bg1">
                <a:lumMod val="75000"/>
                <a:alpha val="13000"/>
              </a:schemeClr>
            </a:gs>
            <a:gs pos="12000">
              <a:srgbClr val="E6D78A"/>
            </a:gs>
            <a:gs pos="74000">
              <a:srgbClr val="C7AC4C">
                <a:alpha val="72000"/>
              </a:srgbClr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5575"/>
          </a:xfrm>
        </p:spPr>
        <p:txBody>
          <a:bodyPr/>
          <a:lstStyle/>
          <a:p>
            <a:pPr lvl="0">
              <a:defRPr/>
            </a:pPr>
            <a:r>
              <a:rPr lang="en-US" sz="2800" b="1" i="1" dirty="0" smtClean="0">
                <a:solidFill>
                  <a:srgbClr val="C00000"/>
                </a:solidFill>
              </a:rPr>
              <a:t>How does Sandboxing exposes threats?</a:t>
            </a:r>
            <a:endParaRPr lang="en-US" sz="2800" b="1" i="1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447800" y="1066800"/>
            <a:ext cx="6324600" cy="48006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None/>
            </a:pPr>
            <a:r>
              <a:rPr lang="en-US" sz="3200" dirty="0" smtClean="0"/>
              <a:t>Sandboxing uses isolated</a:t>
            </a:r>
            <a:r>
              <a:rPr lang="en-US" sz="3200" dirty="0"/>
              <a:t> </a:t>
            </a:r>
            <a:r>
              <a:rPr lang="en-US" sz="3200" dirty="0" smtClean="0"/>
              <a:t>and controlled environments designed </a:t>
            </a:r>
            <a:r>
              <a:rPr lang="en-US" sz="3200" dirty="0"/>
              <a:t>to </a:t>
            </a:r>
            <a:r>
              <a:rPr lang="en-US" sz="3200" dirty="0" smtClean="0"/>
              <a:t>observe and record file behavior, typically in VMs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None/>
            </a:pPr>
            <a:endParaRPr lang="en-US" sz="3200" dirty="0" smtClean="0"/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None/>
            </a:pPr>
            <a:endParaRPr lang="en-US" sz="3200" dirty="0" smtClean="0"/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None/>
            </a:pPr>
            <a:r>
              <a:rPr lang="en-US" sz="3200" dirty="0" smtClean="0"/>
              <a:t>After executing file(s) in the controlled VM environments, the sandbox analyzes behavior to determine any malicious intent within the target OS</a:t>
            </a:r>
            <a:endParaRPr lang="en-US" sz="3200" dirty="0"/>
          </a:p>
          <a:p>
            <a:pPr>
              <a:buClr>
                <a:schemeClr val="accent4"/>
              </a:buCl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098" name="Picture 2" descr="Virtual Machin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2743200"/>
            <a:ext cx="1651000" cy="99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1329511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chemeClr val="bg1">
                <a:lumMod val="75000"/>
                <a:alpha val="13000"/>
              </a:schemeClr>
            </a:gs>
            <a:gs pos="12000">
              <a:srgbClr val="E6D78A"/>
            </a:gs>
            <a:gs pos="16000">
              <a:srgbClr val="C7AC4C">
                <a:alpha val="72000"/>
              </a:srgbClr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5575"/>
          </a:xfrm>
        </p:spPr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</a:rPr>
              <a:t>Why Do You Need Sandboxing for Protection?</a:t>
            </a:r>
            <a:endParaRPr lang="en-US" sz="2800" b="1" i="1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447800" y="990600"/>
            <a:ext cx="6324600" cy="3352800"/>
          </a:xfrm>
        </p:spPr>
        <p:txBody>
          <a:bodyPr/>
          <a:lstStyle/>
          <a:p>
            <a:pPr>
              <a:buNone/>
            </a:pPr>
            <a:r>
              <a:rPr lang="en-US" sz="3200" b="1" dirty="0" smtClean="0"/>
              <a:t>Benefits of </a:t>
            </a:r>
            <a:r>
              <a:rPr lang="en-US" sz="3200" b="1" dirty="0" err="1" smtClean="0"/>
              <a:t>Sanboxing</a:t>
            </a:r>
            <a:endParaRPr lang="en-US" sz="3200" b="1" dirty="0" smtClean="0"/>
          </a:p>
          <a:p>
            <a:r>
              <a:rPr lang="en-US" dirty="0" smtClean="0"/>
              <a:t>Detects advanced persistent threats</a:t>
            </a:r>
          </a:p>
          <a:p>
            <a:r>
              <a:rPr lang="en-US" dirty="0" smtClean="0"/>
              <a:t>Expose previously unknown malware</a:t>
            </a:r>
          </a:p>
          <a:p>
            <a:r>
              <a:rPr lang="en-US" dirty="0" smtClean="0"/>
              <a:t>Block more spear phishing attacks</a:t>
            </a:r>
          </a:p>
          <a:p>
            <a:r>
              <a:rPr lang="en-US" dirty="0" smtClean="0"/>
              <a:t>Increase effectiveness of your NGFW, or UTM or Secure Email Gateway solutions</a:t>
            </a:r>
          </a:p>
          <a:p>
            <a:r>
              <a:rPr lang="en-US" dirty="0" smtClean="0"/>
              <a:t>Increase incident response times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4189274"/>
            <a:ext cx="762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600" b="1" dirty="0" smtClean="0">
                <a:solidFill>
                  <a:srgbClr val="C00000"/>
                </a:solidFill>
              </a:rPr>
              <a:t>Sandboxing provides the ability to detect &amp;reveal details of new and nameless APTs &amp; APAs</a:t>
            </a:r>
          </a:p>
        </p:txBody>
      </p:sp>
    </p:spTree>
    <p:extLst>
      <p:ext uri="{BB962C8B-B14F-4D97-AF65-F5344CB8AC3E}">
        <p14:creationId xmlns:p14="http://schemas.microsoft.com/office/powerpoint/2010/main" xmlns="" val="341329511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600" dirty="0" smtClean="0"/>
              <a:t>NO!  Sandboxing technology alone is not enough to protect against APTs and ATAs</a:t>
            </a:r>
          </a:p>
          <a:p>
            <a:r>
              <a:rPr lang="en-US" sz="3600" dirty="0" smtClean="0"/>
              <a:t>Reminder: TARGET Corp. breach occurred while a sandboxing solution was present</a:t>
            </a:r>
            <a:endParaRPr lang="en-US" sz="3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 simply adding Sandboxing be enough effort?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9000" y="3657600"/>
            <a:ext cx="1143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541258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1269471"/>
            <a:ext cx="8229600" cy="1245130"/>
          </a:xfrm>
        </p:spPr>
        <p:txBody>
          <a:bodyPr/>
          <a:lstStyle/>
          <a:p>
            <a:r>
              <a:rPr lang="en-US" dirty="0" smtClean="0"/>
              <a:t>ATP is the framework that helps to protect against  APT Advanced Persistent Threats and Advanced Targeted Attacks</a:t>
            </a:r>
          </a:p>
          <a:p>
            <a:r>
              <a:rPr lang="en-US" dirty="0" smtClean="0"/>
              <a:t>The framework covers techniques, processes and tools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</a:t>
            </a:r>
            <a:r>
              <a:rPr lang="en-US" dirty="0" smtClean="0"/>
              <a:t>Learnt!  </a:t>
            </a:r>
            <a:r>
              <a:rPr lang="en-US" b="1" dirty="0" smtClean="0"/>
              <a:t>ATP -</a:t>
            </a:r>
            <a:r>
              <a:rPr lang="en-US" dirty="0" smtClean="0"/>
              <a:t> </a:t>
            </a:r>
            <a:r>
              <a:rPr lang="en-US" b="1" dirty="0" smtClean="0"/>
              <a:t>Advanced Threat Protection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2514600"/>
            <a:ext cx="6482377" cy="378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541258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re 78"/>
          <p:cNvSpPr>
            <a:spLocks noGrp="1"/>
          </p:cNvSpPr>
          <p:nvPr>
            <p:ph type="title"/>
          </p:nvPr>
        </p:nvSpPr>
        <p:spPr>
          <a:xfrm>
            <a:off x="381000" y="274638"/>
            <a:ext cx="8245998" cy="565575"/>
          </a:xfrm>
        </p:spPr>
        <p:txBody>
          <a:bodyPr/>
          <a:lstStyle/>
          <a:p>
            <a:pPr algn="ctr"/>
            <a:r>
              <a:rPr lang="en-US" sz="2800" i="0" dirty="0" smtClean="0">
                <a:latin typeface="Arial Narrow" pitchFamily="34" charset="0"/>
              </a:rPr>
              <a:t>Advanced Threat Protection Framework “The Action Plan”</a:t>
            </a:r>
            <a:endParaRPr lang="fr-FR" sz="2800" b="0" i="0" dirty="0">
              <a:latin typeface="Arial Narrow" pitchFamily="34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gray">
          <a:xfrm>
            <a:off x="0" y="1490702"/>
            <a:ext cx="9143999" cy="4602594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5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sz="2000" noProof="1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2" name="Gruppieren 81"/>
          <p:cNvGrpSpPr/>
          <p:nvPr/>
        </p:nvGrpSpPr>
        <p:grpSpPr>
          <a:xfrm>
            <a:off x="2685329" y="1562156"/>
            <a:ext cx="3747600" cy="3750791"/>
            <a:chOff x="2696618" y="1812870"/>
            <a:chExt cx="3747600" cy="3750791"/>
          </a:xfrm>
          <a:effectLst/>
        </p:grpSpPr>
        <p:sp>
          <p:nvSpPr>
            <p:cNvPr id="16" name="Oval 29"/>
            <p:cNvSpPr>
              <a:spLocks noChangeArrowheads="1"/>
            </p:cNvSpPr>
            <p:nvPr/>
          </p:nvSpPr>
          <p:spPr bwMode="gray">
            <a:xfrm>
              <a:off x="2696618" y="1812870"/>
              <a:ext cx="3747600" cy="3747600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prstDash val="lgDash"/>
              <a:round/>
              <a:headEnd/>
              <a:tailEnd/>
            </a:ln>
            <a:effectLst>
              <a:outerShdw blurRad="127000" dist="127000" dir="18900000" sy="23000" kx="-1200000" algn="bl" rotWithShape="0">
                <a:prstClr val="black">
                  <a:alpha val="15000"/>
                </a:prstClr>
              </a:outerShdw>
              <a:reflection blurRad="6350" stA="52000" endA="300" endPos="35000" dir="5400000" sy="-100000" algn="bl" rotWithShape="0"/>
            </a:effectLst>
          </p:spPr>
          <p:txBody>
            <a:bodyPr wrap="none" anchor="ctr"/>
            <a:lstStyle/>
            <a:p>
              <a:endParaRPr lang="de-DE" noProof="1">
                <a:solidFill>
                  <a:prstClr val="black"/>
                </a:solidFill>
              </a:endParaRPr>
            </a:p>
          </p:txBody>
        </p:sp>
        <p:sp>
          <p:nvSpPr>
            <p:cNvPr id="17" name="Oval 29"/>
            <p:cNvSpPr>
              <a:spLocks noChangeArrowheads="1"/>
            </p:cNvSpPr>
            <p:nvPr/>
          </p:nvSpPr>
          <p:spPr bwMode="gray">
            <a:xfrm>
              <a:off x="2696618" y="1816071"/>
              <a:ext cx="3747590" cy="3747590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prstDash val="lgDash"/>
              <a:round/>
              <a:headEnd/>
              <a:tailEnd/>
            </a:ln>
            <a:effectLst>
              <a:outerShdw blurRad="190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de-DE" noProof="1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Gruppieren 31"/>
          <p:cNvGrpSpPr/>
          <p:nvPr/>
        </p:nvGrpSpPr>
        <p:grpSpPr bwMode="gray">
          <a:xfrm>
            <a:off x="323850" y="1465149"/>
            <a:ext cx="3055659" cy="1260430"/>
            <a:chOff x="3971925" y="2887095"/>
            <a:chExt cx="5693941" cy="1260430"/>
          </a:xfrm>
        </p:grpSpPr>
        <p:cxnSp>
          <p:nvCxnSpPr>
            <p:cNvPr id="19" name="Gerade Verbindung 32"/>
            <p:cNvCxnSpPr/>
            <p:nvPr/>
          </p:nvCxnSpPr>
          <p:spPr bwMode="gray">
            <a:xfrm>
              <a:off x="3971925" y="2959103"/>
              <a:ext cx="5693941" cy="0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</p:spPr>
        </p:cxnSp>
        <p:sp>
          <p:nvSpPr>
            <p:cNvPr id="20" name="Text Box 13"/>
            <p:cNvSpPr txBox="1">
              <a:spLocks noChangeArrowheads="1"/>
            </p:cNvSpPr>
            <p:nvPr/>
          </p:nvSpPr>
          <p:spPr bwMode="gray">
            <a:xfrm>
              <a:off x="3971925" y="2887095"/>
              <a:ext cx="4158990" cy="12604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90000" rIns="0" bIns="0">
              <a:spAutoFit/>
            </a:bodyPr>
            <a:lstStyle/>
            <a:p>
              <a:pPr defTabSz="801688"/>
              <a:r>
                <a:rPr lang="en-US" sz="2000" b="1" dirty="0" smtClean="0">
                  <a:solidFill>
                    <a:srgbClr val="C00000"/>
                  </a:solidFill>
                </a:rPr>
                <a:t>Access Control</a:t>
              </a:r>
            </a:p>
            <a:p>
              <a:pPr defTabSz="801688">
                <a:buFontTx/>
                <a:buChar char="-"/>
              </a:pPr>
              <a:r>
                <a:rPr lang="en-US" sz="1200" dirty="0" smtClean="0">
                  <a:solidFill>
                    <a:schemeClr val="tx2"/>
                  </a:solidFill>
                </a:rPr>
                <a:t>Next Generation  Firewalls</a:t>
              </a:r>
            </a:p>
            <a:p>
              <a:pPr defTabSz="801688">
                <a:buFontTx/>
                <a:buChar char="-"/>
              </a:pPr>
              <a:r>
                <a:rPr lang="en-US" sz="1200" dirty="0" smtClean="0">
                  <a:solidFill>
                    <a:schemeClr val="tx2"/>
                  </a:solidFill>
                </a:rPr>
                <a:t>2 Factor Authentication</a:t>
              </a:r>
            </a:p>
            <a:p>
              <a:pPr defTabSz="801688">
                <a:buFontTx/>
                <a:buChar char="-"/>
              </a:pPr>
              <a:r>
                <a:rPr lang="en-US" sz="1200" dirty="0" smtClean="0">
                  <a:solidFill>
                    <a:schemeClr val="tx2"/>
                  </a:solidFill>
                </a:rPr>
                <a:t>Vulnerability Management</a:t>
              </a:r>
            </a:p>
            <a:p>
              <a:pPr defTabSz="801688">
                <a:buFontTx/>
                <a:buChar char="-"/>
              </a:pPr>
              <a:endParaRPr lang="en-US" sz="2000" dirty="0">
                <a:solidFill>
                  <a:srgbClr val="808080"/>
                </a:solidFill>
              </a:endParaRPr>
            </a:p>
          </p:txBody>
        </p:sp>
      </p:grpSp>
      <p:grpSp>
        <p:nvGrpSpPr>
          <p:cNvPr id="4" name="Gruppieren 44"/>
          <p:cNvGrpSpPr/>
          <p:nvPr/>
        </p:nvGrpSpPr>
        <p:grpSpPr>
          <a:xfrm>
            <a:off x="5749047" y="1542837"/>
            <a:ext cx="3071896" cy="1321985"/>
            <a:chOff x="5749047" y="2380827"/>
            <a:chExt cx="3071896" cy="1321985"/>
          </a:xfrm>
        </p:grpSpPr>
        <p:cxnSp>
          <p:nvCxnSpPr>
            <p:cNvPr id="22" name="Gerade Verbindung 59"/>
            <p:cNvCxnSpPr/>
            <p:nvPr/>
          </p:nvCxnSpPr>
          <p:spPr bwMode="gray">
            <a:xfrm>
              <a:off x="5749047" y="2452835"/>
              <a:ext cx="3071895" cy="0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</p:spPr>
        </p:cxnSp>
        <p:sp>
          <p:nvSpPr>
            <p:cNvPr id="23" name="Text Box 13"/>
            <p:cNvSpPr txBox="1">
              <a:spLocks noChangeArrowheads="1"/>
            </p:cNvSpPr>
            <p:nvPr/>
          </p:nvSpPr>
          <p:spPr bwMode="gray">
            <a:xfrm>
              <a:off x="6372201" y="2380827"/>
              <a:ext cx="2448742" cy="132198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90000" rIns="0" bIns="0">
              <a:spAutoFit/>
            </a:bodyPr>
            <a:lstStyle/>
            <a:p>
              <a:pPr algn="r" defTabSz="801688"/>
              <a:r>
                <a:rPr lang="en-US" sz="2000" b="1" dirty="0" smtClean="0">
                  <a:solidFill>
                    <a:srgbClr val="C00000"/>
                  </a:solidFill>
                </a:rPr>
                <a:t>Threat Prevention </a:t>
              </a:r>
              <a:endParaRPr lang="en-US" sz="2000" b="1" i="1" dirty="0" smtClean="0">
                <a:solidFill>
                  <a:srgbClr val="C00000"/>
                </a:solidFill>
              </a:endParaRPr>
            </a:p>
            <a:p>
              <a:pPr algn="r" defTabSz="801688">
                <a:buFontTx/>
                <a:buChar char="-"/>
              </a:pPr>
              <a:r>
                <a:rPr lang="en-US" sz="1200" dirty="0" smtClean="0">
                  <a:solidFill>
                    <a:schemeClr val="tx2"/>
                  </a:solidFill>
                </a:rPr>
                <a:t>IPS, App Control, DLP</a:t>
              </a:r>
            </a:p>
            <a:p>
              <a:pPr algn="r" defTabSz="801688">
                <a:buFontTx/>
                <a:buChar char="-"/>
              </a:pPr>
              <a:r>
                <a:rPr lang="en-US" sz="1200" dirty="0" smtClean="0">
                  <a:solidFill>
                    <a:schemeClr val="tx2"/>
                  </a:solidFill>
                </a:rPr>
                <a:t> Deep Flow Antimalware</a:t>
              </a:r>
            </a:p>
            <a:p>
              <a:pPr algn="r" defTabSz="801688">
                <a:buFontTx/>
                <a:buChar char="-"/>
              </a:pPr>
              <a:r>
                <a:rPr lang="en-US" sz="1200" dirty="0" smtClean="0">
                  <a:solidFill>
                    <a:schemeClr val="tx2"/>
                  </a:solidFill>
                </a:rPr>
                <a:t>Email/Web Filter</a:t>
              </a:r>
            </a:p>
            <a:p>
              <a:pPr algn="r" defTabSz="801688">
                <a:buFontTx/>
                <a:buChar char="-"/>
              </a:pPr>
              <a:r>
                <a:rPr lang="en-US" sz="1200" b="1" dirty="0" smtClean="0">
                  <a:solidFill>
                    <a:schemeClr val="tx2"/>
                  </a:solidFill>
                </a:rPr>
                <a:t>Deep SSL Inspection</a:t>
              </a:r>
            </a:p>
            <a:p>
              <a:pPr algn="r" defTabSz="801688">
                <a:buFontTx/>
                <a:buChar char="-"/>
              </a:pPr>
              <a:r>
                <a:rPr lang="en-US" sz="1200" dirty="0" smtClean="0">
                  <a:solidFill>
                    <a:schemeClr val="tx2"/>
                  </a:solidFill>
                </a:rPr>
                <a:t> </a:t>
              </a:r>
              <a:r>
                <a:rPr lang="en-US" sz="1200" dirty="0" err="1" smtClean="0">
                  <a:solidFill>
                    <a:schemeClr val="tx2"/>
                  </a:solidFill>
                </a:rPr>
                <a:t>Antibot</a:t>
              </a:r>
              <a:endParaRPr lang="en-US" sz="12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5" name="Gruppieren 61"/>
          <p:cNvGrpSpPr/>
          <p:nvPr/>
        </p:nvGrpSpPr>
        <p:grpSpPr>
          <a:xfrm>
            <a:off x="6536986" y="3323238"/>
            <a:ext cx="2302213" cy="1629762"/>
            <a:chOff x="6536987" y="3212976"/>
            <a:chExt cx="2283956" cy="1629762"/>
          </a:xfrm>
        </p:grpSpPr>
        <p:sp>
          <p:nvSpPr>
            <p:cNvPr id="25" name="Text Box 13"/>
            <p:cNvSpPr txBox="1">
              <a:spLocks noChangeArrowheads="1"/>
            </p:cNvSpPr>
            <p:nvPr/>
          </p:nvSpPr>
          <p:spPr bwMode="gray">
            <a:xfrm>
              <a:off x="6660233" y="3212976"/>
              <a:ext cx="2160710" cy="162976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90000" rIns="0" bIns="0">
              <a:spAutoFit/>
            </a:bodyPr>
            <a:lstStyle/>
            <a:p>
              <a:pPr algn="r" defTabSz="801688"/>
              <a:r>
                <a:rPr lang="en-US" sz="2000" b="1" dirty="0" smtClean="0">
                  <a:solidFill>
                    <a:srgbClr val="C00000"/>
                  </a:solidFill>
                </a:rPr>
                <a:t>Advanced Threat Detection</a:t>
              </a:r>
              <a:endParaRPr lang="en-US" sz="2000" b="1" i="1" dirty="0" smtClean="0">
                <a:solidFill>
                  <a:srgbClr val="C00000"/>
                </a:solidFill>
              </a:endParaRPr>
            </a:p>
            <a:p>
              <a:pPr algn="r" defTabSz="801688">
                <a:buFontTx/>
                <a:buChar char="-"/>
              </a:pPr>
              <a:r>
                <a:rPr lang="en-US" sz="1200" b="1" dirty="0" smtClean="0">
                  <a:solidFill>
                    <a:schemeClr val="tx2"/>
                  </a:solidFill>
                </a:rPr>
                <a:t> File Sandbox analysis</a:t>
              </a:r>
            </a:p>
            <a:p>
              <a:pPr algn="r" defTabSz="801688">
                <a:buFontTx/>
                <a:buChar char="-"/>
              </a:pPr>
              <a:r>
                <a:rPr lang="en-US" sz="1200" dirty="0" smtClean="0">
                  <a:solidFill>
                    <a:schemeClr val="tx2"/>
                  </a:solidFill>
                </a:rPr>
                <a:t>Network behavioral analysis</a:t>
              </a:r>
            </a:p>
            <a:p>
              <a:pPr algn="r" defTabSz="801688">
                <a:buFontTx/>
                <a:buChar char="-"/>
              </a:pPr>
              <a:r>
                <a:rPr lang="en-US" sz="1200" dirty="0" smtClean="0">
                  <a:solidFill>
                    <a:schemeClr val="tx2"/>
                  </a:solidFill>
                </a:rPr>
                <a:t>Client reputation</a:t>
              </a:r>
            </a:p>
            <a:p>
              <a:pPr algn="r" defTabSz="801688">
                <a:buFontTx/>
                <a:buChar char="-"/>
              </a:pPr>
              <a:r>
                <a:rPr lang="en-US" sz="1200" dirty="0" smtClean="0">
                  <a:solidFill>
                    <a:schemeClr val="tx2"/>
                  </a:solidFill>
                </a:rPr>
                <a:t>Botnet reporting</a:t>
              </a:r>
            </a:p>
            <a:p>
              <a:pPr algn="r" defTabSz="801688">
                <a:buFontTx/>
                <a:buChar char="-"/>
              </a:pPr>
              <a:endParaRPr lang="en-US" sz="1200" dirty="0" smtClean="0">
                <a:solidFill>
                  <a:schemeClr val="tx2"/>
                </a:solidFill>
              </a:endParaRPr>
            </a:p>
          </p:txBody>
        </p:sp>
        <p:cxnSp>
          <p:nvCxnSpPr>
            <p:cNvPr id="26" name="Gerade Verbindung 63"/>
            <p:cNvCxnSpPr/>
            <p:nvPr/>
          </p:nvCxnSpPr>
          <p:spPr bwMode="gray">
            <a:xfrm>
              <a:off x="6536987" y="3212976"/>
              <a:ext cx="2283955" cy="0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</p:spPr>
        </p:cxnSp>
      </p:grpSp>
      <p:grpSp>
        <p:nvGrpSpPr>
          <p:cNvPr id="6" name="Gruppieren 64"/>
          <p:cNvGrpSpPr/>
          <p:nvPr/>
        </p:nvGrpSpPr>
        <p:grpSpPr>
          <a:xfrm>
            <a:off x="323850" y="3507904"/>
            <a:ext cx="2302618" cy="1629762"/>
            <a:chOff x="323850" y="2979113"/>
            <a:chExt cx="2302618" cy="1629762"/>
          </a:xfrm>
        </p:grpSpPr>
        <p:cxnSp>
          <p:nvCxnSpPr>
            <p:cNvPr id="28" name="Gerade Verbindung 65"/>
            <p:cNvCxnSpPr/>
            <p:nvPr/>
          </p:nvCxnSpPr>
          <p:spPr bwMode="gray">
            <a:xfrm>
              <a:off x="323850" y="2994030"/>
              <a:ext cx="2302618" cy="0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</p:spPr>
        </p:cxnSp>
        <p:sp>
          <p:nvSpPr>
            <p:cNvPr id="29" name="Text Box 13"/>
            <p:cNvSpPr txBox="1">
              <a:spLocks noChangeArrowheads="1"/>
            </p:cNvSpPr>
            <p:nvPr/>
          </p:nvSpPr>
          <p:spPr bwMode="gray">
            <a:xfrm>
              <a:off x="323850" y="2979113"/>
              <a:ext cx="2231926" cy="162976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90000" rIns="0" bIns="0">
              <a:spAutoFit/>
            </a:bodyPr>
            <a:lstStyle/>
            <a:p>
              <a:pPr defTabSz="801688"/>
              <a:r>
                <a:rPr lang="en-US" sz="2000" b="1" dirty="0" smtClean="0">
                  <a:solidFill>
                    <a:srgbClr val="C00000"/>
                  </a:solidFill>
                </a:rPr>
                <a:t>Continuous Monitoring</a:t>
              </a:r>
              <a:endParaRPr lang="en-US" sz="1200" dirty="0" smtClean="0">
                <a:solidFill>
                  <a:srgbClr val="C00000"/>
                </a:solidFill>
              </a:endParaRPr>
            </a:p>
            <a:p>
              <a:pPr defTabSz="801688">
                <a:buFontTx/>
                <a:buChar char="-"/>
              </a:pPr>
              <a:r>
                <a:rPr lang="en-US" sz="1200" dirty="0" smtClean="0">
                  <a:solidFill>
                    <a:schemeClr val="tx2"/>
                  </a:solidFill>
                </a:rPr>
                <a:t>Regular Security Assessments</a:t>
              </a:r>
            </a:p>
            <a:p>
              <a:pPr defTabSz="801688">
                <a:buFontTx/>
                <a:buChar char="-"/>
              </a:pPr>
              <a:r>
                <a:rPr lang="en-US" sz="1200" dirty="0" smtClean="0">
                  <a:solidFill>
                    <a:schemeClr val="tx2"/>
                  </a:solidFill>
                </a:rPr>
                <a:t>Reporting</a:t>
              </a:r>
            </a:p>
            <a:p>
              <a:pPr defTabSz="801688">
                <a:buFontTx/>
                <a:buChar char="-"/>
              </a:pPr>
              <a:r>
                <a:rPr lang="en-US" sz="1200" dirty="0" smtClean="0">
                  <a:solidFill>
                    <a:schemeClr val="tx2"/>
                  </a:solidFill>
                </a:rPr>
                <a:t>Research</a:t>
              </a:r>
            </a:p>
            <a:p>
              <a:pPr defTabSz="801688">
                <a:buFontTx/>
                <a:buChar char="-"/>
              </a:pPr>
              <a:r>
                <a:rPr lang="en-US" sz="1200" dirty="0" smtClean="0">
                  <a:solidFill>
                    <a:schemeClr val="tx2"/>
                  </a:solidFill>
                </a:rPr>
                <a:t>SIEM/Log Mgt/Intelligence</a:t>
              </a:r>
            </a:p>
            <a:p>
              <a:pPr defTabSz="801688">
                <a:buFontTx/>
                <a:buChar char="-"/>
              </a:pPr>
              <a:r>
                <a:rPr lang="en-US" sz="1200" dirty="0" smtClean="0">
                  <a:solidFill>
                    <a:schemeClr val="tx2"/>
                  </a:solidFill>
                </a:rPr>
                <a:t>Service partners</a:t>
              </a:r>
              <a:endParaRPr lang="en-US" sz="1200" dirty="0">
                <a:solidFill>
                  <a:schemeClr val="tx2"/>
                </a:solidFill>
              </a:endParaRPr>
            </a:p>
          </p:txBody>
        </p:sp>
      </p:grpSp>
      <p:sp>
        <p:nvSpPr>
          <p:cNvPr id="30" name="Text Box 13"/>
          <p:cNvSpPr txBox="1">
            <a:spLocks noChangeArrowheads="1"/>
          </p:cNvSpPr>
          <p:nvPr/>
        </p:nvSpPr>
        <p:spPr bwMode="gray">
          <a:xfrm>
            <a:off x="2362200" y="5334000"/>
            <a:ext cx="4536504" cy="10142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90000" rIns="0" bIns="0">
            <a:spAutoFit/>
          </a:bodyPr>
          <a:lstStyle/>
          <a:p>
            <a:pPr algn="ctr" defTabSz="801688"/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Incident Response</a:t>
            </a:r>
          </a:p>
          <a:p>
            <a:pPr algn="ctr" defTabSz="801688"/>
            <a:r>
              <a:rPr lang="en-US" sz="2000" dirty="0" smtClean="0">
                <a:solidFill>
                  <a:schemeClr val="tx2"/>
                </a:solidFill>
              </a:rPr>
              <a:t>Research, Plan, Study &amp; Practice!</a:t>
            </a:r>
            <a:endParaRPr lang="en-US" sz="2000" b="1" dirty="0" smtClean="0">
              <a:solidFill>
                <a:prstClr val="black"/>
              </a:solidFill>
            </a:endParaRPr>
          </a:p>
          <a:p>
            <a:pPr algn="ctr" defTabSz="801688"/>
            <a:endParaRPr lang="en-US" sz="2000" b="1" dirty="0" smtClean="0">
              <a:solidFill>
                <a:prstClr val="black"/>
              </a:solidFill>
            </a:endParaRPr>
          </a:p>
        </p:txBody>
      </p:sp>
      <p:grpSp>
        <p:nvGrpSpPr>
          <p:cNvPr id="7" name="Gruppieren 4"/>
          <p:cNvGrpSpPr/>
          <p:nvPr/>
        </p:nvGrpSpPr>
        <p:grpSpPr>
          <a:xfrm>
            <a:off x="2789466" y="1502203"/>
            <a:ext cx="3735815" cy="3803003"/>
            <a:chOff x="2799405" y="1716110"/>
            <a:chExt cx="3735815" cy="3803003"/>
          </a:xfrm>
          <a:effectLst>
            <a:reflection blurRad="6350" stA="20000" endPos="40000" dist="203200" dir="5400000" sy="-100000" algn="bl" rotWithShape="0"/>
          </a:effectLst>
        </p:grpSpPr>
        <p:sp>
          <p:nvSpPr>
            <p:cNvPr id="32" name="Freeform 16"/>
            <p:cNvSpPr>
              <a:spLocks/>
            </p:cNvSpPr>
            <p:nvPr/>
          </p:nvSpPr>
          <p:spPr bwMode="gray">
            <a:xfrm rot="4393808">
              <a:off x="4562224" y="1951584"/>
              <a:ext cx="1728414" cy="1257466"/>
            </a:xfrm>
            <a:custGeom>
              <a:avLst/>
              <a:gdLst/>
              <a:ahLst/>
              <a:cxnLst>
                <a:cxn ang="0">
                  <a:pos x="29" y="181"/>
                </a:cxn>
                <a:cxn ang="0">
                  <a:pos x="30" y="184"/>
                </a:cxn>
                <a:cxn ang="0">
                  <a:pos x="44" y="208"/>
                </a:cxn>
                <a:cxn ang="0">
                  <a:pos x="267" y="46"/>
                </a:cxn>
                <a:cxn ang="0">
                  <a:pos x="287" y="23"/>
                </a:cxn>
                <a:cxn ang="0">
                  <a:pos x="267" y="0"/>
                </a:cxn>
                <a:cxn ang="0">
                  <a:pos x="0" y="194"/>
                </a:cxn>
                <a:cxn ang="0">
                  <a:pos x="26" y="183"/>
                </a:cxn>
                <a:cxn ang="0">
                  <a:pos x="29" y="181"/>
                </a:cxn>
              </a:cxnLst>
              <a:rect l="0" t="0" r="r" b="b"/>
              <a:pathLst>
                <a:path w="287" h="208">
                  <a:moveTo>
                    <a:pt x="29" y="181"/>
                  </a:moveTo>
                  <a:cubicBezTo>
                    <a:pt x="30" y="184"/>
                    <a:pt x="30" y="184"/>
                    <a:pt x="30" y="184"/>
                  </a:cubicBezTo>
                  <a:cubicBezTo>
                    <a:pt x="44" y="208"/>
                    <a:pt x="44" y="208"/>
                    <a:pt x="44" y="208"/>
                  </a:cubicBezTo>
                  <a:cubicBezTo>
                    <a:pt x="78" y="116"/>
                    <a:pt x="165" y="50"/>
                    <a:pt x="267" y="46"/>
                  </a:cubicBezTo>
                  <a:cubicBezTo>
                    <a:pt x="287" y="23"/>
                    <a:pt x="287" y="23"/>
                    <a:pt x="287" y="23"/>
                  </a:cubicBezTo>
                  <a:cubicBezTo>
                    <a:pt x="267" y="0"/>
                    <a:pt x="267" y="0"/>
                    <a:pt x="267" y="0"/>
                  </a:cubicBezTo>
                  <a:cubicBezTo>
                    <a:pt x="144" y="4"/>
                    <a:pt x="40" y="83"/>
                    <a:pt x="0" y="194"/>
                  </a:cubicBezTo>
                  <a:cubicBezTo>
                    <a:pt x="26" y="183"/>
                    <a:pt x="26" y="183"/>
                    <a:pt x="26" y="183"/>
                  </a:cubicBezTo>
                  <a:lnTo>
                    <a:pt x="29" y="18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127000" sx="102000" sy="102000" algn="ctr" rotWithShape="0">
                <a:prstClr val="black">
                  <a:alpha val="7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coolSlant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1">
                <a:solidFill>
                  <a:prstClr val="black"/>
                </a:solidFill>
              </a:endParaRPr>
            </a:p>
          </p:txBody>
        </p:sp>
        <p:sp>
          <p:nvSpPr>
            <p:cNvPr id="33" name="Freeform 14"/>
            <p:cNvSpPr>
              <a:spLocks/>
            </p:cNvSpPr>
            <p:nvPr/>
          </p:nvSpPr>
          <p:spPr bwMode="gray">
            <a:xfrm rot="4393808">
              <a:off x="3356854" y="1523623"/>
              <a:ext cx="855397" cy="1970296"/>
            </a:xfrm>
            <a:custGeom>
              <a:avLst/>
              <a:gdLst/>
              <a:ahLst/>
              <a:cxnLst>
                <a:cxn ang="0">
                  <a:pos x="111" y="296"/>
                </a:cxn>
                <a:cxn ang="0">
                  <a:pos x="113" y="295"/>
                </a:cxn>
                <a:cxn ang="0">
                  <a:pos x="141" y="289"/>
                </a:cxn>
                <a:cxn ang="0">
                  <a:pos x="46" y="95"/>
                </a:cxn>
                <a:cxn ang="0">
                  <a:pos x="56" y="26"/>
                </a:cxn>
                <a:cxn ang="0">
                  <a:pos x="40" y="0"/>
                </a:cxn>
                <a:cxn ang="0">
                  <a:pos x="12" y="12"/>
                </a:cxn>
                <a:cxn ang="0">
                  <a:pos x="0" y="95"/>
                </a:cxn>
                <a:cxn ang="0">
                  <a:pos x="114" y="326"/>
                </a:cxn>
                <a:cxn ang="0">
                  <a:pos x="111" y="298"/>
                </a:cxn>
                <a:cxn ang="0">
                  <a:pos x="111" y="296"/>
                </a:cxn>
              </a:cxnLst>
              <a:rect l="0" t="0" r="r" b="b"/>
              <a:pathLst>
                <a:path w="141" h="326">
                  <a:moveTo>
                    <a:pt x="111" y="296"/>
                  </a:moveTo>
                  <a:cubicBezTo>
                    <a:pt x="113" y="295"/>
                    <a:pt x="113" y="295"/>
                    <a:pt x="113" y="295"/>
                  </a:cubicBezTo>
                  <a:cubicBezTo>
                    <a:pt x="141" y="289"/>
                    <a:pt x="141" y="289"/>
                    <a:pt x="141" y="289"/>
                  </a:cubicBezTo>
                  <a:cubicBezTo>
                    <a:pt x="83" y="244"/>
                    <a:pt x="46" y="174"/>
                    <a:pt x="46" y="95"/>
                  </a:cubicBezTo>
                  <a:cubicBezTo>
                    <a:pt x="46" y="71"/>
                    <a:pt x="49" y="48"/>
                    <a:pt x="56" y="26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4" y="39"/>
                    <a:pt x="0" y="66"/>
                    <a:pt x="0" y="95"/>
                  </a:cubicBezTo>
                  <a:cubicBezTo>
                    <a:pt x="0" y="189"/>
                    <a:pt x="45" y="273"/>
                    <a:pt x="114" y="326"/>
                  </a:cubicBezTo>
                  <a:cubicBezTo>
                    <a:pt x="111" y="298"/>
                    <a:pt x="111" y="298"/>
                    <a:pt x="111" y="298"/>
                  </a:cubicBezTo>
                  <a:lnTo>
                    <a:pt x="111" y="29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127000" sx="102000" sy="102000" algn="ctr" rotWithShape="0">
                <a:prstClr val="black">
                  <a:alpha val="7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coolSlant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1">
                <a:solidFill>
                  <a:prstClr val="black"/>
                </a:solidFill>
              </a:endParaRPr>
            </a:p>
          </p:txBody>
        </p:sp>
        <p:sp>
          <p:nvSpPr>
            <p:cNvPr id="34" name="Freeform 15"/>
            <p:cNvSpPr>
              <a:spLocks/>
            </p:cNvSpPr>
            <p:nvPr/>
          </p:nvSpPr>
          <p:spPr bwMode="gray">
            <a:xfrm rot="4393808">
              <a:off x="5061502" y="3515271"/>
              <a:ext cx="1621089" cy="1326346"/>
            </a:xfrm>
            <a:custGeom>
              <a:avLst/>
              <a:gdLst/>
              <a:ahLst/>
              <a:cxnLst>
                <a:cxn ang="0">
                  <a:pos x="21" y="23"/>
                </a:cxn>
                <a:cxn ang="0">
                  <a:pos x="19" y="25"/>
                </a:cxn>
                <a:cxn ang="0">
                  <a:pos x="1" y="46"/>
                </a:cxn>
                <a:cxn ang="0">
                  <a:pos x="224" y="208"/>
                </a:cxn>
                <a:cxn ang="0">
                  <a:pos x="252" y="220"/>
                </a:cxn>
                <a:cxn ang="0">
                  <a:pos x="268" y="194"/>
                </a:cxn>
                <a:cxn ang="0">
                  <a:pos x="0" y="0"/>
                </a:cxn>
                <a:cxn ang="0">
                  <a:pos x="19" y="21"/>
                </a:cxn>
                <a:cxn ang="0">
                  <a:pos x="21" y="23"/>
                </a:cxn>
              </a:cxnLst>
              <a:rect l="0" t="0" r="r" b="b"/>
              <a:pathLst>
                <a:path w="268" h="220">
                  <a:moveTo>
                    <a:pt x="21" y="23"/>
                  </a:moveTo>
                  <a:cubicBezTo>
                    <a:pt x="19" y="25"/>
                    <a:pt x="19" y="25"/>
                    <a:pt x="19" y="25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104" y="50"/>
                    <a:pt x="190" y="116"/>
                    <a:pt x="224" y="208"/>
                  </a:cubicBezTo>
                  <a:cubicBezTo>
                    <a:pt x="252" y="220"/>
                    <a:pt x="252" y="220"/>
                    <a:pt x="252" y="220"/>
                  </a:cubicBezTo>
                  <a:cubicBezTo>
                    <a:pt x="268" y="194"/>
                    <a:pt x="268" y="194"/>
                    <a:pt x="268" y="194"/>
                  </a:cubicBezTo>
                  <a:cubicBezTo>
                    <a:pt x="228" y="83"/>
                    <a:pt x="124" y="4"/>
                    <a:pt x="0" y="0"/>
                  </a:cubicBezTo>
                  <a:cubicBezTo>
                    <a:pt x="19" y="21"/>
                    <a:pt x="19" y="21"/>
                    <a:pt x="19" y="21"/>
                  </a:cubicBezTo>
                  <a:lnTo>
                    <a:pt x="21" y="2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127000" sx="102000" sy="102000" algn="ctr" rotWithShape="0">
                <a:prstClr val="black">
                  <a:alpha val="7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coolSlant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1">
                <a:solidFill>
                  <a:prstClr val="black"/>
                </a:solidFill>
              </a:endParaRPr>
            </a:p>
          </p:txBody>
        </p:sp>
        <p:sp>
          <p:nvSpPr>
            <p:cNvPr id="35" name="Freeform 17"/>
            <p:cNvSpPr>
              <a:spLocks/>
            </p:cNvSpPr>
            <p:nvPr/>
          </p:nvSpPr>
          <p:spPr bwMode="gray">
            <a:xfrm rot="4393808">
              <a:off x="2121843" y="3830477"/>
              <a:ext cx="2005537" cy="538227"/>
            </a:xfrm>
            <a:custGeom>
              <a:avLst/>
              <a:gdLst/>
              <a:ahLst/>
              <a:cxnLst>
                <a:cxn ang="0">
                  <a:pos x="303" y="31"/>
                </a:cxn>
                <a:cxn ang="0">
                  <a:pos x="303" y="28"/>
                </a:cxn>
                <a:cxn ang="0">
                  <a:pos x="306" y="0"/>
                </a:cxn>
                <a:cxn ang="0">
                  <a:pos x="168" y="43"/>
                </a:cxn>
                <a:cxn ang="0">
                  <a:pos x="30" y="0"/>
                </a:cxn>
                <a:cxn ang="0">
                  <a:pos x="0" y="7"/>
                </a:cxn>
                <a:cxn ang="0">
                  <a:pos x="3" y="38"/>
                </a:cxn>
                <a:cxn ang="0">
                  <a:pos x="168" y="89"/>
                </a:cxn>
                <a:cxn ang="0">
                  <a:pos x="333" y="38"/>
                </a:cxn>
                <a:cxn ang="0">
                  <a:pos x="306" y="32"/>
                </a:cxn>
                <a:cxn ang="0">
                  <a:pos x="303" y="31"/>
                </a:cxn>
              </a:cxnLst>
              <a:rect l="0" t="0" r="r" b="b"/>
              <a:pathLst>
                <a:path w="333" h="89">
                  <a:moveTo>
                    <a:pt x="303" y="31"/>
                  </a:moveTo>
                  <a:cubicBezTo>
                    <a:pt x="303" y="28"/>
                    <a:pt x="303" y="28"/>
                    <a:pt x="303" y="28"/>
                  </a:cubicBezTo>
                  <a:cubicBezTo>
                    <a:pt x="306" y="0"/>
                    <a:pt x="306" y="0"/>
                    <a:pt x="306" y="0"/>
                  </a:cubicBezTo>
                  <a:cubicBezTo>
                    <a:pt x="266" y="27"/>
                    <a:pt x="219" y="43"/>
                    <a:pt x="168" y="43"/>
                  </a:cubicBezTo>
                  <a:cubicBezTo>
                    <a:pt x="117" y="43"/>
                    <a:pt x="69" y="27"/>
                    <a:pt x="3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50" y="70"/>
                    <a:pt x="107" y="89"/>
                    <a:pt x="168" y="89"/>
                  </a:cubicBezTo>
                  <a:cubicBezTo>
                    <a:pt x="229" y="89"/>
                    <a:pt x="286" y="70"/>
                    <a:pt x="333" y="38"/>
                  </a:cubicBezTo>
                  <a:cubicBezTo>
                    <a:pt x="306" y="32"/>
                    <a:pt x="306" y="32"/>
                    <a:pt x="306" y="32"/>
                  </a:cubicBezTo>
                  <a:lnTo>
                    <a:pt x="303" y="3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127000" sx="102000" sy="102000" algn="ctr" rotWithShape="0">
                <a:prstClr val="black">
                  <a:alpha val="7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coolSlant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1">
                <a:solidFill>
                  <a:prstClr val="black"/>
                </a:solidFill>
              </a:endParaRPr>
            </a:p>
          </p:txBody>
        </p:sp>
        <p:sp>
          <p:nvSpPr>
            <p:cNvPr id="36" name="Freeform 18"/>
            <p:cNvSpPr>
              <a:spLocks/>
            </p:cNvSpPr>
            <p:nvPr/>
          </p:nvSpPr>
          <p:spPr bwMode="gray">
            <a:xfrm rot="4393808">
              <a:off x="4083076" y="4135099"/>
              <a:ext cx="869814" cy="1898213"/>
            </a:xfrm>
            <a:custGeom>
              <a:avLst/>
              <a:gdLst/>
              <a:ahLst/>
              <a:cxnLst>
                <a:cxn ang="0">
                  <a:pos x="144" y="82"/>
                </a:cxn>
                <a:cxn ang="0">
                  <a:pos x="132" y="0"/>
                </a:cxn>
                <a:cxn ang="0">
                  <a:pos x="118" y="24"/>
                </a:cxn>
                <a:cxn ang="0">
                  <a:pos x="116" y="26"/>
                </a:cxn>
                <a:cxn ang="0">
                  <a:pos x="114" y="25"/>
                </a:cxn>
                <a:cxn ang="0">
                  <a:pos x="88" y="14"/>
                </a:cxn>
                <a:cxn ang="0">
                  <a:pos x="98" y="82"/>
                </a:cxn>
                <a:cxn ang="0">
                  <a:pos x="3" y="276"/>
                </a:cxn>
                <a:cxn ang="0">
                  <a:pos x="0" y="307"/>
                </a:cxn>
                <a:cxn ang="0">
                  <a:pos x="30" y="314"/>
                </a:cxn>
                <a:cxn ang="0">
                  <a:pos x="144" y="82"/>
                </a:cxn>
              </a:cxnLst>
              <a:rect l="0" t="0" r="r" b="b"/>
              <a:pathLst>
                <a:path w="144" h="314">
                  <a:moveTo>
                    <a:pt x="144" y="82"/>
                  </a:moveTo>
                  <a:cubicBezTo>
                    <a:pt x="144" y="53"/>
                    <a:pt x="140" y="26"/>
                    <a:pt x="132" y="0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16" y="26"/>
                    <a:pt x="116" y="26"/>
                    <a:pt x="116" y="26"/>
                  </a:cubicBezTo>
                  <a:cubicBezTo>
                    <a:pt x="114" y="25"/>
                    <a:pt x="114" y="25"/>
                    <a:pt x="114" y="25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94" y="35"/>
                    <a:pt x="98" y="58"/>
                    <a:pt x="98" y="82"/>
                  </a:cubicBezTo>
                  <a:cubicBezTo>
                    <a:pt x="98" y="161"/>
                    <a:pt x="61" y="231"/>
                    <a:pt x="3" y="276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30" y="314"/>
                    <a:pt x="30" y="314"/>
                    <a:pt x="30" y="314"/>
                  </a:cubicBezTo>
                  <a:cubicBezTo>
                    <a:pt x="99" y="260"/>
                    <a:pt x="144" y="176"/>
                    <a:pt x="144" y="8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127000" sx="102000" sy="102000" algn="ctr" rotWithShape="0">
                <a:prstClr val="black">
                  <a:alpha val="7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coolSlant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1">
                <a:solidFill>
                  <a:prstClr val="black"/>
                </a:solidFill>
              </a:endParaRPr>
            </a:p>
          </p:txBody>
        </p:sp>
      </p:grpSp>
      <p:sp>
        <p:nvSpPr>
          <p:cNvPr id="37" name="_color1"/>
          <p:cNvSpPr>
            <a:spLocks/>
          </p:cNvSpPr>
          <p:nvPr/>
        </p:nvSpPr>
        <p:spPr bwMode="gray">
          <a:xfrm rot="4393808">
            <a:off x="2919514" y="3169572"/>
            <a:ext cx="1589052" cy="1046019"/>
          </a:xfrm>
          <a:custGeom>
            <a:avLst/>
            <a:gdLst/>
            <a:ahLst/>
            <a:cxnLst>
              <a:cxn ang="0">
                <a:pos x="97" y="1"/>
              </a:cxn>
              <a:cxn ang="0">
                <a:pos x="97" y="0"/>
              </a:cxn>
              <a:cxn ang="0">
                <a:pos x="0" y="133"/>
              </a:cxn>
              <a:cxn ang="0">
                <a:pos x="132" y="174"/>
              </a:cxn>
              <a:cxn ang="0">
                <a:pos x="264" y="133"/>
              </a:cxn>
              <a:cxn ang="0">
                <a:pos x="167" y="0"/>
              </a:cxn>
              <a:cxn ang="0">
                <a:pos x="97" y="1"/>
              </a:cxn>
            </a:cxnLst>
            <a:rect l="0" t="0" r="r" b="b"/>
            <a:pathLst>
              <a:path w="264" h="174">
                <a:moveTo>
                  <a:pt x="97" y="1"/>
                </a:moveTo>
                <a:cubicBezTo>
                  <a:pt x="97" y="1"/>
                  <a:pt x="97" y="0"/>
                  <a:pt x="97" y="0"/>
                </a:cubicBezTo>
                <a:cubicBezTo>
                  <a:pt x="0" y="133"/>
                  <a:pt x="0" y="133"/>
                  <a:pt x="0" y="133"/>
                </a:cubicBezTo>
                <a:cubicBezTo>
                  <a:pt x="38" y="159"/>
                  <a:pt x="83" y="174"/>
                  <a:pt x="132" y="174"/>
                </a:cubicBezTo>
                <a:cubicBezTo>
                  <a:pt x="181" y="174"/>
                  <a:pt x="226" y="159"/>
                  <a:pt x="264" y="133"/>
                </a:cubicBezTo>
                <a:cubicBezTo>
                  <a:pt x="167" y="0"/>
                  <a:pt x="167" y="0"/>
                  <a:pt x="167" y="0"/>
                </a:cubicBezTo>
                <a:cubicBezTo>
                  <a:pt x="146" y="13"/>
                  <a:pt x="119" y="14"/>
                  <a:pt x="97" y="1"/>
                </a:cubicBezTo>
                <a:close/>
              </a:path>
            </a:pathLst>
          </a:custGeom>
          <a:gradFill flip="none" rotWithShape="1">
            <a:gsLst>
              <a:gs pos="0">
                <a:srgbClr val="FFFFFF"/>
              </a:gs>
              <a:gs pos="100000">
                <a:srgbClr val="D7D7D7"/>
              </a:gs>
            </a:gsLst>
            <a:path path="shape">
              <a:fillToRect l="50000" t="50000" r="50000" b="50000"/>
            </a:path>
            <a:tileRect/>
          </a:gradFill>
          <a:ln w="12700" algn="ctr">
            <a:solidFill>
              <a:srgbClr val="C0C0C0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lIns="288000" tIns="0" rIns="0" bIns="0" anchor="ctr"/>
          <a:lstStyle/>
          <a:p>
            <a:pPr defTabSz="801688" eaLnBrk="0" hangingPunct="0"/>
            <a:endParaRPr lang="en-GB" sz="2000" b="1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8" name="_color1"/>
          <p:cNvSpPr>
            <a:spLocks/>
          </p:cNvSpPr>
          <p:nvPr/>
        </p:nvSpPr>
        <p:spPr bwMode="gray">
          <a:xfrm rot="4393808">
            <a:off x="3901579" y="3591896"/>
            <a:ext cx="1127714" cy="1518570"/>
          </a:xfrm>
          <a:custGeom>
            <a:avLst/>
            <a:gdLst/>
            <a:ahLst/>
            <a:cxnLst>
              <a:cxn ang="0">
                <a:pos x="187" y="66"/>
              </a:cxn>
              <a:cxn ang="0">
                <a:pos x="178" y="0"/>
              </a:cxn>
              <a:cxn ang="0">
                <a:pos x="22" y="51"/>
              </a:cxn>
              <a:cxn ang="0">
                <a:pos x="14" y="101"/>
              </a:cxn>
              <a:cxn ang="0">
                <a:pos x="0" y="118"/>
              </a:cxn>
              <a:cxn ang="0">
                <a:pos x="96" y="251"/>
              </a:cxn>
              <a:cxn ang="0">
                <a:pos x="187" y="66"/>
              </a:cxn>
            </a:cxnLst>
            <a:rect l="0" t="0" r="r" b="b"/>
            <a:pathLst>
              <a:path w="187" h="251">
                <a:moveTo>
                  <a:pt x="187" y="66"/>
                </a:moveTo>
                <a:cubicBezTo>
                  <a:pt x="187" y="43"/>
                  <a:pt x="184" y="21"/>
                  <a:pt x="178" y="0"/>
                </a:cubicBezTo>
                <a:cubicBezTo>
                  <a:pt x="22" y="51"/>
                  <a:pt x="22" y="51"/>
                  <a:pt x="22" y="51"/>
                </a:cubicBezTo>
                <a:cubicBezTo>
                  <a:pt x="25" y="67"/>
                  <a:pt x="23" y="85"/>
                  <a:pt x="14" y="101"/>
                </a:cubicBezTo>
                <a:cubicBezTo>
                  <a:pt x="10" y="107"/>
                  <a:pt x="5" y="113"/>
                  <a:pt x="0" y="118"/>
                </a:cubicBezTo>
                <a:cubicBezTo>
                  <a:pt x="96" y="251"/>
                  <a:pt x="96" y="251"/>
                  <a:pt x="96" y="251"/>
                </a:cubicBezTo>
                <a:cubicBezTo>
                  <a:pt x="152" y="208"/>
                  <a:pt x="187" y="141"/>
                  <a:pt x="187" y="66"/>
                </a:cubicBezTo>
                <a:close/>
              </a:path>
            </a:pathLst>
          </a:custGeom>
          <a:gradFill flip="none" rotWithShape="1">
            <a:gsLst>
              <a:gs pos="0">
                <a:srgbClr val="FFFFFF"/>
              </a:gs>
              <a:gs pos="100000">
                <a:srgbClr val="D7D7D7"/>
              </a:gs>
            </a:gsLst>
            <a:path path="shape">
              <a:fillToRect l="50000" t="50000" r="50000" b="50000"/>
            </a:path>
            <a:tileRect/>
          </a:gradFill>
          <a:ln w="12700" algn="ctr">
            <a:solidFill>
              <a:srgbClr val="C0C0C0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lIns="288000" tIns="0" rIns="0" bIns="0" anchor="ctr"/>
          <a:lstStyle/>
          <a:p>
            <a:pPr defTabSz="801688" eaLnBrk="0" hangingPunct="0"/>
            <a:endParaRPr lang="en-GB" sz="2000" b="1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9" name="_color1"/>
          <p:cNvSpPr>
            <a:spLocks/>
          </p:cNvSpPr>
          <p:nvPr/>
        </p:nvSpPr>
        <p:spPr bwMode="gray">
          <a:xfrm rot="4393808">
            <a:off x="3412589" y="1969197"/>
            <a:ext cx="1127714" cy="1518570"/>
          </a:xfrm>
          <a:custGeom>
            <a:avLst/>
            <a:gdLst/>
            <a:ahLst/>
            <a:cxnLst>
              <a:cxn ang="0">
                <a:pos x="165" y="51"/>
              </a:cxn>
              <a:cxn ang="0">
                <a:pos x="9" y="0"/>
              </a:cxn>
              <a:cxn ang="0">
                <a:pos x="0" y="66"/>
              </a:cxn>
              <a:cxn ang="0">
                <a:pos x="90" y="251"/>
              </a:cxn>
              <a:cxn ang="0">
                <a:pos x="187" y="118"/>
              </a:cxn>
              <a:cxn ang="0">
                <a:pos x="165" y="51"/>
              </a:cxn>
            </a:cxnLst>
            <a:rect l="0" t="0" r="r" b="b"/>
            <a:pathLst>
              <a:path w="187" h="251">
                <a:moveTo>
                  <a:pt x="165" y="51"/>
                </a:moveTo>
                <a:cubicBezTo>
                  <a:pt x="9" y="0"/>
                  <a:pt x="9" y="0"/>
                  <a:pt x="9" y="0"/>
                </a:cubicBezTo>
                <a:cubicBezTo>
                  <a:pt x="3" y="21"/>
                  <a:pt x="0" y="43"/>
                  <a:pt x="0" y="66"/>
                </a:cubicBezTo>
                <a:cubicBezTo>
                  <a:pt x="0" y="141"/>
                  <a:pt x="35" y="208"/>
                  <a:pt x="90" y="251"/>
                </a:cubicBezTo>
                <a:cubicBezTo>
                  <a:pt x="187" y="118"/>
                  <a:pt x="187" y="118"/>
                  <a:pt x="187" y="118"/>
                </a:cubicBezTo>
                <a:cubicBezTo>
                  <a:pt x="168" y="101"/>
                  <a:pt x="160" y="75"/>
                  <a:pt x="165" y="51"/>
                </a:cubicBezTo>
                <a:close/>
              </a:path>
            </a:pathLst>
          </a:custGeom>
          <a:gradFill flip="none" rotWithShape="1">
            <a:gsLst>
              <a:gs pos="0">
                <a:srgbClr val="FFFFFF"/>
              </a:gs>
              <a:gs pos="100000">
                <a:srgbClr val="D7D7D7"/>
              </a:gs>
            </a:gsLst>
            <a:path path="shape">
              <a:fillToRect l="50000" t="50000" r="50000" b="50000"/>
            </a:path>
            <a:tileRect/>
          </a:gradFill>
          <a:ln w="12700" algn="ctr">
            <a:solidFill>
              <a:srgbClr val="C0C0C0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lIns="288000" tIns="0" rIns="0" bIns="0" anchor="ctr"/>
          <a:lstStyle/>
          <a:p>
            <a:pPr defTabSz="801688" eaLnBrk="0" hangingPunct="0"/>
            <a:endParaRPr lang="en-GB" sz="2000" b="1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0" name="_color1"/>
          <p:cNvSpPr>
            <a:spLocks/>
          </p:cNvSpPr>
          <p:nvPr/>
        </p:nvSpPr>
        <p:spPr bwMode="gray">
          <a:xfrm rot="4393808">
            <a:off x="4878509" y="3242771"/>
            <a:ext cx="1283096" cy="1238244"/>
          </a:xfrm>
          <a:custGeom>
            <a:avLst/>
            <a:gdLst/>
            <a:ahLst/>
            <a:cxnLst>
              <a:cxn ang="0">
                <a:pos x="28" y="173"/>
              </a:cxn>
              <a:cxn ang="0">
                <a:pos x="57" y="205"/>
              </a:cxn>
              <a:cxn ang="0">
                <a:pos x="213" y="154"/>
              </a:cxn>
              <a:cxn ang="0">
                <a:pos x="0" y="0"/>
              </a:cxn>
              <a:cxn ang="0">
                <a:pos x="0" y="164"/>
              </a:cxn>
              <a:cxn ang="0">
                <a:pos x="28" y="173"/>
              </a:cxn>
            </a:cxnLst>
            <a:rect l="0" t="0" r="r" b="b"/>
            <a:pathLst>
              <a:path w="213" h="205">
                <a:moveTo>
                  <a:pt x="28" y="173"/>
                </a:moveTo>
                <a:cubicBezTo>
                  <a:pt x="41" y="181"/>
                  <a:pt x="51" y="192"/>
                  <a:pt x="57" y="205"/>
                </a:cubicBezTo>
                <a:cubicBezTo>
                  <a:pt x="213" y="154"/>
                  <a:pt x="213" y="154"/>
                  <a:pt x="213" y="154"/>
                </a:cubicBezTo>
                <a:cubicBezTo>
                  <a:pt x="181" y="66"/>
                  <a:pt x="98" y="3"/>
                  <a:pt x="0" y="0"/>
                </a:cubicBezTo>
                <a:cubicBezTo>
                  <a:pt x="0" y="164"/>
                  <a:pt x="0" y="164"/>
                  <a:pt x="0" y="164"/>
                </a:cubicBezTo>
                <a:cubicBezTo>
                  <a:pt x="10" y="165"/>
                  <a:pt x="19" y="168"/>
                  <a:pt x="28" y="173"/>
                </a:cubicBezTo>
                <a:close/>
              </a:path>
            </a:pathLst>
          </a:custGeom>
          <a:gradFill flip="none" rotWithShape="1">
            <a:gsLst>
              <a:gs pos="0">
                <a:srgbClr val="FFFFFF"/>
              </a:gs>
              <a:gs pos="100000">
                <a:srgbClr val="D7D7D7"/>
              </a:gs>
            </a:gsLst>
            <a:path path="shape">
              <a:fillToRect l="50000" t="50000" r="50000" b="50000"/>
            </a:path>
            <a:tileRect/>
          </a:gradFill>
          <a:ln w="12700" algn="ctr">
            <a:solidFill>
              <a:srgbClr val="C0C0C0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lIns="288000" tIns="0" rIns="0" bIns="0" anchor="ctr"/>
          <a:lstStyle/>
          <a:p>
            <a:pPr defTabSz="801688" eaLnBrk="0" hangingPunct="0"/>
            <a:endParaRPr lang="en-GB" sz="2000" b="1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1" name="_color1"/>
          <p:cNvSpPr>
            <a:spLocks/>
          </p:cNvSpPr>
          <p:nvPr/>
        </p:nvSpPr>
        <p:spPr bwMode="gray">
          <a:xfrm rot="4393808">
            <a:off x="4484267" y="1934490"/>
            <a:ext cx="1283095" cy="1238244"/>
          </a:xfrm>
          <a:custGeom>
            <a:avLst/>
            <a:gdLst/>
            <a:ahLst/>
            <a:cxnLst>
              <a:cxn ang="0">
                <a:pos x="159" y="199"/>
              </a:cxn>
              <a:cxn ang="0">
                <a:pos x="213" y="164"/>
              </a:cxn>
              <a:cxn ang="0">
                <a:pos x="213" y="0"/>
              </a:cxn>
              <a:cxn ang="0">
                <a:pos x="0" y="154"/>
              </a:cxn>
              <a:cxn ang="0">
                <a:pos x="156" y="205"/>
              </a:cxn>
              <a:cxn ang="0">
                <a:pos x="159" y="199"/>
              </a:cxn>
            </a:cxnLst>
            <a:rect l="0" t="0" r="r" b="b"/>
            <a:pathLst>
              <a:path w="213" h="205">
                <a:moveTo>
                  <a:pt x="159" y="199"/>
                </a:moveTo>
                <a:cubicBezTo>
                  <a:pt x="171" y="178"/>
                  <a:pt x="191" y="166"/>
                  <a:pt x="213" y="164"/>
                </a:cubicBezTo>
                <a:cubicBezTo>
                  <a:pt x="213" y="0"/>
                  <a:pt x="213" y="0"/>
                  <a:pt x="213" y="0"/>
                </a:cubicBezTo>
                <a:cubicBezTo>
                  <a:pt x="114" y="3"/>
                  <a:pt x="31" y="66"/>
                  <a:pt x="0" y="154"/>
                </a:cubicBezTo>
                <a:cubicBezTo>
                  <a:pt x="156" y="205"/>
                  <a:pt x="156" y="205"/>
                  <a:pt x="156" y="205"/>
                </a:cubicBezTo>
                <a:cubicBezTo>
                  <a:pt x="157" y="203"/>
                  <a:pt x="158" y="201"/>
                  <a:pt x="159" y="199"/>
                </a:cubicBezTo>
                <a:close/>
              </a:path>
            </a:pathLst>
          </a:custGeom>
          <a:gradFill flip="none" rotWithShape="1">
            <a:gsLst>
              <a:gs pos="0">
                <a:srgbClr val="FFFFFF"/>
              </a:gs>
              <a:gs pos="100000">
                <a:srgbClr val="D7D7D7"/>
              </a:gs>
            </a:gsLst>
            <a:path path="shape">
              <a:fillToRect l="50000" t="50000" r="50000" b="50000"/>
            </a:path>
            <a:tileRect/>
          </a:gradFill>
          <a:ln w="12700" algn="ctr">
            <a:solidFill>
              <a:srgbClr val="C0C0C0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lIns="288000" tIns="0" rIns="0" bIns="0" anchor="ctr"/>
          <a:lstStyle/>
          <a:p>
            <a:pPr defTabSz="801688" eaLnBrk="0" hangingPunct="0"/>
            <a:endParaRPr lang="en-GB" sz="2000" b="1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2" name="Textfeld 84"/>
          <p:cNvSpPr txBox="1"/>
          <p:nvPr/>
        </p:nvSpPr>
        <p:spPr>
          <a:xfrm rot="19516649">
            <a:off x="3581610" y="2544436"/>
            <a:ext cx="1257652" cy="661481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sz="1400" dirty="0" smtClean="0">
                <a:solidFill>
                  <a:srgbClr val="000000"/>
                </a:solidFill>
              </a:rPr>
              <a:t>Reduce Attack </a:t>
            </a:r>
            <a:br>
              <a:rPr lang="de-DE" sz="1400" dirty="0" smtClean="0">
                <a:solidFill>
                  <a:srgbClr val="000000"/>
                </a:solidFill>
              </a:rPr>
            </a:br>
            <a:r>
              <a:rPr lang="de-DE" sz="1400" dirty="0" smtClean="0">
                <a:solidFill>
                  <a:srgbClr val="000000"/>
                </a:solidFill>
              </a:rPr>
              <a:t>Surface</a:t>
            </a:r>
            <a:endParaRPr lang="de-DE" sz="1400" dirty="0">
              <a:solidFill>
                <a:srgbClr val="000000"/>
              </a:solidFill>
            </a:endParaRPr>
          </a:p>
        </p:txBody>
      </p:sp>
      <p:sp>
        <p:nvSpPr>
          <p:cNvPr id="43" name="Textfeld 85"/>
          <p:cNvSpPr txBox="1"/>
          <p:nvPr/>
        </p:nvSpPr>
        <p:spPr>
          <a:xfrm rot="2312707">
            <a:off x="4346828" y="2569988"/>
            <a:ext cx="1257652" cy="695320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sz="1400" dirty="0" smtClean="0">
                <a:solidFill>
                  <a:srgbClr val="000000"/>
                </a:solidFill>
              </a:rPr>
              <a:t>Inspect and </a:t>
            </a:r>
            <a:br>
              <a:rPr lang="de-DE" sz="1400" dirty="0" smtClean="0">
                <a:solidFill>
                  <a:srgbClr val="000000"/>
                </a:solidFill>
              </a:rPr>
            </a:br>
            <a:r>
              <a:rPr lang="de-DE" sz="1400" dirty="0" smtClean="0">
                <a:solidFill>
                  <a:srgbClr val="000000"/>
                </a:solidFill>
              </a:rPr>
              <a:t>Block Threats</a:t>
            </a:r>
            <a:endParaRPr lang="de-DE" sz="1400" dirty="0">
              <a:solidFill>
                <a:srgbClr val="000000"/>
              </a:solidFill>
            </a:endParaRPr>
          </a:p>
        </p:txBody>
      </p:sp>
      <p:sp>
        <p:nvSpPr>
          <p:cNvPr id="45" name="Textfeld 85"/>
          <p:cNvSpPr txBox="1"/>
          <p:nvPr/>
        </p:nvSpPr>
        <p:spPr>
          <a:xfrm rot="6937029">
            <a:off x="4577011" y="3354612"/>
            <a:ext cx="1257652" cy="695320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sz="1400" dirty="0" smtClean="0">
                <a:solidFill>
                  <a:srgbClr val="000000"/>
                </a:solidFill>
              </a:rPr>
              <a:t>Identify new </a:t>
            </a:r>
          </a:p>
          <a:p>
            <a:pPr algn="ctr">
              <a:lnSpc>
                <a:spcPct val="90000"/>
              </a:lnSpc>
            </a:pPr>
            <a:r>
              <a:rPr lang="de-DE" sz="1400" dirty="0" smtClean="0">
                <a:solidFill>
                  <a:srgbClr val="000000"/>
                </a:solidFill>
              </a:rPr>
              <a:t>incidents</a:t>
            </a:r>
            <a:endParaRPr lang="de-DE" sz="1400" dirty="0">
              <a:solidFill>
                <a:srgbClr val="000000"/>
              </a:solidFill>
            </a:endParaRPr>
          </a:p>
        </p:txBody>
      </p:sp>
      <p:sp>
        <p:nvSpPr>
          <p:cNvPr id="46" name="Textfeld 84"/>
          <p:cNvSpPr txBox="1"/>
          <p:nvPr/>
        </p:nvSpPr>
        <p:spPr>
          <a:xfrm rot="15238867">
            <a:off x="3259255" y="3269973"/>
            <a:ext cx="1257652" cy="661481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sz="1400" dirty="0" smtClean="0">
                <a:solidFill>
                  <a:srgbClr val="000000"/>
                </a:solidFill>
              </a:rPr>
              <a:t>Assess, Audit, </a:t>
            </a:r>
            <a:br>
              <a:rPr lang="de-DE" sz="1400" dirty="0" smtClean="0">
                <a:solidFill>
                  <a:srgbClr val="000000"/>
                </a:solidFill>
              </a:rPr>
            </a:br>
            <a:r>
              <a:rPr lang="de-DE" sz="1400" dirty="0" smtClean="0">
                <a:solidFill>
                  <a:srgbClr val="000000"/>
                </a:solidFill>
              </a:rPr>
              <a:t>Improve</a:t>
            </a:r>
            <a:endParaRPr lang="de-DE" sz="1400" dirty="0">
              <a:solidFill>
                <a:srgbClr val="000000"/>
              </a:solidFill>
            </a:endParaRPr>
          </a:p>
        </p:txBody>
      </p:sp>
      <p:sp>
        <p:nvSpPr>
          <p:cNvPr id="47" name="Textfeld 85"/>
          <p:cNvSpPr txBox="1"/>
          <p:nvPr/>
        </p:nvSpPr>
        <p:spPr>
          <a:xfrm rot="154840">
            <a:off x="3897559" y="4600043"/>
            <a:ext cx="1257652" cy="532858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sz="1400" dirty="0" smtClean="0">
                <a:solidFill>
                  <a:srgbClr val="000000"/>
                </a:solidFill>
              </a:rPr>
              <a:t>Validate and </a:t>
            </a:r>
          </a:p>
          <a:p>
            <a:pPr algn="ctr">
              <a:lnSpc>
                <a:spcPct val="90000"/>
              </a:lnSpc>
            </a:pPr>
            <a:r>
              <a:rPr lang="de-DE" sz="1400" dirty="0" smtClean="0">
                <a:solidFill>
                  <a:srgbClr val="000000"/>
                </a:solidFill>
              </a:rPr>
              <a:t>Contain</a:t>
            </a:r>
            <a:endParaRPr lang="de-DE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33790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APT could be considered as a subset of ATA</a:t>
            </a:r>
          </a:p>
          <a:p>
            <a:r>
              <a:rPr lang="en-US" dirty="0" smtClean="0"/>
              <a:t>Both are advanced attacks and share common criteria like long-term infiltration, stealth and sophisticated techniques</a:t>
            </a:r>
          </a:p>
          <a:p>
            <a:r>
              <a:rPr lang="en-US" dirty="0" smtClean="0"/>
              <a:t>ATAs are pragmatic: they are likely </a:t>
            </a:r>
            <a:r>
              <a:rPr lang="en-US" dirty="0"/>
              <a:t>designed to </a:t>
            </a:r>
            <a:r>
              <a:rPr lang="en-US" dirty="0" smtClean="0"/>
              <a:t>steal confidential </a:t>
            </a:r>
            <a:r>
              <a:rPr lang="en-US" dirty="0"/>
              <a:t>information or intellectual </a:t>
            </a:r>
            <a:r>
              <a:rPr lang="en-US" dirty="0" smtClean="0"/>
              <a:t>property</a:t>
            </a:r>
          </a:p>
          <a:p>
            <a:r>
              <a:rPr lang="en-US" dirty="0" smtClean="0"/>
              <a:t>APTs are dogmatic: they</a:t>
            </a:r>
            <a:r>
              <a:rPr lang="en-US" dirty="0"/>
              <a:t> are largely driven by </a:t>
            </a:r>
            <a:r>
              <a:rPr lang="en-US" dirty="0" smtClean="0"/>
              <a:t>emotional or philosophical </a:t>
            </a:r>
            <a:r>
              <a:rPr lang="en-US" dirty="0"/>
              <a:t>motivations, primarily </a:t>
            </a:r>
            <a:r>
              <a:rPr lang="en-US" dirty="0" smtClean="0"/>
              <a:t>politics. Business disruption is the main goal of such attacks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Targeted </a:t>
            </a:r>
            <a:r>
              <a:rPr lang="en-US" dirty="0" smtClean="0"/>
              <a:t>Threats/Attacks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8636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22313" y="2233613"/>
            <a:ext cx="7772400" cy="1500187"/>
          </a:xfrm>
        </p:spPr>
        <p:txBody>
          <a:bodyPr/>
          <a:lstStyle/>
          <a:p>
            <a:pPr algn="ctr"/>
            <a:r>
              <a:rPr lang="en-US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Questions?</a:t>
            </a:r>
            <a:endParaRPr lang="en-US" sz="8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2">
                  <a:lumMod val="90000"/>
                  <a:lumOff val="1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jwhite\AppData\Local\Microsoft\Windows\Temporary Internet Files\Content.IE5\1O3GQR9D\footprints-in-the-sand[1]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4314"/>
            <a:ext cx="9144000" cy="5272768"/>
          </a:xfrm>
          <a:prstGeom prst="rect">
            <a:avLst/>
          </a:prstGeom>
          <a:noFill/>
        </p:spPr>
      </p:pic>
      <p:pic>
        <p:nvPicPr>
          <p:cNvPr id="3" name="Picture 6" descr="white gea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33800"/>
            <a:ext cx="9144000" cy="2498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Text Placeholder 5"/>
          <p:cNvSpPr>
            <a:spLocks noGrp="1"/>
          </p:cNvSpPr>
          <p:nvPr>
            <p:ph type="body" idx="1"/>
          </p:nvPr>
        </p:nvSpPr>
        <p:spPr>
          <a:xfrm>
            <a:off x="2590800" y="3733800"/>
            <a:ext cx="3276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+mj-lt"/>
                <a:cs typeface="Arial Narrow" pitchFamily="34" charset="0"/>
              </a:rPr>
              <a:t>Thank You</a:t>
            </a:r>
          </a:p>
        </p:txBody>
      </p:sp>
      <p:pic>
        <p:nvPicPr>
          <p:cNvPr id="1025" name="Picture 1" descr="C:\Users\jwhite\AppData\Local\Microsoft\Windows\Temporary Internet Files\Content.IE5\9P2SYR3X\sandTimer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1199686"/>
            <a:ext cx="4648200" cy="51008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91200" y="2286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404040"/>
                </a:solidFill>
                <a:latin typeface="Helvetica 55 Roman"/>
                <a:cs typeface="Helvetica 55 Roman"/>
              </a:rPr>
              <a:t>Time is up!</a:t>
            </a:r>
          </a:p>
        </p:txBody>
      </p:sp>
    </p:spTree>
    <p:extLst>
      <p:ext uri="{BB962C8B-B14F-4D97-AF65-F5344CB8AC3E}">
        <p14:creationId xmlns="" xmlns:p14="http://schemas.microsoft.com/office/powerpoint/2010/main" val="368958720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57200" y="1447800"/>
            <a:ext cx="8229600" cy="4498445"/>
          </a:xfrm>
        </p:spPr>
        <p:txBody>
          <a:bodyPr/>
          <a:lstStyle/>
          <a:p>
            <a:pPr>
              <a:buNone/>
            </a:pPr>
            <a:r>
              <a:rPr lang="en-US" sz="3600" dirty="0" smtClean="0"/>
              <a:t>The following will be a list of commonly used terms and brief definitions for each term</a:t>
            </a:r>
            <a:endParaRPr lang="en-US" sz="360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APT/A Related </a:t>
            </a:r>
            <a:r>
              <a:rPr lang="en-US" dirty="0" smtClean="0">
                <a:solidFill>
                  <a:srgbClr val="C00000"/>
                </a:solidFill>
              </a:rPr>
              <a:t>Definitions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726596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b="1" dirty="0" smtClean="0"/>
              <a:t>attacker</a:t>
            </a:r>
            <a:r>
              <a:rPr lang="en-US" b="1" i="1" dirty="0" smtClean="0"/>
              <a:t> </a:t>
            </a:r>
            <a:r>
              <a:rPr lang="en-US" dirty="0" smtClean="0"/>
              <a:t>is a program that performs a wide range of hacking related tasks without the user knowledge nor permission.</a:t>
            </a:r>
          </a:p>
          <a:p>
            <a:r>
              <a:rPr lang="en-US" dirty="0" smtClean="0"/>
              <a:t>Activities may include disabling an anti-virus software or personal firewall or modifying system settings.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8296118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The victim of an attack</a:t>
            </a: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8296118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just"/>
            <a:r>
              <a:rPr lang="en-US" dirty="0" smtClean="0"/>
              <a:t>A</a:t>
            </a:r>
            <a:r>
              <a:rPr lang="en-US" b="1" dirty="0" smtClean="0"/>
              <a:t> botnet </a:t>
            </a:r>
            <a:r>
              <a:rPr lang="en-US" dirty="0" smtClean="0"/>
              <a:t>is a group of computers, infected with a robot malware (the bot), that share program processing amongst them.</a:t>
            </a:r>
          </a:p>
          <a:p>
            <a:pPr algn="just"/>
            <a:r>
              <a:rPr lang="en-US" b="1" dirty="0" smtClean="0"/>
              <a:t>Command &amp; Control</a:t>
            </a:r>
            <a:r>
              <a:rPr lang="en-US" dirty="0"/>
              <a:t> servers are central points used for the control of botnets</a:t>
            </a:r>
            <a:r>
              <a:rPr lang="en-US" dirty="0" smtClean="0"/>
              <a:t>.</a:t>
            </a:r>
          </a:p>
          <a:p>
            <a:pPr algn="just"/>
            <a:r>
              <a:rPr lang="en-US" dirty="0"/>
              <a:t>Bots will usually report back in some way, often via IRC or other simple messaging protocols, once a new system is infected, and will then receive commands from the central </a:t>
            </a:r>
            <a:r>
              <a:rPr lang="en-US" b="1" dirty="0"/>
              <a:t>server</a:t>
            </a:r>
            <a:r>
              <a:rPr lang="en-US" dirty="0"/>
              <a:t>.</a:t>
            </a:r>
            <a:endParaRPr lang="en-US" dirty="0" smtClean="0"/>
          </a:p>
          <a:p>
            <a:pPr algn="just"/>
            <a:r>
              <a:rPr lang="en-US" dirty="0" smtClean="0"/>
              <a:t>Among the most popular applications of botnets are the </a:t>
            </a:r>
            <a:r>
              <a:rPr lang="en-US" dirty="0" err="1" smtClean="0"/>
              <a:t>DDoS</a:t>
            </a:r>
            <a:r>
              <a:rPr lang="en-US" dirty="0" smtClean="0"/>
              <a:t> and spamming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Botnet</a:t>
            </a:r>
            <a:endParaRPr lang="en-US" dirty="0"/>
          </a:p>
        </p:txBody>
      </p:sp>
      <p:pic>
        <p:nvPicPr>
          <p:cNvPr id="5" name="Picture 11" descr="BOTNE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7136" y="4584295"/>
            <a:ext cx="736601" cy="47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loud-Whit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6842" y="5056635"/>
            <a:ext cx="829197" cy="556613"/>
          </a:xfrm>
          <a:prstGeom prst="rect">
            <a:avLst/>
          </a:prstGeom>
          <a:noFill/>
          <a:ln>
            <a:noFill/>
          </a:ln>
          <a:effectLst>
            <a:outerShdw blurRad="152400" dist="114300" dir="5400000" sx="89999" sy="-19000" rotWithShape="0">
              <a:srgbClr val="000000">
                <a:alpha val="2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4" descr="LAN_Lt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4876" y="5613248"/>
            <a:ext cx="950923" cy="7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4" descr="LAN_Lt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5919" y="5903762"/>
            <a:ext cx="950923" cy="7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4" descr="LAN_Lt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60458" y="4698094"/>
            <a:ext cx="950923" cy="7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Virus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8574" y="4711880"/>
            <a:ext cx="327025" cy="335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Virus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1549" y="5155134"/>
            <a:ext cx="327025" cy="335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Virus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9817" y="6301274"/>
            <a:ext cx="327025" cy="335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Virus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1308" y="5787057"/>
            <a:ext cx="327025" cy="335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Virus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4861" y="5996708"/>
            <a:ext cx="327025" cy="335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Virus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4876" y="5756437"/>
            <a:ext cx="327025" cy="335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Virus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08774" y="5619105"/>
            <a:ext cx="327025" cy="335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Curved Connector 17"/>
          <p:cNvCxnSpPr>
            <a:endCxn id="5" idx="2"/>
          </p:cNvCxnSpPr>
          <p:nvPr/>
        </p:nvCxnSpPr>
        <p:spPr bwMode="auto">
          <a:xfrm>
            <a:off x="3585599" y="4879832"/>
            <a:ext cx="1819838" cy="176803"/>
          </a:xfrm>
          <a:prstGeom prst="curvedConnector4">
            <a:avLst>
              <a:gd name="adj1" fmla="val 39881"/>
              <a:gd name="adj2" fmla="val 229296"/>
            </a:avLst>
          </a:prstGeom>
          <a:solidFill>
            <a:schemeClr val="accent2">
              <a:alpha val="42000"/>
            </a:schemeClr>
          </a:solidFill>
          <a:ln w="9525" cap="flat" cmpd="sng" algn="ctr">
            <a:solidFill>
              <a:srgbClr val="C00000"/>
            </a:solidFill>
            <a:prstDash val="dash"/>
            <a:round/>
            <a:headEnd type="triangle" w="sm" len="sm"/>
            <a:tailEnd type="triangle" w="sm" len="sm"/>
          </a:ln>
          <a:effectLst/>
        </p:spPr>
      </p:cxnSp>
      <p:cxnSp>
        <p:nvCxnSpPr>
          <p:cNvPr id="19" name="Curved Connector 18"/>
          <p:cNvCxnSpPr>
            <a:stCxn id="11" idx="3"/>
            <a:endCxn id="5" idx="2"/>
          </p:cNvCxnSpPr>
          <p:nvPr/>
        </p:nvCxnSpPr>
        <p:spPr bwMode="auto">
          <a:xfrm flipV="1">
            <a:off x="3258574" y="5056635"/>
            <a:ext cx="2146863" cy="266451"/>
          </a:xfrm>
          <a:prstGeom prst="curvedConnector2">
            <a:avLst/>
          </a:prstGeom>
          <a:solidFill>
            <a:schemeClr val="accent2">
              <a:alpha val="42000"/>
            </a:schemeClr>
          </a:solidFill>
          <a:ln w="9525" cap="flat" cmpd="sng" algn="ctr">
            <a:solidFill>
              <a:srgbClr val="C00000"/>
            </a:solidFill>
            <a:prstDash val="dash"/>
            <a:round/>
            <a:headEnd type="triangle" w="sm" len="sm"/>
            <a:tailEnd type="triangle" w="sm" len="sm"/>
          </a:ln>
          <a:effectLst/>
        </p:spPr>
      </p:cxnSp>
      <p:cxnSp>
        <p:nvCxnSpPr>
          <p:cNvPr id="22" name="Curved Connector 21"/>
          <p:cNvCxnSpPr>
            <a:stCxn id="14" idx="0"/>
            <a:endCxn id="5" idx="2"/>
          </p:cNvCxnSpPr>
          <p:nvPr/>
        </p:nvCxnSpPr>
        <p:spPr bwMode="auto">
          <a:xfrm rot="5400000" flipH="1" flipV="1">
            <a:off x="3831869" y="4423141"/>
            <a:ext cx="940073" cy="2207063"/>
          </a:xfrm>
          <a:prstGeom prst="curvedConnector3">
            <a:avLst>
              <a:gd name="adj1" fmla="val 50000"/>
            </a:avLst>
          </a:prstGeom>
          <a:solidFill>
            <a:schemeClr val="accent2">
              <a:alpha val="42000"/>
            </a:schemeClr>
          </a:solidFill>
          <a:ln w="9525" cap="flat" cmpd="sng" algn="ctr">
            <a:solidFill>
              <a:srgbClr val="C00000"/>
            </a:solidFill>
            <a:prstDash val="dash"/>
            <a:round/>
            <a:headEnd type="triangle" w="sm" len="sm"/>
            <a:tailEnd type="triangle" w="sm" len="sm"/>
          </a:ln>
          <a:effectLst/>
        </p:spPr>
      </p:cxnSp>
      <p:cxnSp>
        <p:nvCxnSpPr>
          <p:cNvPr id="25" name="Curved Connector 24"/>
          <p:cNvCxnSpPr>
            <a:stCxn id="13" idx="0"/>
            <a:endCxn id="5" idx="2"/>
          </p:cNvCxnSpPr>
          <p:nvPr/>
        </p:nvCxnSpPr>
        <p:spPr bwMode="auto">
          <a:xfrm rot="5400000" flipH="1" flipV="1">
            <a:off x="4179918" y="4561538"/>
            <a:ext cx="730422" cy="1720616"/>
          </a:xfrm>
          <a:prstGeom prst="curvedConnector3">
            <a:avLst>
              <a:gd name="adj1" fmla="val 50000"/>
            </a:avLst>
          </a:prstGeom>
          <a:solidFill>
            <a:schemeClr val="accent2">
              <a:alpha val="42000"/>
            </a:schemeClr>
          </a:solidFill>
          <a:ln w="9525" cap="flat" cmpd="sng" algn="ctr">
            <a:solidFill>
              <a:srgbClr val="C00000"/>
            </a:solidFill>
            <a:prstDash val="dash"/>
            <a:round/>
            <a:headEnd type="triangle" w="sm" len="sm"/>
            <a:tailEnd type="triangle" w="sm" len="sm"/>
          </a:ln>
          <a:effectLst/>
        </p:spPr>
      </p:cxnSp>
      <p:cxnSp>
        <p:nvCxnSpPr>
          <p:cNvPr id="28" name="Curved Connector 27"/>
          <p:cNvCxnSpPr>
            <a:stCxn id="12" idx="0"/>
            <a:endCxn id="5" idx="2"/>
          </p:cNvCxnSpPr>
          <p:nvPr/>
        </p:nvCxnSpPr>
        <p:spPr bwMode="auto">
          <a:xfrm rot="5400000" flipH="1" flipV="1">
            <a:off x="3992064" y="4887902"/>
            <a:ext cx="1244639" cy="1582107"/>
          </a:xfrm>
          <a:prstGeom prst="curvedConnector3">
            <a:avLst>
              <a:gd name="adj1" fmla="val 50000"/>
            </a:avLst>
          </a:prstGeom>
          <a:solidFill>
            <a:schemeClr val="accent2">
              <a:alpha val="42000"/>
            </a:schemeClr>
          </a:solidFill>
          <a:ln w="9525" cap="flat" cmpd="sng" algn="ctr">
            <a:solidFill>
              <a:srgbClr val="C00000"/>
            </a:solidFill>
            <a:prstDash val="dash"/>
            <a:round/>
            <a:headEnd type="triangle" w="sm" len="sm"/>
            <a:tailEnd type="triangle" w="sm" len="sm"/>
          </a:ln>
          <a:effectLst/>
        </p:spPr>
      </p:cxnSp>
      <p:cxnSp>
        <p:nvCxnSpPr>
          <p:cNvPr id="31" name="Curved Connector 30"/>
          <p:cNvCxnSpPr>
            <a:stCxn id="15" idx="0"/>
            <a:endCxn id="5" idx="2"/>
          </p:cNvCxnSpPr>
          <p:nvPr/>
        </p:nvCxnSpPr>
        <p:spPr bwMode="auto">
          <a:xfrm rot="5400000" flipH="1" flipV="1">
            <a:off x="4977012" y="5328012"/>
            <a:ext cx="699802" cy="157048"/>
          </a:xfrm>
          <a:prstGeom prst="curvedConnector3">
            <a:avLst>
              <a:gd name="adj1" fmla="val 50000"/>
            </a:avLst>
          </a:prstGeom>
          <a:solidFill>
            <a:schemeClr val="accent2">
              <a:alpha val="42000"/>
            </a:schemeClr>
          </a:solidFill>
          <a:ln w="9525" cap="flat" cmpd="sng" algn="ctr">
            <a:solidFill>
              <a:srgbClr val="C00000"/>
            </a:solidFill>
            <a:prstDash val="dash"/>
            <a:round/>
            <a:headEnd type="triangle" w="sm" len="sm"/>
            <a:tailEnd type="triangle" w="sm" len="sm"/>
          </a:ln>
          <a:effectLst/>
        </p:spPr>
      </p:cxnSp>
      <p:cxnSp>
        <p:nvCxnSpPr>
          <p:cNvPr id="35" name="Curved Connector 34"/>
          <p:cNvCxnSpPr>
            <a:stCxn id="16" idx="0"/>
            <a:endCxn id="5" idx="2"/>
          </p:cNvCxnSpPr>
          <p:nvPr/>
        </p:nvCxnSpPr>
        <p:spPr bwMode="auto">
          <a:xfrm rot="16200000" flipV="1">
            <a:off x="5357627" y="5104445"/>
            <a:ext cx="562470" cy="466850"/>
          </a:xfrm>
          <a:prstGeom prst="curvedConnector3">
            <a:avLst>
              <a:gd name="adj1" fmla="val 50000"/>
            </a:avLst>
          </a:prstGeom>
          <a:solidFill>
            <a:schemeClr val="accent2">
              <a:alpha val="42000"/>
            </a:schemeClr>
          </a:solidFill>
          <a:ln w="9525" cap="flat" cmpd="sng" algn="ctr">
            <a:solidFill>
              <a:srgbClr val="C00000"/>
            </a:solidFill>
            <a:prstDash val="dash"/>
            <a:round/>
            <a:headEnd type="triangle" w="sm" len="sm"/>
            <a:tailEnd type="triangl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xmlns="" val="234584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just"/>
            <a:r>
              <a:rPr lang="en-US" b="1" dirty="0"/>
              <a:t>File infectors </a:t>
            </a:r>
            <a:r>
              <a:rPr lang="en-US" dirty="0"/>
              <a:t>are </a:t>
            </a:r>
            <a:r>
              <a:rPr lang="en-US" dirty="0" smtClean="0"/>
              <a:t>malwares </a:t>
            </a:r>
            <a:r>
              <a:rPr lang="en-US" dirty="0"/>
              <a:t>that are capable of attaching themselves to executable files, e.g. “calc.exe” and “notepad.exe”. </a:t>
            </a:r>
            <a:endParaRPr lang="en-US" dirty="0" smtClean="0"/>
          </a:p>
          <a:p>
            <a:pPr algn="just"/>
            <a:r>
              <a:rPr lang="en-US" dirty="0" smtClean="0"/>
              <a:t>When </a:t>
            </a:r>
            <a:r>
              <a:rPr lang="en-US" dirty="0"/>
              <a:t>we run an infected file, we don’t notice that “calc.exe” is infected, since it still shows the calculator running properly. But, behind the scenes, the malware is doing its malicious activities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A file infector is a computer virus.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Infector</a:t>
            </a:r>
            <a:endParaRPr lang="en-US" dirty="0"/>
          </a:p>
        </p:txBody>
      </p:sp>
      <p:grpSp>
        <p:nvGrpSpPr>
          <p:cNvPr id="3" name="Group 25"/>
          <p:cNvGrpSpPr/>
          <p:nvPr/>
        </p:nvGrpSpPr>
        <p:grpSpPr>
          <a:xfrm>
            <a:off x="1162662" y="3873327"/>
            <a:ext cx="6818677" cy="2165778"/>
            <a:chOff x="1452711" y="3607857"/>
            <a:chExt cx="6818677" cy="2165778"/>
          </a:xfrm>
        </p:grpSpPr>
        <p:grpSp>
          <p:nvGrpSpPr>
            <p:cNvPr id="8" name="Group 20"/>
            <p:cNvGrpSpPr/>
            <p:nvPr/>
          </p:nvGrpSpPr>
          <p:grpSpPr>
            <a:xfrm>
              <a:off x="6607893" y="3607857"/>
              <a:ext cx="1663495" cy="2165778"/>
              <a:chOff x="5487015" y="3607857"/>
              <a:chExt cx="1663495" cy="2165778"/>
            </a:xfrm>
          </p:grpSpPr>
          <p:grpSp>
            <p:nvGrpSpPr>
              <p:cNvPr id="9" name="Group 15"/>
              <p:cNvGrpSpPr/>
              <p:nvPr/>
            </p:nvGrpSpPr>
            <p:grpSpPr>
              <a:xfrm>
                <a:off x="5487015" y="3607857"/>
                <a:ext cx="1663495" cy="2165778"/>
                <a:chOff x="6048067" y="3607857"/>
                <a:chExt cx="1663495" cy="2165778"/>
              </a:xfrm>
            </p:grpSpPr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48067" y="3607857"/>
                  <a:ext cx="1663495" cy="2165778"/>
                </a:xfrm>
                <a:prstGeom prst="rect">
                  <a:avLst/>
                </a:prstGeom>
              </p:spPr>
            </p:pic>
            <p:sp>
              <p:nvSpPr>
                <p:cNvPr id="14" name="Freeform 13"/>
                <p:cNvSpPr/>
                <p:nvPr/>
              </p:nvSpPr>
              <p:spPr bwMode="auto">
                <a:xfrm>
                  <a:off x="6302477" y="3696929"/>
                  <a:ext cx="1150375" cy="825910"/>
                </a:xfrm>
                <a:custGeom>
                  <a:avLst/>
                  <a:gdLst>
                    <a:gd name="connsiteX0" fmla="*/ 0 w 1150375"/>
                    <a:gd name="connsiteY0" fmla="*/ 0 h 825910"/>
                    <a:gd name="connsiteX1" fmla="*/ 0 w 1150375"/>
                    <a:gd name="connsiteY1" fmla="*/ 825910 h 825910"/>
                    <a:gd name="connsiteX2" fmla="*/ 1150375 w 1150375"/>
                    <a:gd name="connsiteY2" fmla="*/ 825910 h 825910"/>
                    <a:gd name="connsiteX3" fmla="*/ 1150375 w 1150375"/>
                    <a:gd name="connsiteY3" fmla="*/ 511277 h 825910"/>
                    <a:gd name="connsiteX4" fmla="*/ 737420 w 1150375"/>
                    <a:gd name="connsiteY4" fmla="*/ 511277 h 825910"/>
                    <a:gd name="connsiteX5" fmla="*/ 737420 w 1150375"/>
                    <a:gd name="connsiteY5" fmla="*/ 9832 h 825910"/>
                    <a:gd name="connsiteX6" fmla="*/ 0 w 1150375"/>
                    <a:gd name="connsiteY6" fmla="*/ 0 h 8259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50375" h="825910">
                      <a:moveTo>
                        <a:pt x="0" y="0"/>
                      </a:moveTo>
                      <a:lnTo>
                        <a:pt x="0" y="825910"/>
                      </a:lnTo>
                      <a:lnTo>
                        <a:pt x="1150375" y="825910"/>
                      </a:lnTo>
                      <a:lnTo>
                        <a:pt x="1150375" y="511277"/>
                      </a:lnTo>
                      <a:lnTo>
                        <a:pt x="737420" y="511277"/>
                      </a:lnTo>
                      <a:lnTo>
                        <a:pt x="737420" y="98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4">
                        <a:lumMod val="0"/>
                        <a:lumOff val="100000"/>
                      </a:schemeClr>
                    </a:gs>
                    <a:gs pos="35000">
                      <a:schemeClr val="accent4">
                        <a:lumMod val="0"/>
                        <a:lumOff val="100000"/>
                        <a:alpha val="46000"/>
                      </a:schemeClr>
                    </a:gs>
                    <a:gs pos="100000">
                      <a:schemeClr val="accent4">
                        <a:lumMod val="100000"/>
                        <a:alpha val="46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glow rad="88900">
                    <a:schemeClr val="accent4">
                      <a:satMod val="175000"/>
                      <a:alpha val="44000"/>
                    </a:schemeClr>
                  </a:glow>
                </a:effectLst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90000"/>
                    <a:buFont typeface="Wingdings" charset="2"/>
                    <a:buNone/>
                    <a:tabLst/>
                  </a:pPr>
                  <a:endParaRPr kumimoji="0" lang="en-US" sz="2000" b="0" i="0" u="none" strike="noStrike" cap="none" normalizeH="0" baseline="0">
                    <a:ln>
                      <a:noFill/>
                    </a:ln>
                    <a:solidFill>
                      <a:schemeClr val="accent2"/>
                    </a:solidFill>
                    <a:effectLst/>
                    <a:latin typeface="Arial" charset="0"/>
                  </a:endParaRPr>
                </a:p>
              </p:txBody>
            </p:sp>
            <p:pic>
              <p:nvPicPr>
                <p:cNvPr id="5" name="Picture 6" descr="Virus1.png"/>
                <p:cNvPicPr>
                  <a:picLocks noChangeAspect="1"/>
                </p:cNvPicPr>
                <p:nvPr/>
              </p:nvPicPr>
              <p:blipFill>
                <a:blip r:embed="rId4" cstate="print"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330131" y="3749521"/>
                  <a:ext cx="701675" cy="7207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7" name="TextBox 16"/>
              <p:cNvSpPr txBox="1"/>
              <p:nvPr/>
            </p:nvSpPr>
            <p:spPr>
              <a:xfrm>
                <a:off x="5715000" y="5095456"/>
                <a:ext cx="12075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404040"/>
                    </a:solidFill>
                    <a:latin typeface="Helvetica 55 Roman"/>
                    <a:cs typeface="Helvetica 55 Roman"/>
                  </a:rPr>
                  <a:t>foo.exe</a:t>
                </a:r>
              </a:p>
            </p:txBody>
          </p:sp>
        </p:grpSp>
        <p:grpSp>
          <p:nvGrpSpPr>
            <p:cNvPr id="10" name="Group 19"/>
            <p:cNvGrpSpPr/>
            <p:nvPr/>
          </p:nvGrpSpPr>
          <p:grpSpPr>
            <a:xfrm>
              <a:off x="1452711" y="3858999"/>
              <a:ext cx="1663495" cy="1663495"/>
              <a:chOff x="1993491" y="4110140"/>
              <a:chExt cx="1663495" cy="1663495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993491" y="4110140"/>
                <a:ext cx="1663495" cy="1663495"/>
              </a:xfrm>
              <a:prstGeom prst="rect">
                <a:avLst/>
              </a:prstGeom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2221476" y="5095456"/>
                <a:ext cx="12075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404040"/>
                    </a:solidFill>
                    <a:latin typeface="Helvetica 55 Roman"/>
                    <a:cs typeface="Helvetica 55 Roman"/>
                  </a:rPr>
                  <a:t>foo.exe</a:t>
                </a:r>
              </a:p>
            </p:txBody>
          </p:sp>
        </p:grpSp>
        <p:sp>
          <p:nvSpPr>
            <p:cNvPr id="25" name="Right Arrow 24"/>
            <p:cNvSpPr/>
            <p:nvPr/>
          </p:nvSpPr>
          <p:spPr bwMode="auto">
            <a:xfrm>
              <a:off x="3297845" y="4004208"/>
              <a:ext cx="3128408" cy="1373077"/>
            </a:xfrm>
            <a:prstGeom prst="rightArrow">
              <a:avLst/>
            </a:prstGeom>
            <a:ln w="69850">
              <a:solidFill>
                <a:srgbClr val="646464"/>
              </a:solidFill>
              <a:bevel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0000"/>
                <a:buFont typeface="Wingdings" charset="2"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charset="0"/>
                </a:rPr>
                <a:t>File Infection</a:t>
              </a:r>
              <a:endParaRPr kumimoji="0" lang="en-US" sz="1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19867742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TNT-2012_PPT_Template">
  <a:themeElements>
    <a:clrScheme name="FTNT Color Scheme">
      <a:dk1>
        <a:srgbClr val="36424A"/>
      </a:dk1>
      <a:lt1>
        <a:srgbClr val="FFFFFF"/>
      </a:lt1>
      <a:dk2>
        <a:srgbClr val="1B232A"/>
      </a:dk2>
      <a:lt2>
        <a:srgbClr val="DFE6E6"/>
      </a:lt2>
      <a:accent1>
        <a:srgbClr val="20558E"/>
      </a:accent1>
      <a:accent2>
        <a:srgbClr val="FFCC00"/>
      </a:accent2>
      <a:accent3>
        <a:srgbClr val="446E60"/>
      </a:accent3>
      <a:accent4>
        <a:srgbClr val="C00000"/>
      </a:accent4>
      <a:accent5>
        <a:srgbClr val="4F95C6"/>
      </a:accent5>
      <a:accent6>
        <a:srgbClr val="F79646"/>
      </a:accent6>
      <a:hlink>
        <a:srgbClr val="3366FF"/>
      </a:hlink>
      <a:folHlink>
        <a:srgbClr val="7030A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flip="none" rotWithShape="1">
          <a:gsLst>
            <a:gs pos="0">
              <a:srgbClr val="A5ACB0"/>
            </a:gs>
            <a:gs pos="100000">
              <a:srgbClr val="FFFFFF"/>
            </a:gs>
          </a:gsLst>
          <a:lin ang="5400000" scaled="0"/>
          <a:tileRect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90000"/>
          <a:buFont typeface="Wingdings" charset="2"/>
          <a:buNone/>
          <a:tabLst/>
          <a:defRPr kumimoji="0" sz="2000" b="0" i="0" u="none" strike="noStrike" cap="none" normalizeH="0" baseline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2">
            <a:alpha val="42000"/>
          </a:schemeClr>
        </a:solidFill>
        <a:ln w="9525" cap="flat" cmpd="sng" algn="ctr">
          <a:solidFill>
            <a:schemeClr val="accent6">
              <a:lumMod val="60000"/>
              <a:lumOff val="40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000" dirty="0" smtClean="0">
            <a:solidFill>
              <a:srgbClr val="404040"/>
            </a:solidFill>
            <a:latin typeface="Helvetica 55 Roman"/>
            <a:cs typeface="Helvetica 55 Roman"/>
          </a:defRPr>
        </a:defPPr>
      </a:lstStyle>
    </a:txDef>
  </a:objectDefaults>
  <a:extraClrSchemeLst>
    <a:extraClrScheme>
      <a:clrScheme name="2_EPS_Custom_print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PS_Custom_prin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0000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AAAAA"/>
        </a:accent5>
        <a:accent6>
          <a:srgbClr val="000000"/>
        </a:accent6>
        <a:hlink>
          <a:srgbClr val="000000"/>
        </a:hlink>
        <a:folHlink>
          <a:srgbClr val="00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PS_Custom_print 3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FF0000"/>
        </a:accent1>
        <a:accent2>
          <a:srgbClr val="FFFF00"/>
        </a:accent2>
        <a:accent3>
          <a:srgbClr val="AAAAAA"/>
        </a:accent3>
        <a:accent4>
          <a:srgbClr val="DADADA"/>
        </a:accent4>
        <a:accent5>
          <a:srgbClr val="FFAAAA"/>
        </a:accent5>
        <a:accent6>
          <a:srgbClr val="E7E700"/>
        </a:accent6>
        <a:hlink>
          <a:srgbClr val="FF00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PS_Custom_print 4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287AC8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CBEE0"/>
        </a:accent5>
        <a:accent6>
          <a:srgbClr val="000000"/>
        </a:accent6>
        <a:hlink>
          <a:srgbClr val="287AC8"/>
        </a:hlink>
        <a:folHlink>
          <a:srgbClr val="CFFFA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PS_Custom_print 5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287AC8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CBEE0"/>
        </a:accent5>
        <a:accent6>
          <a:srgbClr val="000000"/>
        </a:accent6>
        <a:hlink>
          <a:srgbClr val="287AC8"/>
        </a:hlink>
        <a:folHlink>
          <a:srgbClr val="CFFFA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PS_Custom_print 6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00A1FA"/>
        </a:accent1>
        <a:accent2>
          <a:srgbClr val="008000"/>
        </a:accent2>
        <a:accent3>
          <a:srgbClr val="FFFFFF"/>
        </a:accent3>
        <a:accent4>
          <a:srgbClr val="000000"/>
        </a:accent4>
        <a:accent5>
          <a:srgbClr val="AACDFC"/>
        </a:accent5>
        <a:accent6>
          <a:srgbClr val="007300"/>
        </a:accent6>
        <a:hlink>
          <a:srgbClr val="E4BE00"/>
        </a:hlink>
        <a:folHlink>
          <a:srgbClr val="AF07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PS_Custom_print 7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93FF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PS_Custom_print 8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0B81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PS_Custom_print 9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BC002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PS_Custom_print 10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2626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PS_Custom_print 11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PS_Custom_print 12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08406E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PS_Custom_print 13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104058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PS_Custom_print 14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364068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PS_Custom_print 15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273D6F"/>
        </a:hlink>
        <a:folHlink>
          <a:srgbClr val="99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PS_Custom_print 16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273D6F"/>
        </a:hlink>
        <a:folHlink>
          <a:srgbClr val="CC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44531</TotalTime>
  <Words>1532</Words>
  <Application>Microsoft Office PowerPoint</Application>
  <PresentationFormat>On-screen Show (4:3)</PresentationFormat>
  <Paragraphs>220</Paragraphs>
  <Slides>41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FTNT-2012_PPT_Template</vt:lpstr>
      <vt:lpstr>Playing in the Sandbox</vt:lpstr>
      <vt:lpstr>Presentation overview</vt:lpstr>
      <vt:lpstr>The many definitions of Advanced Persistent Threat …</vt:lpstr>
      <vt:lpstr>Advanced Targeted Threats/Attacks</vt:lpstr>
      <vt:lpstr>APT/A Related Definitions</vt:lpstr>
      <vt:lpstr>Attacker</vt:lpstr>
      <vt:lpstr>Target</vt:lpstr>
      <vt:lpstr>Botnet</vt:lpstr>
      <vt:lpstr>Infector</vt:lpstr>
      <vt:lpstr>Worm</vt:lpstr>
      <vt:lpstr>Stealer</vt:lpstr>
      <vt:lpstr>Greyware</vt:lpstr>
      <vt:lpstr>Adware</vt:lpstr>
      <vt:lpstr>Riskware</vt:lpstr>
      <vt:lpstr>Downloader</vt:lpstr>
      <vt:lpstr>Dropper</vt:lpstr>
      <vt:lpstr>Rootkit</vt:lpstr>
      <vt:lpstr>Injector</vt:lpstr>
      <vt:lpstr>Trojan</vt:lpstr>
      <vt:lpstr>Hijack</vt:lpstr>
      <vt:lpstr>Backdoor</vt:lpstr>
      <vt:lpstr>Why are signatures based solutions are not enough?</vt:lpstr>
      <vt:lpstr>Zero-day is like…</vt:lpstr>
      <vt:lpstr>Zero-day Vulnerabilities (aka the known-unknown)</vt:lpstr>
      <vt:lpstr>Obfuscation is like…</vt:lpstr>
      <vt:lpstr>Obfuscation</vt:lpstr>
      <vt:lpstr>Runtime packers is like…</vt:lpstr>
      <vt:lpstr>Runtime</vt:lpstr>
      <vt:lpstr>Encryption is like…</vt:lpstr>
      <vt:lpstr>Encryption</vt:lpstr>
      <vt:lpstr>What other tools are there beyond Signature Protection?</vt:lpstr>
      <vt:lpstr>Heuristic</vt:lpstr>
      <vt:lpstr>Code Emulation</vt:lpstr>
      <vt:lpstr>Slide 34</vt:lpstr>
      <vt:lpstr>How does Sandboxing exposes threats?</vt:lpstr>
      <vt:lpstr>Why Do You Need Sandboxing for Protection?</vt:lpstr>
      <vt:lpstr>Will simply adding Sandboxing be enough effort? </vt:lpstr>
      <vt:lpstr>Lesson Learnt!  ATP - Advanced Threat Protection</vt:lpstr>
      <vt:lpstr>Advanced Threat Protection Framework “The Action Plan”</vt:lpstr>
      <vt:lpstr>Slide 40</vt:lpstr>
      <vt:lpstr>Slide 41</vt:lpstr>
    </vt:vector>
  </TitlesOfParts>
  <Company>Fortinet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Fortinet Wireless SWOT</dc:title>
  <dc:creator>Koroush Saraf</dc:creator>
  <cp:lastModifiedBy>Admin</cp:lastModifiedBy>
  <cp:revision>557</cp:revision>
  <dcterms:created xsi:type="dcterms:W3CDTF">2013-08-21T14:59:41Z</dcterms:created>
  <dcterms:modified xsi:type="dcterms:W3CDTF">2015-05-29T15:17:38Z</dcterms:modified>
</cp:coreProperties>
</file>